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1" r:id="rId2"/>
    <p:sldId id="270"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57" autoAdjust="0"/>
    <p:restoredTop sz="86424" autoAdjust="0"/>
  </p:normalViewPr>
  <p:slideViewPr>
    <p:cSldViewPr snapToGrid="0">
      <p:cViewPr varScale="1">
        <p:scale>
          <a:sx n="54" d="100"/>
          <a:sy n="54" d="100"/>
        </p:scale>
        <p:origin x="84" y="272"/>
      </p:cViewPr>
      <p:guideLst/>
    </p:cSldViewPr>
  </p:slideViewPr>
  <p:outlineViewPr>
    <p:cViewPr>
      <p:scale>
        <a:sx n="33" d="100"/>
        <a:sy n="33" d="100"/>
      </p:scale>
      <p:origin x="0" y="-9408"/>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8A0DB-0808-5F4E-B16C-D38F66A17A91}" type="datetimeFigureOut">
              <a:rPr lang="en-US" smtClean="0"/>
              <a:t>7/14/2023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5CEFE-43EB-654A-9523-86F16C9F25E1}" type="slidenum">
              <a:rPr lang="en-US" smtClean="0"/>
              <a:t>‹#›</a:t>
            </a:fld>
            <a:endParaRPr lang="en-US"/>
          </a:p>
        </p:txBody>
      </p:sp>
    </p:spTree>
    <p:extLst>
      <p:ext uri="{BB962C8B-B14F-4D97-AF65-F5344CB8AC3E}">
        <p14:creationId xmlns:p14="http://schemas.microsoft.com/office/powerpoint/2010/main" val="184510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a:t>
            </a:fld>
            <a:endParaRPr lang="en-US"/>
          </a:p>
        </p:txBody>
      </p:sp>
    </p:spTree>
    <p:extLst>
      <p:ext uri="{BB962C8B-B14F-4D97-AF65-F5344CB8AC3E}">
        <p14:creationId xmlns:p14="http://schemas.microsoft.com/office/powerpoint/2010/main" val="427655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15</a:t>
            </a:fld>
            <a:endParaRPr lang="en-US"/>
          </a:p>
        </p:txBody>
      </p:sp>
    </p:spTree>
    <p:extLst>
      <p:ext uri="{BB962C8B-B14F-4D97-AF65-F5344CB8AC3E}">
        <p14:creationId xmlns:p14="http://schemas.microsoft.com/office/powerpoint/2010/main" val="426391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16</a:t>
            </a:fld>
            <a:endParaRPr lang="en-US"/>
          </a:p>
        </p:txBody>
      </p:sp>
    </p:spTree>
    <p:extLst>
      <p:ext uri="{BB962C8B-B14F-4D97-AF65-F5344CB8AC3E}">
        <p14:creationId xmlns:p14="http://schemas.microsoft.com/office/powerpoint/2010/main" val="210079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17</a:t>
            </a:fld>
            <a:endParaRPr lang="en-US"/>
          </a:p>
        </p:txBody>
      </p:sp>
    </p:spTree>
    <p:extLst>
      <p:ext uri="{BB962C8B-B14F-4D97-AF65-F5344CB8AC3E}">
        <p14:creationId xmlns:p14="http://schemas.microsoft.com/office/powerpoint/2010/main" val="278106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5CEFE-43EB-654A-9523-86F16C9F25E1}" type="slidenum">
              <a:rPr lang="en-US" smtClean="0"/>
              <a:t>2</a:t>
            </a:fld>
            <a:endParaRPr lang="en-US"/>
          </a:p>
        </p:txBody>
      </p:sp>
    </p:spTree>
    <p:extLst>
      <p:ext uri="{BB962C8B-B14F-4D97-AF65-F5344CB8AC3E}">
        <p14:creationId xmlns:p14="http://schemas.microsoft.com/office/powerpoint/2010/main" val="178751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5CEFE-43EB-654A-9523-86F16C9F25E1}" type="slidenum">
              <a:rPr lang="en-US" smtClean="0"/>
              <a:t>3</a:t>
            </a:fld>
            <a:endParaRPr lang="en-US"/>
          </a:p>
        </p:txBody>
      </p:sp>
    </p:spTree>
    <p:extLst>
      <p:ext uri="{BB962C8B-B14F-4D97-AF65-F5344CB8AC3E}">
        <p14:creationId xmlns:p14="http://schemas.microsoft.com/office/powerpoint/2010/main" val="121164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5</a:t>
            </a:fld>
            <a:endParaRPr lang="en-US"/>
          </a:p>
        </p:txBody>
      </p:sp>
    </p:spTree>
    <p:extLst>
      <p:ext uri="{BB962C8B-B14F-4D97-AF65-F5344CB8AC3E}">
        <p14:creationId xmlns:p14="http://schemas.microsoft.com/office/powerpoint/2010/main" val="6507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6</a:t>
            </a:fld>
            <a:endParaRPr lang="en-US"/>
          </a:p>
        </p:txBody>
      </p:sp>
    </p:spTree>
    <p:extLst>
      <p:ext uri="{BB962C8B-B14F-4D97-AF65-F5344CB8AC3E}">
        <p14:creationId xmlns:p14="http://schemas.microsoft.com/office/powerpoint/2010/main" val="143666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9</a:t>
            </a:fld>
            <a:endParaRPr lang="en-US"/>
          </a:p>
        </p:txBody>
      </p:sp>
    </p:spTree>
    <p:extLst>
      <p:ext uri="{BB962C8B-B14F-4D97-AF65-F5344CB8AC3E}">
        <p14:creationId xmlns:p14="http://schemas.microsoft.com/office/powerpoint/2010/main" val="362944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10</a:t>
            </a:fld>
            <a:endParaRPr lang="en-US"/>
          </a:p>
        </p:txBody>
      </p:sp>
    </p:spTree>
    <p:extLst>
      <p:ext uri="{BB962C8B-B14F-4D97-AF65-F5344CB8AC3E}">
        <p14:creationId xmlns:p14="http://schemas.microsoft.com/office/powerpoint/2010/main" val="90319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11</a:t>
            </a:fld>
            <a:endParaRPr lang="en-US"/>
          </a:p>
        </p:txBody>
      </p:sp>
    </p:spTree>
    <p:extLst>
      <p:ext uri="{BB962C8B-B14F-4D97-AF65-F5344CB8AC3E}">
        <p14:creationId xmlns:p14="http://schemas.microsoft.com/office/powerpoint/2010/main" val="3223640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14</a:t>
            </a:fld>
            <a:endParaRPr lang="en-US"/>
          </a:p>
        </p:txBody>
      </p:sp>
    </p:spTree>
    <p:extLst>
      <p:ext uri="{BB962C8B-B14F-4D97-AF65-F5344CB8AC3E}">
        <p14:creationId xmlns:p14="http://schemas.microsoft.com/office/powerpoint/2010/main" val="353133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F6FE-CDF1-7C9C-9D15-B7EDD4E93A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BF2145-6E8D-425E-9A54-2D306343B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EF1E11-4E2B-6E41-02A1-E9EF70547E08}"/>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7D33209A-7FA2-BF4D-C4F6-12D729296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AA91B-5F01-8FD7-2BBD-F13949B095E8}"/>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143840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8AFC-706C-9381-9D83-24CB7B958B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D8A404-9DE4-ACA2-57B9-19D2DC0F58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3433D-4344-046B-5375-EF4F78AD965C}"/>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B9696C43-EF79-0A1A-3650-73A6E7450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E7DA1-7728-8D0C-BF83-A5F0861E70F1}"/>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310307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95C93-FE32-D5E2-85EA-5CCD8306B6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5F765D-E182-DB9C-1C02-D7EC7A042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03DAA-1003-0340-12A6-09C79E082BB0}"/>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7B93DC0A-67AD-4971-2216-A7C1EEE6E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04853-B822-4B28-C5AF-82EAD813D3B5}"/>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356899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A973-01C5-E412-FA27-0116DC8A63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7A7AA8-6D52-E00C-0352-6FC466268A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AD4D3-F410-2D4A-897A-B83624B72FF8}"/>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F712B0DD-AE0F-D03A-FE87-7E9250519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58455-9E69-A7CA-16F8-EA0CB1BD0B20}"/>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4281655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A4A1-6061-6AF6-E2F5-D9E9F39735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5998BC-0EBE-12E3-3A96-7BD0FD225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67791-F8F0-0492-37A7-520D93B7FCE0}"/>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EAEF8499-11B1-5839-B0C0-E892B8086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AF181-5D24-7E81-56DC-90062E1FBF5D}"/>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333056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71F1-5A1C-F7C1-BEC3-A9D08DCB8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178CDE-945E-91CF-8D67-75881AD0D9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24F68E-2C71-E26E-678C-6D9DD0C9EB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00BFE2-04C5-EB66-F952-1053F236F02B}"/>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6" name="Footer Placeholder 5">
            <a:extLst>
              <a:ext uri="{FF2B5EF4-FFF2-40B4-BE49-F238E27FC236}">
                <a16:creationId xmlns:a16="http://schemas.microsoft.com/office/drawing/2014/main" id="{C80C73B8-5A0F-3006-8DEC-E41D43242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DC6DA0-98EB-14B8-BB1E-161938522E37}"/>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3711981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A8AE-2CCB-60EF-E4AD-E32C5F14CD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5E50EE-F583-2FCC-F12C-77F2506D75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7A09E-DC96-F5D8-89E6-EC50920BE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3B4FF7-C911-3C1C-5E89-676657EFF5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E057C-DF42-3344-A6BC-F66BD071E3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50D81F-15DD-3317-40CE-13A8F875AD58}"/>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8" name="Footer Placeholder 7">
            <a:extLst>
              <a:ext uri="{FF2B5EF4-FFF2-40B4-BE49-F238E27FC236}">
                <a16:creationId xmlns:a16="http://schemas.microsoft.com/office/drawing/2014/main" id="{56DE8A87-D0DC-3EEF-7D6E-102351C221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6F3767-E079-5B77-00CF-B444628F617D}"/>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12132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2129-D5A8-A083-1D30-A8C8EA046F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6D0D89-8868-AE58-50A8-C55F6EDA4243}"/>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4" name="Footer Placeholder 3">
            <a:extLst>
              <a:ext uri="{FF2B5EF4-FFF2-40B4-BE49-F238E27FC236}">
                <a16:creationId xmlns:a16="http://schemas.microsoft.com/office/drawing/2014/main" id="{2380B078-8119-1C1D-1E97-4A5765A28B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68876F-9690-1B98-71F5-1BA7CB63EB28}"/>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182550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6C8EBC-21C3-58EF-6DDD-C12F42B6CAF3}"/>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3" name="Footer Placeholder 2">
            <a:extLst>
              <a:ext uri="{FF2B5EF4-FFF2-40B4-BE49-F238E27FC236}">
                <a16:creationId xmlns:a16="http://schemas.microsoft.com/office/drawing/2014/main" id="{1DE0024C-AC25-EEF0-D9D6-FDD8B0B67E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C76D70-F08B-D81E-3CE8-3C8C9B221924}"/>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90257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4B3D-2E07-79E4-D22D-BAC9562FB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E5A411-2917-E5F6-6E12-5941F3C45F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FD3009-5291-12A4-4887-ECCCBE671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7F59E-F5EB-E59F-873A-30A636B8671E}"/>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6" name="Footer Placeholder 5">
            <a:extLst>
              <a:ext uri="{FF2B5EF4-FFF2-40B4-BE49-F238E27FC236}">
                <a16:creationId xmlns:a16="http://schemas.microsoft.com/office/drawing/2014/main" id="{E6BDCA0B-2E6E-BF8E-D9D1-6A24C68022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64E8FF-D3F8-E6AE-8559-BA5CB6043E34}"/>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119364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81C3-3B17-FB70-E617-A6B051E26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794193-3BCE-4832-4DA4-02E630FE5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35A5D3-3D00-9EB0-4E57-B9C9E55F0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47A2C-7C05-4B89-DCAC-90915F75AFEA}"/>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6" name="Footer Placeholder 5">
            <a:extLst>
              <a:ext uri="{FF2B5EF4-FFF2-40B4-BE49-F238E27FC236}">
                <a16:creationId xmlns:a16="http://schemas.microsoft.com/office/drawing/2014/main" id="{1D081C51-DFDE-4981-E5B8-03B8AF3F5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D6B447-E2C3-7A77-E254-12DCA2C0720D}"/>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4180745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F8254-34B1-0276-EAB5-1CBE79720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BA18D6-8A4C-3FD1-6A61-5485C1597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31EFE-7156-F714-F729-792B913168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6BBBC995-D900-A779-41CE-5A2FAA6215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DF474C-977C-EDFB-8FEA-5214FFC865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5F3D4-1544-4534-A92E-14B757773651}" type="slidenum">
              <a:rPr lang="en-US" smtClean="0"/>
              <a:t>‹#›</a:t>
            </a:fld>
            <a:endParaRPr lang="en-US"/>
          </a:p>
        </p:txBody>
      </p:sp>
    </p:spTree>
    <p:extLst>
      <p:ext uri="{BB962C8B-B14F-4D97-AF65-F5344CB8AC3E}">
        <p14:creationId xmlns:p14="http://schemas.microsoft.com/office/powerpoint/2010/main" val="2424928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5C80D-3287-A7EF-E4B9-62FEB63DBA04}"/>
              </a:ext>
            </a:extLst>
          </p:cNvPr>
          <p:cNvSpPr>
            <a:spLocks noGrp="1"/>
          </p:cNvSpPr>
          <p:nvPr>
            <p:ph type="title"/>
          </p:nvPr>
        </p:nvSpPr>
        <p:spPr>
          <a:xfrm>
            <a:off x="838200" y="-1019175"/>
            <a:ext cx="10515600" cy="1325563"/>
          </a:xfrm>
        </p:spPr>
        <p:txBody>
          <a:bodyPr/>
          <a:lstStyle/>
          <a:p>
            <a:r>
              <a:rPr lang="en-US" dirty="0">
                <a:solidFill>
                  <a:srgbClr val="E6E6E6"/>
                </a:solidFill>
              </a:rPr>
              <a:t>ULACNet-202: Site Initiation Visits</a:t>
            </a:r>
          </a:p>
        </p:txBody>
      </p:sp>
      <p:pic>
        <p:nvPicPr>
          <p:cNvPr id="4" name="Picture 3" descr="Visitas Iniciais aos Locais (SIVs) da ULACNet-202 no Brasil e no México">
            <a:extLst>
              <a:ext uri="{FF2B5EF4-FFF2-40B4-BE49-F238E27FC236}">
                <a16:creationId xmlns:a16="http://schemas.microsoft.com/office/drawing/2014/main" id="{C4DB9D72-89EB-340E-5980-CD74EEC50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 y="0"/>
            <a:ext cx="12175241" cy="6746789"/>
          </a:xfrm>
          <a:prstGeom prst="rect">
            <a:avLst/>
          </a:prstGeom>
        </p:spPr>
      </p:pic>
    </p:spTree>
    <p:extLst>
      <p:ext uri="{BB962C8B-B14F-4D97-AF65-F5344CB8AC3E}">
        <p14:creationId xmlns:p14="http://schemas.microsoft.com/office/powerpoint/2010/main" val="204999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an airplane and sky">
            <a:extLst>
              <a:ext uri="{FF2B5EF4-FFF2-40B4-BE49-F238E27FC236}">
                <a16:creationId xmlns:a16="http://schemas.microsoft.com/office/drawing/2014/main" id="{FB77D4D9-C467-8A3B-344A-168C33FA1BEC}"/>
              </a:ext>
            </a:extLst>
          </p:cNvPr>
          <p:cNvPicPr>
            <a:picLocks noChangeAspect="1"/>
          </p:cNvPicPr>
          <p:nvPr/>
        </p:nvPicPr>
        <p:blipFill rotWithShape="1">
          <a:blip r:embed="rId3">
            <a:extLst>
              <a:ext uri="{28A0092B-C50C-407E-A947-70E740481C1C}">
                <a14:useLocalDpi xmlns:a14="http://schemas.microsoft.com/office/drawing/2010/main" val="0"/>
              </a:ext>
            </a:extLst>
          </a:blip>
          <a:srcRect t="21783"/>
          <a:stretch/>
        </p:blipFill>
        <p:spPr>
          <a:xfrm>
            <a:off x="-1" y="10"/>
            <a:ext cx="5151179" cy="6857990"/>
          </a:xfrm>
          <a:prstGeom prst="rect">
            <a:avLst/>
          </a:prstGeom>
        </p:spPr>
      </p:pic>
      <p:cxnSp>
        <p:nvCxnSpPr>
          <p:cNvPr id="17" name="Straight Connector 1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DDB8D3-875E-3BF0-8F48-DD7BD0EF5D1D}"/>
              </a:ext>
            </a:extLst>
          </p:cNvPr>
          <p:cNvSpPr>
            <a:spLocks noGrp="1"/>
          </p:cNvSpPr>
          <p:nvPr>
            <p:ph idx="1"/>
          </p:nvPr>
        </p:nvSpPr>
        <p:spPr>
          <a:xfrm>
            <a:off x="5868557" y="2551176"/>
            <a:ext cx="5444382" cy="3591207"/>
          </a:xfrm>
        </p:spPr>
        <p:txBody>
          <a:bodyPr>
            <a:normAutofit/>
          </a:bodyPr>
          <a:lstStyle/>
          <a:p>
            <a:pPr marL="0" indent="0">
              <a:buNone/>
            </a:pPr>
            <a:r>
              <a:rPr lang="pt-BR" sz="1800" dirty="0">
                <a:effectLst/>
                <a:latin typeface="Calibri" panose="020F0502020204030204" pitchFamily="34" charset="0"/>
                <a:ea typeface="Calibri" panose="020F0502020204030204" pitchFamily="34" charset="0"/>
                <a:cs typeface="Calibri" panose="020F0502020204030204" pitchFamily="34" charset="0"/>
              </a:rPr>
              <a:t>Alguns meses depois, nossa equipe estava pronta para a segunda SIV em nossa unidade no México. Depois de nossa visita a São Paulo, atualizamos a agenda com algumas novas atividades e discussões.</a:t>
            </a:r>
            <a:endParaRPr lang="en-US" sz="2000" dirty="0"/>
          </a:p>
        </p:txBody>
      </p:sp>
      <p:sp>
        <p:nvSpPr>
          <p:cNvPr id="2" name="Title 1">
            <a:extLst>
              <a:ext uri="{FF2B5EF4-FFF2-40B4-BE49-F238E27FC236}">
                <a16:creationId xmlns:a16="http://schemas.microsoft.com/office/drawing/2014/main" id="{B13559C1-45F1-F218-2B8A-89CC510AC8B7}"/>
              </a:ext>
            </a:extLst>
          </p:cNvPr>
          <p:cNvSpPr>
            <a:spLocks noGrp="1"/>
          </p:cNvSpPr>
          <p:nvPr>
            <p:ph type="title"/>
          </p:nvPr>
        </p:nvSpPr>
        <p:spPr>
          <a:xfrm>
            <a:off x="838200" y="-917575"/>
            <a:ext cx="10515600" cy="1325563"/>
          </a:xfrm>
        </p:spPr>
        <p:txBody>
          <a:bodyPr/>
          <a:lstStyle/>
          <a:p>
            <a:r>
              <a:rPr lang="en-US" dirty="0">
                <a:solidFill>
                  <a:srgbClr val="E6E6E6"/>
                </a:solidFill>
              </a:rPr>
              <a:t>Flight to Mexico</a:t>
            </a:r>
          </a:p>
        </p:txBody>
      </p:sp>
    </p:spTree>
    <p:extLst>
      <p:ext uri="{BB962C8B-B14F-4D97-AF65-F5344CB8AC3E}">
        <p14:creationId xmlns:p14="http://schemas.microsoft.com/office/powerpoint/2010/main" val="147567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A picture containing floor, indoor, ceiling, plant">
            <a:extLst>
              <a:ext uri="{FF2B5EF4-FFF2-40B4-BE49-F238E27FC236}">
                <a16:creationId xmlns:a16="http://schemas.microsoft.com/office/drawing/2014/main" id="{8400B05B-F21E-8C6E-275F-691ECB7DE4F0}"/>
              </a:ext>
            </a:extLst>
          </p:cNvPr>
          <p:cNvPicPr>
            <a:picLocks noChangeAspect="1"/>
          </p:cNvPicPr>
          <p:nvPr/>
        </p:nvPicPr>
        <p:blipFill rotWithShape="1">
          <a:blip r:embed="rId3">
            <a:extLst>
              <a:ext uri="{28A0092B-C50C-407E-A947-70E740481C1C}">
                <a14:useLocalDpi xmlns:a14="http://schemas.microsoft.com/office/drawing/2010/main" val="0"/>
              </a:ext>
            </a:extLst>
          </a:blip>
          <a:srcRect t="16724" r="2" b="25277"/>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5" name="Picture 4" descr="A group of people sitting at tables&#10;">
            <a:extLst>
              <a:ext uri="{FF2B5EF4-FFF2-40B4-BE49-F238E27FC236}">
                <a16:creationId xmlns:a16="http://schemas.microsoft.com/office/drawing/2014/main" id="{800EB818-3665-7581-9663-16760C41B6B8}"/>
              </a:ext>
            </a:extLst>
          </p:cNvPr>
          <p:cNvPicPr>
            <a:picLocks noChangeAspect="1"/>
          </p:cNvPicPr>
          <p:nvPr/>
        </p:nvPicPr>
        <p:blipFill rotWithShape="1">
          <a:blip r:embed="rId4">
            <a:extLst>
              <a:ext uri="{28A0092B-C50C-407E-A947-70E740481C1C}">
                <a14:useLocalDpi xmlns:a14="http://schemas.microsoft.com/office/drawing/2010/main" val="0"/>
              </a:ext>
            </a:extLst>
          </a:blip>
          <a:srcRect l="24655" r="9096" b="2"/>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a:extLst>
              <a:ext uri="{FF2B5EF4-FFF2-40B4-BE49-F238E27FC236}">
                <a16:creationId xmlns:a16="http://schemas.microsoft.com/office/drawing/2014/main" id="{78789F3F-3F39-4ED2-9602-A7FB32FB57C8}"/>
              </a:ext>
            </a:extLst>
          </p:cNvPr>
          <p:cNvSpPr>
            <a:spLocks noGrp="1"/>
          </p:cNvSpPr>
          <p:nvPr>
            <p:ph idx="1"/>
          </p:nvPr>
        </p:nvSpPr>
        <p:spPr>
          <a:xfrm>
            <a:off x="4184542" y="1946684"/>
            <a:ext cx="6980801" cy="4351338"/>
          </a:xfrm>
        </p:spPr>
        <p:txBody>
          <a:bodyPr>
            <a:normAutofit/>
          </a:bodyPr>
          <a:lstStyle/>
          <a:p>
            <a:pPr marL="0" marR="0" indent="0">
              <a:spcBef>
                <a:spcPts val="0"/>
              </a:spcBef>
              <a:spcAft>
                <a:spcPts val="800"/>
              </a:spcAft>
              <a:buNone/>
            </a:pPr>
            <a:r>
              <a:rPr lang="pt-BR" sz="1800" dirty="0">
                <a:effectLst/>
                <a:latin typeface="Calibri" panose="020F0502020204030204" pitchFamily="34" charset="0"/>
                <a:ea typeface="Calibri" panose="020F0502020204030204" pitchFamily="34" charset="0"/>
                <a:cs typeface="Calibri" panose="020F0502020204030204" pitchFamily="34" charset="0"/>
              </a:rPr>
              <a:t>Ao chegar, comecei imediatamente a sentir os efeitos da altitude. Em comparação, Nova York tem uma altitude de cerca de 10 metros, enquanto a altitude da Cidade do México (CDMX) é de aproximadamente 2.240 metros! No entanto, não ficamos muito tempo na Cidade do México, pois nosso principal parceiro, o INSP, está sediado na cidade de Cuernavaca, a cerca de uma hora e meia de carro a sudoeste da Cidade do México.</a:t>
            </a:r>
          </a:p>
          <a:p>
            <a:pPr marL="0" marR="0" indent="0">
              <a:spcBef>
                <a:spcPts val="0"/>
              </a:spcBef>
              <a:spcAft>
                <a:spcPts val="800"/>
              </a:spcAft>
              <a:buNone/>
            </a:pPr>
            <a:r>
              <a:rPr lang="pt-BR" sz="1800" dirty="0">
                <a:effectLst/>
                <a:latin typeface="Calibri" panose="020F0502020204030204" pitchFamily="34" charset="0"/>
                <a:ea typeface="Calibri" panose="020F0502020204030204" pitchFamily="34" charset="0"/>
                <a:cs typeface="Calibri" panose="020F0502020204030204" pitchFamily="34" charset="0"/>
              </a:rPr>
              <a:t>Ao visitar o INSP, pudemos percorrer a propriedade, e ver não apenas os espaços dedicados ao laboratório e processamento para ambos os nossos estudos (ULACNet-201 e ULACNet-202), mas também as belas esculturas e espaços de trabalho. Inclusive, realizamos uma de nossas reuniões em um espaço ao ar livre com uma incrível folhagem espalhada por toda parte e uma bela vista das montanhas que cercam o instituto.</a:t>
            </a:r>
          </a:p>
        </p:txBody>
      </p:sp>
      <p:sp>
        <p:nvSpPr>
          <p:cNvPr id="2" name="Title 1">
            <a:extLst>
              <a:ext uri="{FF2B5EF4-FFF2-40B4-BE49-F238E27FC236}">
                <a16:creationId xmlns:a16="http://schemas.microsoft.com/office/drawing/2014/main" id="{C716F951-9643-0E35-72C8-DDC7CEE0FF42}"/>
              </a:ext>
            </a:extLst>
          </p:cNvPr>
          <p:cNvSpPr>
            <a:spLocks noGrp="1"/>
          </p:cNvSpPr>
          <p:nvPr>
            <p:ph type="title"/>
          </p:nvPr>
        </p:nvSpPr>
        <p:spPr>
          <a:xfrm>
            <a:off x="838200" y="-1489075"/>
            <a:ext cx="10515600" cy="1325563"/>
          </a:xfrm>
        </p:spPr>
        <p:txBody>
          <a:bodyPr/>
          <a:lstStyle/>
          <a:p>
            <a:r>
              <a:rPr lang="en-US" dirty="0">
                <a:solidFill>
                  <a:srgbClr val="E6E6E6"/>
                </a:solidFill>
              </a:rPr>
              <a:t>In Mexico</a:t>
            </a:r>
          </a:p>
        </p:txBody>
      </p:sp>
    </p:spTree>
    <p:extLst>
      <p:ext uri="{BB962C8B-B14F-4D97-AF65-F5344CB8AC3E}">
        <p14:creationId xmlns:p14="http://schemas.microsoft.com/office/powerpoint/2010/main" val="282766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B30A24-A2C3-DD8C-F5DD-1FEEA3A70B2A}"/>
              </a:ext>
            </a:extLst>
          </p:cNvPr>
          <p:cNvSpPr>
            <a:spLocks noGrp="1"/>
          </p:cNvSpPr>
          <p:nvPr>
            <p:ph idx="1"/>
          </p:nvPr>
        </p:nvSpPr>
        <p:spPr>
          <a:xfrm>
            <a:off x="640080" y="2872899"/>
            <a:ext cx="4243589" cy="3320668"/>
          </a:xfrm>
        </p:spPr>
        <p:txBody>
          <a:bodyPr>
            <a:normAutofit fontScale="92500" lnSpcReduction="10000"/>
          </a:bodyPr>
          <a:lstStyle/>
          <a:p>
            <a:pPr marL="0" indent="0">
              <a:buNone/>
            </a:pPr>
            <a:r>
              <a:rPr lang="pt-BR" sz="1800" dirty="0">
                <a:effectLst/>
                <a:latin typeface="Calibri" panose="020F0502020204030204" pitchFamily="34" charset="0"/>
                <a:ea typeface="Calibri" panose="020F0502020204030204" pitchFamily="34" charset="0"/>
                <a:cs typeface="Calibri" panose="020F0502020204030204" pitchFamily="34" charset="0"/>
              </a:rPr>
              <a:t>Semelhante à nossa unidade no Brasil, que apresentará clínicas de recrutamento totalmente novas, nossa equipe do México também está adicionando uma nova clínica na cidade de Puebla (aproximadamente duas horas a sudeste da Cidade do México) para a ULACNet-202. Essa nova clínica ambulatorial, o Centro Ambulatorio para la Prevención y Atención al SIDA e Infecciones de Transmisión Sexual (CAPASITS), que, de acordo com o nome, se concentra na prevenção e no tratamento de HIV/AIDS e outras DSTs, também será introduzida na ULACNet-201, e esperamos que seja um local produtivo para a inscrição de pacientes em ambos os estudos.</a:t>
            </a:r>
            <a:endParaRPr lang="en-US" sz="1500" dirty="0"/>
          </a:p>
        </p:txBody>
      </p:sp>
      <p:pic>
        <p:nvPicPr>
          <p:cNvPr id="5" name="Picture 4" descr="A person giving a presentation to a group of people">
            <a:extLst>
              <a:ext uri="{FF2B5EF4-FFF2-40B4-BE49-F238E27FC236}">
                <a16:creationId xmlns:a16="http://schemas.microsoft.com/office/drawing/2014/main" id="{FBECF8C4-8746-9CF2-C119-0EEFCCBC6E12}"/>
              </a:ext>
            </a:extLst>
          </p:cNvPr>
          <p:cNvPicPr>
            <a:picLocks noChangeAspect="1"/>
          </p:cNvPicPr>
          <p:nvPr/>
        </p:nvPicPr>
        <p:blipFill rotWithShape="1">
          <a:blip r:embed="rId2">
            <a:extLst>
              <a:ext uri="{28A0092B-C50C-407E-A947-70E740481C1C}">
                <a14:useLocalDpi xmlns:a14="http://schemas.microsoft.com/office/drawing/2010/main" val="0"/>
              </a:ext>
            </a:extLst>
          </a:blip>
          <a:srcRect l="13396" r="1238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388E3FCE-E77F-AA34-FB9D-B2D701422531}"/>
              </a:ext>
            </a:extLst>
          </p:cNvPr>
          <p:cNvSpPr>
            <a:spLocks noGrp="1"/>
          </p:cNvSpPr>
          <p:nvPr>
            <p:ph type="title"/>
          </p:nvPr>
        </p:nvSpPr>
        <p:spPr>
          <a:xfrm>
            <a:off x="838200" y="-1184275"/>
            <a:ext cx="10515600" cy="1325563"/>
          </a:xfrm>
        </p:spPr>
        <p:txBody>
          <a:bodyPr/>
          <a:lstStyle/>
          <a:p>
            <a:r>
              <a:rPr lang="en-US" dirty="0">
                <a:solidFill>
                  <a:srgbClr val="E6E6E6"/>
                </a:solidFill>
              </a:rPr>
              <a:t>Recruitment clinics in Mexico</a:t>
            </a:r>
          </a:p>
        </p:txBody>
      </p:sp>
    </p:spTree>
    <p:extLst>
      <p:ext uri="{BB962C8B-B14F-4D97-AF65-F5344CB8AC3E}">
        <p14:creationId xmlns:p14="http://schemas.microsoft.com/office/powerpoint/2010/main" val="911240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opo volcano&#10;&#10;">
            <a:extLst>
              <a:ext uri="{FF2B5EF4-FFF2-40B4-BE49-F238E27FC236}">
                <a16:creationId xmlns:a16="http://schemas.microsoft.com/office/drawing/2014/main" id="{5FBB48AD-FFE6-77A3-E87A-3D11882C9FD7}"/>
              </a:ext>
            </a:extLst>
          </p:cNvPr>
          <p:cNvPicPr>
            <a:picLocks noChangeAspect="1"/>
          </p:cNvPicPr>
          <p:nvPr/>
        </p:nvPicPr>
        <p:blipFill rotWithShape="1">
          <a:blip r:embed="rId2">
            <a:extLst>
              <a:ext uri="{28A0092B-C50C-407E-A947-70E740481C1C}">
                <a14:useLocalDpi xmlns:a14="http://schemas.microsoft.com/office/drawing/2010/main" val="0"/>
              </a:ext>
            </a:extLst>
          </a:blip>
          <a:srcRect t="6782" r="-2" b="-2"/>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descr="Popocatépetl volcano">
            <a:extLst>
              <a:ext uri="{FF2B5EF4-FFF2-40B4-BE49-F238E27FC236}">
                <a16:creationId xmlns:a16="http://schemas.microsoft.com/office/drawing/2014/main" id="{34B8FEC6-1DFF-67E9-D6D6-A3BF036BD5D6}"/>
              </a:ext>
            </a:extLst>
          </p:cNvPr>
          <p:cNvSpPr>
            <a:spLocks noGrp="1"/>
          </p:cNvSpPr>
          <p:nvPr>
            <p:ph idx="1"/>
          </p:nvPr>
        </p:nvSpPr>
        <p:spPr>
          <a:xfrm>
            <a:off x="5827048" y="1789043"/>
            <a:ext cx="5004238" cy="4430782"/>
          </a:xfrm>
        </p:spPr>
        <p:txBody>
          <a:bodyPr>
            <a:normAutofit/>
          </a:bodyPr>
          <a:lstStyle/>
          <a:p>
            <a:pPr marL="0" indent="0">
              <a:buNone/>
            </a:pPr>
            <a:r>
              <a:rPr lang="pt-BR" sz="1800" dirty="0">
                <a:effectLst/>
                <a:latin typeface="Calibri" panose="020F0502020204030204" pitchFamily="34" charset="0"/>
                <a:ea typeface="Calibri" panose="020F0502020204030204" pitchFamily="34" charset="0"/>
                <a:cs typeface="Calibri" panose="020F0502020204030204" pitchFamily="34" charset="0"/>
              </a:rPr>
              <a:t>No caminho para a clínica de Puebla, pudemos ver a bela e, novamente, muito elevada paisagem do México. Grande parte dela é terra sagrada para as culturas indígenas mexicanas. Uma característica geográfica que foi inédita para mim foi o Volcán Popocatépetl (Vulcão Popocatépetl). O nome Popocatépetl é uma palavra asteca que significa "montanha fumegante". Inclusive, tivemos a oportunidade de vê-la "fumegando" durante nossa viagem de carro, o que, para nossa tristeza, mais tarde causou atrasos em voos no mundo todo devido às cinzas que foram lançadas ao vento. Mas, na hora, foi incrível!</a:t>
            </a:r>
            <a:endParaRPr lang="en-US" sz="2200" dirty="0"/>
          </a:p>
        </p:txBody>
      </p:sp>
      <p:sp>
        <p:nvSpPr>
          <p:cNvPr id="2" name="Title 1">
            <a:extLst>
              <a:ext uri="{FF2B5EF4-FFF2-40B4-BE49-F238E27FC236}">
                <a16:creationId xmlns:a16="http://schemas.microsoft.com/office/drawing/2014/main" id="{E5BE27FB-02CA-0064-1A4B-3248AA16F894}"/>
              </a:ext>
            </a:extLst>
          </p:cNvPr>
          <p:cNvSpPr>
            <a:spLocks noGrp="1"/>
          </p:cNvSpPr>
          <p:nvPr>
            <p:ph type="title"/>
          </p:nvPr>
        </p:nvSpPr>
        <p:spPr>
          <a:xfrm>
            <a:off x="838200" y="-1489075"/>
            <a:ext cx="10515600" cy="1325563"/>
          </a:xfrm>
        </p:spPr>
        <p:txBody>
          <a:bodyPr/>
          <a:lstStyle/>
          <a:p>
            <a:r>
              <a:rPr lang="en-US" dirty="0" err="1">
                <a:solidFill>
                  <a:srgbClr val="E6E6E6"/>
                </a:solidFill>
                <a:latin typeface="Calibri" panose="020F0502020204030204" pitchFamily="34" charset="0"/>
                <a:ea typeface="Calibri" panose="020F0502020204030204" pitchFamily="34" charset="0"/>
                <a:cs typeface="Calibri" panose="020F0502020204030204" pitchFamily="34" charset="0"/>
              </a:rPr>
              <a:t>Popocatépetl</a:t>
            </a:r>
            <a:r>
              <a:rPr lang="en-US" dirty="0">
                <a:solidFill>
                  <a:srgbClr val="E6E6E6"/>
                </a:solidFill>
                <a:latin typeface="Calibri" panose="020F0502020204030204" pitchFamily="34" charset="0"/>
                <a:ea typeface="Calibri" panose="020F0502020204030204" pitchFamily="34" charset="0"/>
                <a:cs typeface="Calibri" panose="020F0502020204030204" pitchFamily="34" charset="0"/>
              </a:rPr>
              <a:t> Volcano</a:t>
            </a:r>
            <a:endParaRPr lang="en-US" dirty="0">
              <a:solidFill>
                <a:srgbClr val="E6E6E6"/>
              </a:solidFill>
            </a:endParaRPr>
          </a:p>
        </p:txBody>
      </p:sp>
    </p:spTree>
    <p:extLst>
      <p:ext uri="{BB962C8B-B14F-4D97-AF65-F5344CB8AC3E}">
        <p14:creationId xmlns:p14="http://schemas.microsoft.com/office/powerpoint/2010/main" val="327892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1" name="Straight Connector 9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A plate of mole poblano, a savory chile and chocolate sauce, and a mole verde (green mole) made from pumpkin seeds.">
            <a:extLst>
              <a:ext uri="{FF2B5EF4-FFF2-40B4-BE49-F238E27FC236}">
                <a16:creationId xmlns:a16="http://schemas.microsoft.com/office/drawing/2014/main" id="{B2B0050B-3339-C72F-8F1F-7FCB74C94CF7}"/>
              </a:ext>
            </a:extLst>
          </p:cNvPr>
          <p:cNvPicPr>
            <a:picLocks noChangeAspect="1"/>
          </p:cNvPicPr>
          <p:nvPr/>
        </p:nvPicPr>
        <p:blipFill rotWithShape="1">
          <a:blip r:embed="rId3">
            <a:extLst>
              <a:ext uri="{28A0092B-C50C-407E-A947-70E740481C1C}">
                <a14:useLocalDpi xmlns:a14="http://schemas.microsoft.com/office/drawing/2010/main" val="0"/>
              </a:ext>
            </a:extLst>
          </a:blip>
          <a:srcRect r="-2" b="16247"/>
          <a:stretch/>
        </p:blipFill>
        <p:spPr>
          <a:xfrm>
            <a:off x="618227" y="1315816"/>
            <a:ext cx="3221983" cy="3585950"/>
          </a:xfrm>
          <a:prstGeom prst="rect">
            <a:avLst/>
          </a:prstGeom>
        </p:spPr>
      </p:pic>
      <p:pic>
        <p:nvPicPr>
          <p:cNvPr id="7" name="Picture 6" descr="A group of people sitting in a bus">
            <a:extLst>
              <a:ext uri="{FF2B5EF4-FFF2-40B4-BE49-F238E27FC236}">
                <a16:creationId xmlns:a16="http://schemas.microsoft.com/office/drawing/2014/main" id="{2AEB1309-D534-53E9-10EE-F3B4CFEFDE53}"/>
              </a:ext>
            </a:extLst>
          </p:cNvPr>
          <p:cNvPicPr>
            <a:picLocks noChangeAspect="1"/>
          </p:cNvPicPr>
          <p:nvPr/>
        </p:nvPicPr>
        <p:blipFill rotWithShape="1">
          <a:blip r:embed="rId4">
            <a:extLst>
              <a:ext uri="{28A0092B-C50C-407E-A947-70E740481C1C}">
                <a14:useLocalDpi xmlns:a14="http://schemas.microsoft.com/office/drawing/2010/main" val="0"/>
              </a:ext>
            </a:extLst>
          </a:blip>
          <a:srcRect r="-3" b="29762"/>
          <a:stretch/>
        </p:blipFill>
        <p:spPr>
          <a:xfrm>
            <a:off x="4029246" y="1315816"/>
            <a:ext cx="3956785" cy="3585950"/>
          </a:xfrm>
          <a:prstGeom prst="rect">
            <a:avLst/>
          </a:prstGeom>
        </p:spPr>
      </p:pic>
      <p:sp>
        <p:nvSpPr>
          <p:cNvPr id="3" name="Content Placeholder 2">
            <a:extLst>
              <a:ext uri="{FF2B5EF4-FFF2-40B4-BE49-F238E27FC236}">
                <a16:creationId xmlns:a16="http://schemas.microsoft.com/office/drawing/2014/main" id="{7D66CCD7-21BC-76CD-27AC-C20E0E66B91F}"/>
              </a:ext>
            </a:extLst>
          </p:cNvPr>
          <p:cNvSpPr>
            <a:spLocks noGrp="1"/>
          </p:cNvSpPr>
          <p:nvPr>
            <p:ph idx="1"/>
          </p:nvPr>
        </p:nvSpPr>
        <p:spPr>
          <a:xfrm>
            <a:off x="8242932" y="879467"/>
            <a:ext cx="3676924" cy="5292734"/>
          </a:xfrm>
        </p:spPr>
        <p:txBody>
          <a:bodyPr>
            <a:noAutofit/>
          </a:bodyPr>
          <a:lstStyle/>
          <a:p>
            <a:pPr marL="0" indent="0">
              <a:buNone/>
            </a:pPr>
            <a:r>
              <a:rPr lang="pt-BR" sz="1800" dirty="0">
                <a:effectLst/>
                <a:latin typeface="Calibri" panose="020F0502020204030204" pitchFamily="34" charset="0"/>
                <a:ea typeface="Calibri" panose="020F0502020204030204" pitchFamily="34" charset="0"/>
                <a:cs typeface="Calibri" panose="020F0502020204030204" pitchFamily="34" charset="0"/>
              </a:rPr>
              <a:t>Assim como em nossa visita à unidade do Brasil, nossa equipe do México também não decepcionou no que se refere à espirito de equipe e à comida. Viajamos unidos de um lugar para outro em nossa van.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t-BR" sz="1800" b="0" i="0" dirty="0">
                <a:effectLst/>
                <a:latin typeface="BodyFont"/>
              </a:rPr>
              <a:t>E, como um fã da culinária mexicana, esta foi outra oportunidade para eu experimentar muitas das ricas opções gastronômicas que as diferentes regiões do México têm a oferecer. Um destaque das refeições foi um prato de frango que a Dra. Villa pediu quando estávamos em Puebla, que incluía não apenas o prato tradicional local, mole poblano, um molho saboroso feito com pimenta e chocolate, mas também um mole verde feito de sementes de abóbora.</a:t>
            </a:r>
            <a:endParaRPr lang="en-US" sz="1800" b="0" i="0" dirty="0">
              <a:effectLst/>
              <a:latin typeface="BodyFont"/>
            </a:endParaRPr>
          </a:p>
        </p:txBody>
      </p:sp>
      <p:sp>
        <p:nvSpPr>
          <p:cNvPr id="2" name="Title 1">
            <a:extLst>
              <a:ext uri="{FF2B5EF4-FFF2-40B4-BE49-F238E27FC236}">
                <a16:creationId xmlns:a16="http://schemas.microsoft.com/office/drawing/2014/main" id="{7C9AA6DF-11E5-3398-CDEB-F6A1DDE5B833}"/>
              </a:ext>
            </a:extLst>
          </p:cNvPr>
          <p:cNvSpPr>
            <a:spLocks noGrp="1"/>
          </p:cNvSpPr>
          <p:nvPr>
            <p:ph type="title"/>
          </p:nvPr>
        </p:nvSpPr>
        <p:spPr>
          <a:xfrm>
            <a:off x="838200" y="-1743075"/>
            <a:ext cx="10515600" cy="1325563"/>
          </a:xfrm>
        </p:spPr>
        <p:txBody>
          <a:bodyPr/>
          <a:lstStyle/>
          <a:p>
            <a:r>
              <a:rPr lang="en-US" dirty="0">
                <a:solidFill>
                  <a:srgbClr val="E6E6E6"/>
                </a:solidFill>
              </a:rPr>
              <a:t>Team building and food</a:t>
            </a:r>
          </a:p>
        </p:txBody>
      </p:sp>
    </p:spTree>
    <p:extLst>
      <p:ext uri="{BB962C8B-B14F-4D97-AF65-F5344CB8AC3E}">
        <p14:creationId xmlns:p14="http://schemas.microsoft.com/office/powerpoint/2010/main" val="289940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F7E8FD-BA09-78DD-3AB5-D642D8C0BDC0}"/>
              </a:ext>
            </a:extLst>
          </p:cNvPr>
          <p:cNvSpPr>
            <a:spLocks noGrp="1"/>
          </p:cNvSpPr>
          <p:nvPr>
            <p:ph idx="1"/>
          </p:nvPr>
        </p:nvSpPr>
        <p:spPr>
          <a:xfrm>
            <a:off x="640080" y="2872899"/>
            <a:ext cx="4243589" cy="3320668"/>
          </a:xfrm>
        </p:spPr>
        <p:txBody>
          <a:bodyPr>
            <a:normAutofit/>
          </a:bodyPr>
          <a:lstStyle/>
          <a:p>
            <a:pPr marL="0" marR="0" indent="0">
              <a:spcBef>
                <a:spcPts val="0"/>
              </a:spcBef>
              <a:spcAft>
                <a:spcPts val="800"/>
              </a:spcAft>
              <a:buNone/>
            </a:pPr>
            <a:r>
              <a:rPr lang="pt-BR" sz="1800" dirty="0">
                <a:effectLst/>
                <a:latin typeface="Calibri" panose="020F0502020204030204" pitchFamily="34" charset="0"/>
                <a:ea typeface="Calibri" panose="020F0502020204030204" pitchFamily="34" charset="0"/>
                <a:cs typeface="Calibri" panose="020F0502020204030204" pitchFamily="34" charset="0"/>
              </a:rPr>
              <a:t>Para encerrar nossa visita ao INSP, fomos convidados para jantar na casa do nosso coinvestigador principal e diretor do INSP, Dr. Eduardo Lazcano-Ponce. Além da casa ser decorada com belas peças de arte, ele convidou uma dupla de músicos indígenas para tocar canções tradicionais. Para minha surpresa e diversão de todos, o Dr. Lazcano-Ponce se juntou aos músicos e fez uma serenata para todo o grupo.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Dr. Eduardo Lazcanzo Ponce singing with a local indigenous music group">
            <a:extLst>
              <a:ext uri="{FF2B5EF4-FFF2-40B4-BE49-F238E27FC236}">
                <a16:creationId xmlns:a16="http://schemas.microsoft.com/office/drawing/2014/main" id="{E9A875BB-5998-E58A-9C4C-215066247AAB}"/>
              </a:ext>
            </a:extLst>
          </p:cNvPr>
          <p:cNvPicPr>
            <a:picLocks noChangeAspect="1"/>
          </p:cNvPicPr>
          <p:nvPr/>
        </p:nvPicPr>
        <p:blipFill rotWithShape="1">
          <a:blip r:embed="rId3">
            <a:extLst>
              <a:ext uri="{28A0092B-C50C-407E-A947-70E740481C1C}">
                <a14:useLocalDpi xmlns:a14="http://schemas.microsoft.com/office/drawing/2010/main" val="0"/>
              </a:ext>
            </a:extLst>
          </a:blip>
          <a:srcRect t="1213" r="-1" b="3722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9E75E4FC-5DCA-D3F7-E363-F0F1E0FEF267}"/>
              </a:ext>
            </a:extLst>
          </p:cNvPr>
          <p:cNvSpPr>
            <a:spLocks noGrp="1"/>
          </p:cNvSpPr>
          <p:nvPr>
            <p:ph type="title"/>
          </p:nvPr>
        </p:nvSpPr>
        <p:spPr>
          <a:xfrm>
            <a:off x="838200" y="-1158875"/>
            <a:ext cx="10515600" cy="1325563"/>
          </a:xfrm>
        </p:spPr>
        <p:txBody>
          <a:bodyPr/>
          <a:lstStyle/>
          <a:p>
            <a:r>
              <a:rPr lang="en-US" dirty="0">
                <a:solidFill>
                  <a:srgbClr val="E6E6E6"/>
                </a:solidFill>
              </a:rPr>
              <a:t>Entertainment by</a:t>
            </a:r>
            <a:r>
              <a:rPr lang="en-US" dirty="0">
                <a:solidFill>
                  <a:srgbClr val="E6E6E6"/>
                </a:solidFill>
                <a:latin typeface="Calibri" panose="020F0502020204030204" pitchFamily="34" charset="0"/>
                <a:cs typeface="Calibri" panose="020F0502020204030204" pitchFamily="34" charset="0"/>
              </a:rPr>
              <a:t> </a:t>
            </a:r>
            <a:r>
              <a:rPr lang="en-US" dirty="0">
                <a:solidFill>
                  <a:srgbClr val="E6E6E6"/>
                </a:solidFill>
                <a:latin typeface="Calibri" panose="020F0502020204030204" pitchFamily="34" charset="0"/>
                <a:ea typeface="Calibri" panose="020F0502020204030204" pitchFamily="34" charset="0"/>
                <a:cs typeface="Calibri" panose="020F0502020204030204" pitchFamily="34" charset="0"/>
              </a:rPr>
              <a:t>Director of INSP, Dr. Eduardo </a:t>
            </a:r>
            <a:r>
              <a:rPr lang="en-US" dirty="0" err="1">
                <a:solidFill>
                  <a:srgbClr val="E6E6E6"/>
                </a:solidFill>
                <a:latin typeface="Calibri" panose="020F0502020204030204" pitchFamily="34" charset="0"/>
                <a:ea typeface="Calibri" panose="020F0502020204030204" pitchFamily="34" charset="0"/>
                <a:cs typeface="Calibri" panose="020F0502020204030204" pitchFamily="34" charset="0"/>
              </a:rPr>
              <a:t>Lazcano</a:t>
            </a:r>
            <a:r>
              <a:rPr lang="en-US" dirty="0">
                <a:solidFill>
                  <a:srgbClr val="E6E6E6"/>
                </a:solidFill>
                <a:latin typeface="Calibri" panose="020F0502020204030204" pitchFamily="34" charset="0"/>
                <a:ea typeface="Calibri" panose="020F0502020204030204" pitchFamily="34" charset="0"/>
                <a:cs typeface="Calibri" panose="020F0502020204030204" pitchFamily="34" charset="0"/>
              </a:rPr>
              <a:t> Ponce</a:t>
            </a:r>
            <a:r>
              <a:rPr lang="en-US" dirty="0">
                <a:solidFill>
                  <a:srgbClr val="E6E6E6"/>
                </a:solidFill>
              </a:rPr>
              <a:t> </a:t>
            </a:r>
          </a:p>
        </p:txBody>
      </p:sp>
    </p:spTree>
    <p:extLst>
      <p:ext uri="{BB962C8B-B14F-4D97-AF65-F5344CB8AC3E}">
        <p14:creationId xmlns:p14="http://schemas.microsoft.com/office/powerpoint/2010/main" val="2701211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a photo in front of a statue&#10;">
            <a:extLst>
              <a:ext uri="{FF2B5EF4-FFF2-40B4-BE49-F238E27FC236}">
                <a16:creationId xmlns:a16="http://schemas.microsoft.com/office/drawing/2014/main" id="{4EA64EAA-26E3-2E86-4C0A-AB4F6FEC37F2}"/>
              </a:ext>
            </a:extLst>
          </p:cNvPr>
          <p:cNvPicPr>
            <a:picLocks noChangeAspect="1"/>
          </p:cNvPicPr>
          <p:nvPr/>
        </p:nvPicPr>
        <p:blipFill rotWithShape="1">
          <a:blip r:embed="rId3">
            <a:extLst>
              <a:ext uri="{28A0092B-C50C-407E-A947-70E740481C1C}">
                <a14:useLocalDpi xmlns:a14="http://schemas.microsoft.com/office/drawing/2010/main" val="0"/>
              </a:ext>
            </a:extLst>
          </a:blip>
          <a:srcRect r="7294"/>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CDB19C0-90BE-0915-6B4A-59BB307A8221}"/>
              </a:ext>
            </a:extLst>
          </p:cNvPr>
          <p:cNvSpPr>
            <a:spLocks noGrp="1"/>
          </p:cNvSpPr>
          <p:nvPr>
            <p:ph idx="1"/>
          </p:nvPr>
        </p:nvSpPr>
        <p:spPr>
          <a:xfrm>
            <a:off x="8241792" y="1965568"/>
            <a:ext cx="3563111" cy="3964896"/>
          </a:xfrm>
        </p:spPr>
        <p:txBody>
          <a:bodyPr>
            <a:normAutofit/>
          </a:bodyPr>
          <a:lstStyle/>
          <a:p>
            <a:pPr marL="0" indent="0">
              <a:buNone/>
            </a:pPr>
            <a:r>
              <a:rPr lang="pt-BR" sz="1800" dirty="0">
                <a:effectLst/>
                <a:latin typeface="Calibri" panose="020F0502020204030204" pitchFamily="34" charset="0"/>
                <a:ea typeface="Calibri" panose="020F0502020204030204" pitchFamily="34" charset="0"/>
                <a:cs typeface="Calibri" panose="020F0502020204030204" pitchFamily="34" charset="0"/>
              </a:rPr>
              <a:t>Nossas visitas ao México e ao Brasil foram um grande sucesso na preparação para a ativação da ULACNet-202. O fato de estarmos nos locais presencialmente tornou tudo ainda mais proveitoso para nós como equipe, não apenas para visualizar os espaços e conhecer os funcionários que trabalharão neste projeto, mas também para ajudar a nos fortalecer como equipe, com uma visão mais clara de como avançaremos juntos como uma parceria.</a:t>
            </a:r>
            <a:endParaRPr lang="en-US" sz="2000" dirty="0"/>
          </a:p>
        </p:txBody>
      </p:sp>
      <p:sp>
        <p:nvSpPr>
          <p:cNvPr id="2" name="Title 1">
            <a:extLst>
              <a:ext uri="{FF2B5EF4-FFF2-40B4-BE49-F238E27FC236}">
                <a16:creationId xmlns:a16="http://schemas.microsoft.com/office/drawing/2014/main" id="{93C2DE5F-E323-6939-BD97-6F3529459C68}"/>
              </a:ext>
            </a:extLst>
          </p:cNvPr>
          <p:cNvSpPr>
            <a:spLocks noGrp="1"/>
          </p:cNvSpPr>
          <p:nvPr>
            <p:ph type="title"/>
          </p:nvPr>
        </p:nvSpPr>
        <p:spPr>
          <a:xfrm>
            <a:off x="838200" y="-1616075"/>
            <a:ext cx="10515600" cy="1325563"/>
          </a:xfrm>
        </p:spPr>
        <p:txBody>
          <a:bodyPr/>
          <a:lstStyle/>
          <a:p>
            <a:r>
              <a:rPr lang="en-US" dirty="0">
                <a:solidFill>
                  <a:srgbClr val="E6E6E6"/>
                </a:solidFill>
              </a:rPr>
              <a:t>Group photo</a:t>
            </a:r>
          </a:p>
        </p:txBody>
      </p:sp>
    </p:spTree>
    <p:extLst>
      <p:ext uri="{BB962C8B-B14F-4D97-AF65-F5344CB8AC3E}">
        <p14:creationId xmlns:p14="http://schemas.microsoft.com/office/powerpoint/2010/main" val="884156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1790-8BF4-343B-571F-9B7A99840334}"/>
              </a:ext>
            </a:extLst>
          </p:cNvPr>
          <p:cNvSpPr>
            <a:spLocks noGrp="1"/>
          </p:cNvSpPr>
          <p:nvPr>
            <p:ph type="title"/>
          </p:nvPr>
        </p:nvSpPr>
        <p:spPr>
          <a:xfrm>
            <a:off x="838200" y="-663575"/>
            <a:ext cx="10515600" cy="666233"/>
          </a:xfrm>
        </p:spPr>
        <p:txBody>
          <a:bodyPr>
            <a:normAutofit fontScale="90000"/>
          </a:bodyPr>
          <a:lstStyle/>
          <a:p>
            <a:r>
              <a:rPr lang="en-US" dirty="0">
                <a:solidFill>
                  <a:srgbClr val="E6E6E6"/>
                </a:solidFill>
              </a:rPr>
              <a:t>End slide</a:t>
            </a:r>
          </a:p>
        </p:txBody>
      </p:sp>
      <p:pic>
        <p:nvPicPr>
          <p:cNvPr id="7" name="Picture 6" descr="Seals of DHHS, NIH, and NCI">
            <a:extLst>
              <a:ext uri="{FF2B5EF4-FFF2-40B4-BE49-F238E27FC236}">
                <a16:creationId xmlns:a16="http://schemas.microsoft.com/office/drawing/2014/main" id="{0A92FCEF-C516-0C3D-D1B0-F90839733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833850" cy="6858000"/>
          </a:xfrm>
          <a:prstGeom prst="rect">
            <a:avLst/>
          </a:prstGeom>
        </p:spPr>
      </p:pic>
    </p:spTree>
    <p:extLst>
      <p:ext uri="{BB962C8B-B14F-4D97-AF65-F5344CB8AC3E}">
        <p14:creationId xmlns:p14="http://schemas.microsoft.com/office/powerpoint/2010/main" val="267090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0088B-80CC-C7D1-ACDF-24A50E17583F}"/>
              </a:ext>
            </a:extLst>
          </p:cNvPr>
          <p:cNvSpPr>
            <a:spLocks noGrp="1"/>
          </p:cNvSpPr>
          <p:nvPr>
            <p:ph type="title"/>
          </p:nvPr>
        </p:nvSpPr>
        <p:spPr>
          <a:xfrm>
            <a:off x="231648" y="1153572"/>
            <a:ext cx="3655586" cy="4461163"/>
          </a:xfrm>
        </p:spPr>
        <p:txBody>
          <a:bodyPr>
            <a:normAutofit/>
          </a:bodyPr>
          <a:lstStyle/>
          <a:p>
            <a:r>
              <a:rPr lang="pt-BR" sz="3700" b="1" i="0" dirty="0">
                <a:solidFill>
                  <a:srgbClr val="FFFFFF"/>
                </a:solidFill>
                <a:effectLst/>
                <a:latin typeface="HeadingFont"/>
              </a:rPr>
              <a:t>Visitas Iniciais aos Locais (SIVs) da ULACNet-202 no Brasil e no México</a:t>
            </a:r>
            <a:endParaRPr lang="en-US"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C30119F-05F6-673F-2392-5F7030267B4D}"/>
              </a:ext>
            </a:extLst>
          </p:cNvPr>
          <p:cNvSpPr>
            <a:spLocks noGrp="1"/>
          </p:cNvSpPr>
          <p:nvPr>
            <p:ph idx="1"/>
          </p:nvPr>
        </p:nvSpPr>
        <p:spPr>
          <a:xfrm>
            <a:off x="4447309" y="591345"/>
            <a:ext cx="6769332" cy="5431504"/>
          </a:xfrm>
        </p:spPr>
        <p:txBody>
          <a:bodyPr anchor="ctr">
            <a:normAutofit/>
          </a:bodyPr>
          <a:lstStyle/>
          <a:p>
            <a:pPr marL="0" indent="0">
              <a:buNone/>
            </a:pPr>
            <a:r>
              <a:rPr lang="pt-BR" sz="1800" b="0" i="0" dirty="0">
                <a:effectLst/>
              </a:rPr>
              <a:t>A equipe ROCCHHA está animada para iniciar as atividades de teste para a ULACNet-202, intitulada “</a:t>
            </a:r>
            <a:r>
              <a:rPr lang="pt-BR" sz="1800" b="0" i="1" dirty="0">
                <a:effectLst/>
              </a:rPr>
              <a:t>Otimização do Rastreamento do Câncer do Colo do Útero Entre Mulheres Vivendo com HIV em Países da América Latina</a:t>
            </a:r>
            <a:r>
              <a:rPr lang="pt-BR" sz="1800" b="0" i="0" dirty="0">
                <a:effectLst/>
              </a:rPr>
              <a:t>”. Há mais de um ano, a equipe vem trabalhando incansavelmente para aperfeiçoar elementos do nosso protocolo e fluxo de trabalho, adquirindo suprimentos e buscando as aprovações necessárias de órgãos institucionais locais, federais e internacionais. </a:t>
            </a:r>
          </a:p>
          <a:p>
            <a:pPr marL="0" indent="0">
              <a:buNone/>
            </a:pPr>
            <a:r>
              <a:rPr lang="pt-BR" sz="1800" b="0" i="0" dirty="0">
                <a:effectLst/>
              </a:rPr>
              <a:t>Depois de organizarmos tudo, finalmente chegou a hora de visitar os locais participantes da ULACNet-202 na Universidade de São Paulo (USP), Brasil, e no Instituto Nacional de Salud Pública (INSP), México. Para os participantes da Weill Cornell e da Moffitt, essa seria a primeira vez visitando esses locais no contexto de serem locais de estudos da ULACNet. Devido à pandemia de COVID-19, a equipe ROCCHHA não teve a oportunidade de realizar visitas iniciais (SIVs) presenciais a unidades do Brasil ou do México para ULACNet-201. Especificamente para mim, esta também foi a primeira vez que encontrei muitos dos colegas pessoalmente desde que entrei na equipe em janeiro de 2022. </a:t>
            </a:r>
          </a:p>
        </p:txBody>
      </p:sp>
    </p:spTree>
    <p:extLst>
      <p:ext uri="{BB962C8B-B14F-4D97-AF65-F5344CB8AC3E}">
        <p14:creationId xmlns:p14="http://schemas.microsoft.com/office/powerpoint/2010/main" val="398104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e Brazilian flag waving in the air.">
            <a:extLst>
              <a:ext uri="{FF2B5EF4-FFF2-40B4-BE49-F238E27FC236}">
                <a16:creationId xmlns:a16="http://schemas.microsoft.com/office/drawing/2014/main" id="{BCA001D8-B243-9DE4-57E9-FA5CAB098588}"/>
              </a:ext>
            </a:extLst>
          </p:cNvPr>
          <p:cNvPicPr>
            <a:picLocks noChangeAspect="1"/>
          </p:cNvPicPr>
          <p:nvPr/>
        </p:nvPicPr>
        <p:blipFill rotWithShape="1">
          <a:blip r:embed="rId3">
            <a:extLst>
              <a:ext uri="{28A0092B-C50C-407E-A947-70E740481C1C}">
                <a14:useLocalDpi xmlns:a14="http://schemas.microsoft.com/office/drawing/2010/main" val="0"/>
              </a:ext>
            </a:extLst>
          </a:blip>
          <a:srcRect t="18481" r="6425" b="38026"/>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356EA7B6-0796-4476-8B74-C5C8E8C64336}"/>
              </a:ext>
            </a:extLst>
          </p:cNvPr>
          <p:cNvSpPr>
            <a:spLocks noGrp="1"/>
          </p:cNvSpPr>
          <p:nvPr>
            <p:ph type="subTitle" idx="1"/>
          </p:nvPr>
        </p:nvSpPr>
        <p:spPr>
          <a:xfrm>
            <a:off x="785191" y="1182757"/>
            <a:ext cx="4075044" cy="3420533"/>
          </a:xfrm>
        </p:spPr>
        <p:txBody>
          <a:bodyPr>
            <a:normAutofit/>
          </a:bodyPr>
          <a:lstStyle/>
          <a:p>
            <a:pPr lvl="0" algn="l">
              <a:defRPr/>
            </a:pPr>
            <a:r>
              <a:rPr lang="pt-BR" sz="1800" dirty="0"/>
              <a:t>Nos últimos meses, trabalhei com os líderes dos locais para coordenar todas as partes de uma viagem internacional: voos, hotéis e transportes, agendas e materiais de treinamento e minha parte favorita, a comida. A primeira parada da nossa jornada SIV da ULACNet-202 foi com nossa equipe do Brasil na incrível cidade de São Paulo.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4FAB13-07B7-49CF-7FBD-13552AA2277B}"/>
              </a:ext>
            </a:extLst>
          </p:cNvPr>
          <p:cNvSpPr>
            <a:spLocks noGrp="1"/>
          </p:cNvSpPr>
          <p:nvPr>
            <p:ph type="ctrTitle"/>
          </p:nvPr>
        </p:nvSpPr>
        <p:spPr>
          <a:xfrm>
            <a:off x="1524000" y="-547624"/>
            <a:ext cx="9144000" cy="727081"/>
          </a:xfrm>
        </p:spPr>
        <p:txBody>
          <a:bodyPr>
            <a:normAutofit fontScale="90000"/>
          </a:bodyPr>
          <a:lstStyle/>
          <a:p>
            <a:r>
              <a:rPr lang="en-US" dirty="0">
                <a:solidFill>
                  <a:srgbClr val="E6E6E6"/>
                </a:solidFill>
              </a:rPr>
              <a:t>In Brazil</a:t>
            </a:r>
          </a:p>
        </p:txBody>
      </p:sp>
    </p:spTree>
    <p:extLst>
      <p:ext uri="{BB962C8B-B14F-4D97-AF65-F5344CB8AC3E}">
        <p14:creationId xmlns:p14="http://schemas.microsoft.com/office/powerpoint/2010/main" val="24349700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nna Guiliano and Luisa Villa at CRT: Centro de Referencia e Treinamento">
            <a:extLst>
              <a:ext uri="{FF2B5EF4-FFF2-40B4-BE49-F238E27FC236}">
                <a16:creationId xmlns:a16="http://schemas.microsoft.com/office/drawing/2014/main" id="{288CDD41-B298-4F83-803F-B27B377F977E}"/>
              </a:ext>
            </a:extLst>
          </p:cNvPr>
          <p:cNvPicPr>
            <a:picLocks noChangeAspect="1"/>
          </p:cNvPicPr>
          <p:nvPr/>
        </p:nvPicPr>
        <p:blipFill rotWithShape="1">
          <a:blip r:embed="rId2">
            <a:extLst>
              <a:ext uri="{28A0092B-C50C-407E-A947-70E740481C1C}">
                <a14:useLocalDpi xmlns:a14="http://schemas.microsoft.com/office/drawing/2010/main" val="0"/>
              </a:ext>
            </a:extLst>
          </a:blip>
          <a:srcRect r="14148"/>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sp useBgFill="1">
        <p:nvSpPr>
          <p:cNvPr id="23" name="Freeform: Shape 22">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F38FC0-A7CF-34E6-3BB9-82BE1C95B14D}"/>
              </a:ext>
            </a:extLst>
          </p:cNvPr>
          <p:cNvSpPr>
            <a:spLocks noGrp="1"/>
          </p:cNvSpPr>
          <p:nvPr>
            <p:ph idx="1"/>
          </p:nvPr>
        </p:nvSpPr>
        <p:spPr>
          <a:xfrm>
            <a:off x="247318" y="120689"/>
            <a:ext cx="3351650" cy="6595797"/>
          </a:xfrm>
          <a:solidFill>
            <a:schemeClr val="bg1"/>
          </a:solidFill>
        </p:spPr>
        <p:txBody>
          <a:bodyPr>
            <a:noAutofit/>
          </a:bodyPr>
          <a:lstStyle/>
          <a:p>
            <a:pPr marL="0" indent="0">
              <a:buNone/>
            </a:pPr>
            <a:r>
              <a:rPr lang="pt-BR" sz="1800" dirty="0">
                <a:effectLst/>
                <a:latin typeface="Calibri" panose="020F0502020204030204" pitchFamily="34" charset="0"/>
                <a:ea typeface="Calibri" panose="020F0502020204030204" pitchFamily="34" charset="0"/>
                <a:cs typeface="Calibri" panose="020F0502020204030204" pitchFamily="34" charset="0"/>
              </a:rPr>
              <a:t>Tínhamos um roteiro lotado desde o minuto em que chegamos ao país. Para a ULACNet-202 na USP, recrutaremos participantes em clínicas diferentes das que foram recrutados os participantes da ULACNet-201. A ULACNet-201 recrutou participantes de uma clínica designada para pesquisa, porém os locais da ULACNet-202 recrutarão participantes tanto de clínicas de HIV/AIDS quanto clínicas ginecológicas. Durante nossa visita, pudemos conhecer cada uma dessas clínicas e hospitais, além de conhecer os novos funcionários que se juntarão à equipe nessa iniciativa. Discutimos as populações únicas de pacientes, capacidade e limitações de espaço, fluxos de trabalho operacionais de cada clínica e como planejamos incorporar a ULACNet-202 a essa dinâmica.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Luisa Villa and Caique Mello smiling and giving thumbs up and peace signs">
            <a:extLst>
              <a:ext uri="{FF2B5EF4-FFF2-40B4-BE49-F238E27FC236}">
                <a16:creationId xmlns:a16="http://schemas.microsoft.com/office/drawing/2014/main" id="{F05367E2-BE57-3A92-E8E7-C9A1D0D9898A}"/>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3579" r="7567"/>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p:nvSpPr>
          <p:cNvPr id="2" name="Title 1">
            <a:extLst>
              <a:ext uri="{FF2B5EF4-FFF2-40B4-BE49-F238E27FC236}">
                <a16:creationId xmlns:a16="http://schemas.microsoft.com/office/drawing/2014/main" id="{9EAC7F31-C616-28BA-E3AC-22589B955FB3}"/>
              </a:ext>
            </a:extLst>
          </p:cNvPr>
          <p:cNvSpPr>
            <a:spLocks noGrp="1"/>
          </p:cNvSpPr>
          <p:nvPr>
            <p:ph type="title"/>
          </p:nvPr>
        </p:nvSpPr>
        <p:spPr>
          <a:xfrm>
            <a:off x="838200" y="-904875"/>
            <a:ext cx="10515600" cy="1325563"/>
          </a:xfrm>
        </p:spPr>
        <p:txBody>
          <a:bodyPr/>
          <a:lstStyle/>
          <a:p>
            <a:r>
              <a:rPr lang="en-US" dirty="0">
                <a:solidFill>
                  <a:srgbClr val="E6E6E6"/>
                </a:solidFill>
              </a:rPr>
              <a:t>Clinic tours</a:t>
            </a:r>
          </a:p>
        </p:txBody>
      </p:sp>
    </p:spTree>
    <p:extLst>
      <p:ext uri="{BB962C8B-B14F-4D97-AF65-F5344CB8AC3E}">
        <p14:creationId xmlns:p14="http://schemas.microsoft.com/office/powerpoint/2010/main" val="314321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9996F97-1786-DB21-43EA-7ED7D34E6CC3}"/>
              </a:ext>
            </a:extLst>
          </p:cNvPr>
          <p:cNvSpPr>
            <a:spLocks noGrp="1"/>
          </p:cNvSpPr>
          <p:nvPr>
            <p:ph idx="1"/>
          </p:nvPr>
        </p:nvSpPr>
        <p:spPr>
          <a:xfrm>
            <a:off x="373899" y="368910"/>
            <a:ext cx="5983357" cy="2101850"/>
          </a:xfrm>
          <a:solidFill>
            <a:schemeClr val="bg1"/>
          </a:solidFill>
        </p:spPr>
        <p:txBody>
          <a:bodyPr anchor="ctr">
            <a:normAutofit/>
          </a:bodyPr>
          <a:lstStyle/>
          <a:p>
            <a:pPr marL="0" marR="0" lvl="0" indent="0" algn="l"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kumimoji="0" lang="pt-BR"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Um espaço que despertou interesse foi o laboratório da Dra. Villa. Com uma nova máquina Gene Xpert e muito espaço no freezer, o laboratório dela irá desempenhar uma função cada vez maior como biorrepositório da ULACNet-202 para armazenar amostras para fins de pesquisa futura.</a:t>
            </a: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group of people in a room for a presenation">
            <a:extLst>
              <a:ext uri="{FF2B5EF4-FFF2-40B4-BE49-F238E27FC236}">
                <a16:creationId xmlns:a16="http://schemas.microsoft.com/office/drawing/2014/main" id="{D210AF00-57D5-C554-F602-E58D8FFA2571}"/>
              </a:ext>
            </a:extLst>
          </p:cNvPr>
          <p:cNvPicPr>
            <a:picLocks noChangeAspect="1"/>
          </p:cNvPicPr>
          <p:nvPr/>
        </p:nvPicPr>
        <p:blipFill rotWithShape="1">
          <a:blip r:embed="rId3">
            <a:extLst>
              <a:ext uri="{28A0092B-C50C-407E-A947-70E740481C1C}">
                <a14:useLocalDpi xmlns:a14="http://schemas.microsoft.com/office/drawing/2010/main" val="0"/>
              </a:ext>
            </a:extLst>
          </a:blip>
          <a:srcRect t="106" b="15888"/>
          <a:stretch/>
        </p:blipFill>
        <p:spPr>
          <a:xfrm>
            <a:off x="20" y="2959630"/>
            <a:ext cx="6400781" cy="3898370"/>
          </a:xfrm>
          <a:prstGeom prst="rect">
            <a:avLst/>
          </a:prstGeom>
        </p:spPr>
      </p:pic>
      <p:pic>
        <p:nvPicPr>
          <p:cNvPr id="7" name="Picture 6" descr="The three principal investigators for ROCCHHA">
            <a:extLst>
              <a:ext uri="{FF2B5EF4-FFF2-40B4-BE49-F238E27FC236}">
                <a16:creationId xmlns:a16="http://schemas.microsoft.com/office/drawing/2014/main" id="{CD48B2AF-1078-E5A0-6254-6A1567FD0535}"/>
              </a:ext>
            </a:extLst>
          </p:cNvPr>
          <p:cNvPicPr>
            <a:picLocks noChangeAspect="1"/>
          </p:cNvPicPr>
          <p:nvPr/>
        </p:nvPicPr>
        <p:blipFill rotWithShape="1">
          <a:blip r:embed="rId4">
            <a:extLst>
              <a:ext uri="{28A0092B-C50C-407E-A947-70E740481C1C}">
                <a14:useLocalDpi xmlns:a14="http://schemas.microsoft.com/office/drawing/2010/main" val="0"/>
              </a:ext>
            </a:extLst>
          </a:blip>
          <a:srcRect r="1" b="2960"/>
          <a:stretch/>
        </p:blipFill>
        <p:spPr>
          <a:xfrm>
            <a:off x="6591299" y="1"/>
            <a:ext cx="5600701" cy="6857999"/>
          </a:xfrm>
          <a:prstGeom prst="rect">
            <a:avLst/>
          </a:prstGeom>
        </p:spPr>
      </p:pic>
      <p:sp>
        <p:nvSpPr>
          <p:cNvPr id="2" name="Title 1">
            <a:extLst>
              <a:ext uri="{FF2B5EF4-FFF2-40B4-BE49-F238E27FC236}">
                <a16:creationId xmlns:a16="http://schemas.microsoft.com/office/drawing/2014/main" id="{CB9DAB25-69B3-603A-617D-667E9E108E6F}"/>
              </a:ext>
            </a:extLst>
          </p:cNvPr>
          <p:cNvSpPr>
            <a:spLocks noGrp="1"/>
          </p:cNvSpPr>
          <p:nvPr>
            <p:ph type="title"/>
          </p:nvPr>
        </p:nvSpPr>
        <p:spPr>
          <a:xfrm>
            <a:off x="838200" y="-1133475"/>
            <a:ext cx="10515600" cy="1325563"/>
          </a:xfrm>
        </p:spPr>
        <p:txBody>
          <a:bodyPr/>
          <a:lstStyle/>
          <a:p>
            <a:r>
              <a:rPr lang="en-US" dirty="0">
                <a:solidFill>
                  <a:srgbClr val="E6E6E6"/>
                </a:solidFill>
              </a:rPr>
              <a:t>Dr. Villa’s Laboratory</a:t>
            </a:r>
          </a:p>
        </p:txBody>
      </p:sp>
    </p:spTree>
    <p:extLst>
      <p:ext uri="{BB962C8B-B14F-4D97-AF65-F5344CB8AC3E}">
        <p14:creationId xmlns:p14="http://schemas.microsoft.com/office/powerpoint/2010/main" val="310019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57">
            <a:extLst>
              <a:ext uri="{FF2B5EF4-FFF2-40B4-BE49-F238E27FC236}">
                <a16:creationId xmlns:a16="http://schemas.microsoft.com/office/drawing/2014/main" id="{B430338F-E2FD-4573-B0B7-E2EB12CC9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lab">
            <a:extLst>
              <a:ext uri="{FF2B5EF4-FFF2-40B4-BE49-F238E27FC236}">
                <a16:creationId xmlns:a16="http://schemas.microsoft.com/office/drawing/2014/main" id="{A292CE7A-84A4-D651-6348-0C693899C6AC}"/>
              </a:ext>
            </a:extLst>
          </p:cNvPr>
          <p:cNvPicPr>
            <a:picLocks noChangeAspect="1"/>
          </p:cNvPicPr>
          <p:nvPr/>
        </p:nvPicPr>
        <p:blipFill rotWithShape="1">
          <a:blip r:embed="rId3">
            <a:extLst>
              <a:ext uri="{28A0092B-C50C-407E-A947-70E740481C1C}">
                <a14:useLocalDpi xmlns:a14="http://schemas.microsoft.com/office/drawing/2010/main" val="0"/>
              </a:ext>
            </a:extLst>
          </a:blip>
          <a:srcRect t="8178" b="8181"/>
          <a:stretch/>
        </p:blipFill>
        <p:spPr>
          <a:xfrm>
            <a:off x="838200" y="364143"/>
            <a:ext cx="5136795" cy="3426462"/>
          </a:xfrm>
          <a:prstGeom prst="rect">
            <a:avLst/>
          </a:prstGeom>
        </p:spPr>
      </p:pic>
      <p:pic>
        <p:nvPicPr>
          <p:cNvPr id="7" name="Picture 6" descr="A bowl of ">
            <a:extLst>
              <a:ext uri="{FF2B5EF4-FFF2-40B4-BE49-F238E27FC236}">
                <a16:creationId xmlns:a16="http://schemas.microsoft.com/office/drawing/2014/main" id="{03973FB1-B0D4-062F-9A20-AC4A5DA5AC7F}"/>
              </a:ext>
            </a:extLst>
          </p:cNvPr>
          <p:cNvPicPr>
            <a:picLocks noChangeAspect="1"/>
          </p:cNvPicPr>
          <p:nvPr/>
        </p:nvPicPr>
        <p:blipFill rotWithShape="1">
          <a:blip r:embed="rId4">
            <a:extLst>
              <a:ext uri="{28A0092B-C50C-407E-A947-70E740481C1C}">
                <a14:useLocalDpi xmlns:a14="http://schemas.microsoft.com/office/drawing/2010/main" val="0"/>
              </a:ext>
            </a:extLst>
          </a:blip>
          <a:srcRect t="12714" r="-3" b="33754"/>
          <a:stretch/>
        </p:blipFill>
        <p:spPr>
          <a:xfrm>
            <a:off x="6297264" y="364142"/>
            <a:ext cx="5136795" cy="3426462"/>
          </a:xfrm>
          <a:prstGeom prst="rect">
            <a:avLst/>
          </a:prstGeom>
        </p:spPr>
      </p:pic>
      <p:sp>
        <p:nvSpPr>
          <p:cNvPr id="69" name="Rectangle 63">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descr="A bowl of moqueca, a typical dish in Brazil that combines origins of indigenous, African, and Portuguese elements in one delicious and warmly soothing seafood stew">
            <a:extLst>
              <a:ext uri="{FF2B5EF4-FFF2-40B4-BE49-F238E27FC236}">
                <a16:creationId xmlns:a16="http://schemas.microsoft.com/office/drawing/2014/main" id="{BF6F4131-9F9C-0A54-B582-A1B8FF2B4D53}"/>
              </a:ext>
            </a:extLst>
          </p:cNvPr>
          <p:cNvSpPr>
            <a:spLocks noGrp="1"/>
          </p:cNvSpPr>
          <p:nvPr>
            <p:ph idx="1"/>
          </p:nvPr>
        </p:nvSpPr>
        <p:spPr>
          <a:xfrm>
            <a:off x="5162719" y="4495568"/>
            <a:ext cx="6586915" cy="1905232"/>
          </a:xfrm>
        </p:spPr>
        <p:txBody>
          <a:bodyPr anchor="ctr">
            <a:normAutofit lnSpcReduction="10000"/>
          </a:bodyPr>
          <a:lstStyle/>
          <a:p>
            <a:pPr marL="0" marR="0" lvl="0" indent="0" algn="l"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kumimoji="0" lang="pt-BR"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 viagem da equipe ROCCHHA não estaria completa sem uma boa dose de oportunidades para fortalecer o espírito de equipe. Em todos os dias de treinamento nos reuníamos para fazer uma refeição juntos. A Dra. Villa gentilmente coordenou todas as experiências gastronômicas. Minha refeição favorita foi a moqueca, um prato típico do Brasil que combina elementos de origens indígenas, africanas e portuguesas em um delicioso e reconfortante ensopado de frutos do mar.</a:t>
            </a: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5AE56009-2569-D2A4-0899-447C7629B02E}"/>
              </a:ext>
            </a:extLst>
          </p:cNvPr>
          <p:cNvSpPr>
            <a:spLocks noGrp="1"/>
          </p:cNvSpPr>
          <p:nvPr>
            <p:ph type="title"/>
          </p:nvPr>
        </p:nvSpPr>
        <p:spPr>
          <a:xfrm>
            <a:off x="838200" y="-1489075"/>
            <a:ext cx="10515600" cy="1325563"/>
          </a:xfrm>
        </p:spPr>
        <p:txBody>
          <a:bodyPr/>
          <a:lstStyle/>
          <a:p>
            <a:r>
              <a:rPr lang="en-US" dirty="0">
                <a:solidFill>
                  <a:srgbClr val="E6E6E6"/>
                </a:solidFill>
              </a:rPr>
              <a:t>Team building opportunities</a:t>
            </a:r>
          </a:p>
        </p:txBody>
      </p:sp>
    </p:spTree>
    <p:extLst>
      <p:ext uri="{BB962C8B-B14F-4D97-AF65-F5344CB8AC3E}">
        <p14:creationId xmlns:p14="http://schemas.microsoft.com/office/powerpoint/2010/main" val="38419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he ROCCHHA investigators sitting at a table with food and drinks">
            <a:extLst>
              <a:ext uri="{FF2B5EF4-FFF2-40B4-BE49-F238E27FC236}">
                <a16:creationId xmlns:a16="http://schemas.microsoft.com/office/drawing/2014/main" id="{FD369E26-2E45-72FE-0ADF-FF2E01DF031E}"/>
              </a:ext>
            </a:extLst>
          </p:cNvPr>
          <p:cNvPicPr>
            <a:picLocks noChangeAspect="1"/>
          </p:cNvPicPr>
          <p:nvPr/>
        </p:nvPicPr>
        <p:blipFill rotWithShape="1">
          <a:blip r:embed="rId2">
            <a:extLst>
              <a:ext uri="{28A0092B-C50C-407E-A947-70E740481C1C}">
                <a14:useLocalDpi xmlns:a14="http://schemas.microsoft.com/office/drawing/2010/main" val="0"/>
              </a:ext>
            </a:extLst>
          </a:blip>
          <a:srcRect t="27696" b="16460"/>
          <a:stretch/>
        </p:blipFill>
        <p:spPr>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07624C1-340B-B9E9-B7CD-A11106896425}"/>
              </a:ext>
            </a:extLst>
          </p:cNvPr>
          <p:cNvSpPr>
            <a:spLocks noGrp="1"/>
          </p:cNvSpPr>
          <p:nvPr>
            <p:ph idx="1"/>
          </p:nvPr>
        </p:nvSpPr>
        <p:spPr>
          <a:xfrm>
            <a:off x="2200110" y="4021074"/>
            <a:ext cx="8086890" cy="2452687"/>
          </a:xfrm>
        </p:spPr>
        <p:txBody>
          <a:bodyPr anchor="ctr">
            <a:normAutofit/>
          </a:bodyPr>
          <a:lstStyle/>
          <a:p>
            <a:pPr marL="0" indent="0">
              <a:buNone/>
            </a:pPr>
            <a:r>
              <a:rPr lang="pt-BR" sz="1800" dirty="0">
                <a:effectLst/>
                <a:latin typeface="Calibri" panose="020F0502020204030204" pitchFamily="34" charset="0"/>
                <a:ea typeface="Calibri" panose="020F0502020204030204" pitchFamily="34" charset="0"/>
                <a:cs typeface="Calibri" panose="020F0502020204030204" pitchFamily="34" charset="0"/>
              </a:rPr>
              <a:t>Fizemos uma refeição no último andar da USP, que também é o prédio mais alto de São Paulo. A cidade de São Paulo se estende por uma área de aproximadamente 1.521 km² e tem 12,3 milhões de habitantes. Em comparação, a cidade de Nova York (NYC) abrange uma área de aproximadamente de 783 km², com uma população de cerca de 8,5 milhões de pessoas. De acordo com as estimativas populacionais da ONU de 2018, São Paulo é a quarta maior cidade do mundo em população – a maior do hemisfério ocidental! Então, quando subimos ao último andar do refeitório do hospital, conseguimos ver a extensão da cidade de São Paulo.</a:t>
            </a:r>
            <a:endParaRPr lang="en-US" sz="1600" dirty="0"/>
          </a:p>
        </p:txBody>
      </p:sp>
      <p:sp>
        <p:nvSpPr>
          <p:cNvPr id="2" name="Title 1">
            <a:extLst>
              <a:ext uri="{FF2B5EF4-FFF2-40B4-BE49-F238E27FC236}">
                <a16:creationId xmlns:a16="http://schemas.microsoft.com/office/drawing/2014/main" id="{04E3C667-E313-32C2-1013-B5ADB1DCF0FD}"/>
              </a:ext>
            </a:extLst>
          </p:cNvPr>
          <p:cNvSpPr>
            <a:spLocks noGrp="1"/>
          </p:cNvSpPr>
          <p:nvPr>
            <p:ph type="title"/>
          </p:nvPr>
        </p:nvSpPr>
        <p:spPr>
          <a:xfrm>
            <a:off x="838200" y="-866775"/>
            <a:ext cx="10515600" cy="1325563"/>
          </a:xfrm>
        </p:spPr>
        <p:txBody>
          <a:bodyPr/>
          <a:lstStyle/>
          <a:p>
            <a:r>
              <a:rPr lang="en-US" dirty="0">
                <a:solidFill>
                  <a:srgbClr val="E6E6E6"/>
                </a:solidFill>
              </a:rPr>
              <a:t>Meals shared</a:t>
            </a:r>
          </a:p>
        </p:txBody>
      </p:sp>
    </p:spTree>
    <p:extLst>
      <p:ext uri="{BB962C8B-B14F-4D97-AF65-F5344CB8AC3E}">
        <p14:creationId xmlns:p14="http://schemas.microsoft.com/office/powerpoint/2010/main" val="264970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ark in Brazil">
            <a:extLst>
              <a:ext uri="{FF2B5EF4-FFF2-40B4-BE49-F238E27FC236}">
                <a16:creationId xmlns:a16="http://schemas.microsoft.com/office/drawing/2014/main" id="{24F21AC4-7C12-CF53-405B-9DCA2900DBC9}"/>
              </a:ext>
            </a:extLst>
          </p:cNvPr>
          <p:cNvPicPr>
            <a:picLocks noChangeAspect="1"/>
          </p:cNvPicPr>
          <p:nvPr/>
        </p:nvPicPr>
        <p:blipFill rotWithShape="1">
          <a:blip r:embed="rId2">
            <a:extLst>
              <a:ext uri="{28A0092B-C50C-407E-A947-70E740481C1C}">
                <a14:useLocalDpi xmlns:a14="http://schemas.microsoft.com/office/drawing/2010/main" val="0"/>
              </a:ext>
            </a:extLst>
          </a:blip>
          <a:srcRect l="9054" r="15577"/>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1B7516C6-9663-EC26-AB74-5540A2A86A94}"/>
              </a:ext>
            </a:extLst>
          </p:cNvPr>
          <p:cNvSpPr>
            <a:spLocks noGrp="1"/>
          </p:cNvSpPr>
          <p:nvPr>
            <p:ph idx="1"/>
          </p:nvPr>
        </p:nvSpPr>
        <p:spPr>
          <a:xfrm>
            <a:off x="4107676" y="1378479"/>
            <a:ext cx="3976639" cy="4101042"/>
          </a:xfrm>
        </p:spPr>
        <p:txBody>
          <a:bodyPr>
            <a:normAutofit/>
          </a:bodyPr>
          <a:lstStyle/>
          <a:p>
            <a:pPr marL="0" marR="0" indent="0">
              <a:spcBef>
                <a:spcPts val="0"/>
              </a:spcBef>
              <a:spcAft>
                <a:spcPts val="800"/>
              </a:spcAft>
              <a:buNone/>
            </a:pPr>
            <a:r>
              <a:rPr lang="pt-BR"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Concluímos nossa visita com um passeio por alguns dos marcos da cidade, incluindo o Parque Ibirapuera, que eu consideraria o Central Park de São Paulo, e o Parque da Independência, que é bem menor e abriga o Monumento do Ipiranga. Este monumento foi construído como uma celebração dos 100 anos da independência do Brasil no local exato onde o Príncipe Regente Dom Pedro declarou a emancipação do Brasil da família real de Portugal.</a:t>
            </a:r>
            <a:endParaRPr lang="en-US"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of buildings and skyline in Brazil&#10;">
            <a:extLst>
              <a:ext uri="{FF2B5EF4-FFF2-40B4-BE49-F238E27FC236}">
                <a16:creationId xmlns:a16="http://schemas.microsoft.com/office/drawing/2014/main" id="{43575001-F5F7-FF45-A93E-1A32B21F6C2A}"/>
              </a:ext>
            </a:extLst>
          </p:cNvPr>
          <p:cNvPicPr>
            <a:picLocks noChangeAspect="1"/>
          </p:cNvPicPr>
          <p:nvPr/>
        </p:nvPicPr>
        <p:blipFill rotWithShape="1">
          <a:blip r:embed="rId3">
            <a:extLst>
              <a:ext uri="{28A0092B-C50C-407E-A947-70E740481C1C}">
                <a14:useLocalDpi xmlns:a14="http://schemas.microsoft.com/office/drawing/2010/main" val="0"/>
              </a:ext>
            </a:extLst>
          </a:blip>
          <a:srcRect l="8811"/>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2" name="Title 1">
            <a:extLst>
              <a:ext uri="{FF2B5EF4-FFF2-40B4-BE49-F238E27FC236}">
                <a16:creationId xmlns:a16="http://schemas.microsoft.com/office/drawing/2014/main" id="{41C874C0-95EC-D017-7321-2C3EDE3F49E4}"/>
              </a:ext>
            </a:extLst>
          </p:cNvPr>
          <p:cNvSpPr>
            <a:spLocks noGrp="1"/>
          </p:cNvSpPr>
          <p:nvPr>
            <p:ph type="title"/>
          </p:nvPr>
        </p:nvSpPr>
        <p:spPr>
          <a:xfrm>
            <a:off x="838200" y="-1019175"/>
            <a:ext cx="10515600" cy="1325563"/>
          </a:xfrm>
        </p:spPr>
        <p:txBody>
          <a:bodyPr/>
          <a:lstStyle/>
          <a:p>
            <a:r>
              <a:rPr lang="en-US" dirty="0">
                <a:solidFill>
                  <a:srgbClr val="E6E6E6"/>
                </a:solidFill>
              </a:rPr>
              <a:t>Landmarks visited</a:t>
            </a:r>
          </a:p>
        </p:txBody>
      </p:sp>
    </p:spTree>
    <p:extLst>
      <p:ext uri="{BB962C8B-B14F-4D97-AF65-F5344CB8AC3E}">
        <p14:creationId xmlns:p14="http://schemas.microsoft.com/office/powerpoint/2010/main" val="211372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of people smiling and dancing">
            <a:extLst>
              <a:ext uri="{FF2B5EF4-FFF2-40B4-BE49-F238E27FC236}">
                <a16:creationId xmlns:a16="http://schemas.microsoft.com/office/drawing/2014/main" id="{B4951B16-F0F7-9F6F-4B94-663F36A93F4F}"/>
              </a:ext>
            </a:extLst>
          </p:cNvPr>
          <p:cNvPicPr>
            <a:picLocks noChangeAspect="1"/>
          </p:cNvPicPr>
          <p:nvPr/>
        </p:nvPicPr>
        <p:blipFill rotWithShape="1">
          <a:blip r:embed="rId3">
            <a:extLst>
              <a:ext uri="{28A0092B-C50C-407E-A947-70E740481C1C}">
                <a14:useLocalDpi xmlns:a14="http://schemas.microsoft.com/office/drawing/2010/main" val="0"/>
              </a:ext>
            </a:extLst>
          </a:blip>
          <a:srcRect t="27814" r="5024" b="14705"/>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5877A9-E599-FBD3-700E-A260561D0B14}"/>
              </a:ext>
            </a:extLst>
          </p:cNvPr>
          <p:cNvSpPr>
            <a:spLocks noGrp="1"/>
          </p:cNvSpPr>
          <p:nvPr>
            <p:ph idx="1"/>
          </p:nvPr>
        </p:nvSpPr>
        <p:spPr>
          <a:xfrm>
            <a:off x="371094" y="2718054"/>
            <a:ext cx="3438906" cy="3207258"/>
          </a:xfrm>
        </p:spPr>
        <p:txBody>
          <a:bodyPr anchor="t">
            <a:normAutofit/>
          </a:bodyPr>
          <a:lstStyle/>
          <a:p>
            <a:pPr marL="0" marR="0" indent="0">
              <a:spcBef>
                <a:spcPts val="0"/>
              </a:spcBef>
              <a:spcAft>
                <a:spcPts val="800"/>
              </a:spcAft>
              <a:buNone/>
            </a:pPr>
            <a:r>
              <a:rPr lang="pt-BR" sz="1800" dirty="0">
                <a:effectLst/>
                <a:latin typeface="Calibri" panose="020F0502020204030204" pitchFamily="34" charset="0"/>
                <a:ea typeface="Calibri" panose="020F0502020204030204" pitchFamily="34" charset="0"/>
                <a:cs typeface="Calibri" panose="020F0502020204030204" pitchFamily="34" charset="0"/>
              </a:rPr>
              <a:t>Também comemoramos a conclusão de nossa primeira parceria SIV com um tradicional churrasco brasileiro na bela casa de veraneio da Dra. Villa, decorada com diversos souvenires únicos que ela reuniu ao longo dos anos.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087A2277-9B9D-8181-003B-7EBDE327322F}"/>
              </a:ext>
            </a:extLst>
          </p:cNvPr>
          <p:cNvSpPr>
            <a:spLocks noGrp="1"/>
          </p:cNvSpPr>
          <p:nvPr>
            <p:ph type="title"/>
          </p:nvPr>
        </p:nvSpPr>
        <p:spPr>
          <a:xfrm>
            <a:off x="838200" y="-1489075"/>
            <a:ext cx="10515600" cy="1325563"/>
          </a:xfrm>
        </p:spPr>
        <p:txBody>
          <a:bodyPr/>
          <a:lstStyle/>
          <a:p>
            <a:r>
              <a:rPr lang="en-US" dirty="0">
                <a:solidFill>
                  <a:srgbClr val="E6E6E6"/>
                </a:solidFill>
              </a:rPr>
              <a:t>Brazilian barbeque</a:t>
            </a:r>
          </a:p>
        </p:txBody>
      </p:sp>
    </p:spTree>
    <p:extLst>
      <p:ext uri="{BB962C8B-B14F-4D97-AF65-F5344CB8AC3E}">
        <p14:creationId xmlns:p14="http://schemas.microsoft.com/office/powerpoint/2010/main" val="3340485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2915</TotalTime>
  <Words>1513</Words>
  <Application>Microsoft Office PowerPoint</Application>
  <PresentationFormat>Widescreen</PresentationFormat>
  <Paragraphs>47</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BodyFont</vt:lpstr>
      <vt:lpstr>Calibri</vt:lpstr>
      <vt:lpstr>Calibri Light</vt:lpstr>
      <vt:lpstr>HeadingFont</vt:lpstr>
      <vt:lpstr>Office Theme</vt:lpstr>
      <vt:lpstr>ULACNet-202: Site Initiation Visits</vt:lpstr>
      <vt:lpstr>Visitas Iniciais aos Locais (SIVs) da ULACNet-202 no Brasil e no México</vt:lpstr>
      <vt:lpstr>In Brazil</vt:lpstr>
      <vt:lpstr>Clinic tours</vt:lpstr>
      <vt:lpstr>Dr. Villa’s Laboratory</vt:lpstr>
      <vt:lpstr>Team building opportunities</vt:lpstr>
      <vt:lpstr>Meals shared</vt:lpstr>
      <vt:lpstr>Landmarks visited</vt:lpstr>
      <vt:lpstr>Brazilian barbeque</vt:lpstr>
      <vt:lpstr>Flight to Mexico</vt:lpstr>
      <vt:lpstr>In Mexico</vt:lpstr>
      <vt:lpstr>Recruitment clinics in Mexico</vt:lpstr>
      <vt:lpstr>Popocatépetl Volcano</vt:lpstr>
      <vt:lpstr>Team building and food</vt:lpstr>
      <vt:lpstr>Entertainment by Director of INSP, Dr. Eduardo Lazcano Ponce </vt:lpstr>
      <vt:lpstr>Group photo</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Visitas Iniciais aos Locais (SIVs) da ULACNet-202 no Brasil e no México</dc:title>
  <dc:creator>NCI Division of Cancer Prevention</dc:creator>
  <cp:lastModifiedBy>Randall, Wayne (NIH/NCI) [C]</cp:lastModifiedBy>
  <cp:revision>13</cp:revision>
  <dcterms:created xsi:type="dcterms:W3CDTF">2023-07-10T18:28:19Z</dcterms:created>
  <dcterms:modified xsi:type="dcterms:W3CDTF">2023-07-14T14:30:13Z</dcterms:modified>
</cp:coreProperties>
</file>