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58" autoAdjust="0"/>
  </p:normalViewPr>
  <p:slideViewPr>
    <p:cSldViewPr>
      <p:cViewPr varScale="1">
        <p:scale>
          <a:sx n="79" d="100"/>
          <a:sy n="79" d="100"/>
        </p:scale>
        <p:origin x="402"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281313"/>
            <a:ext cx="8534400" cy="4595495"/>
          </a:xfrm>
          <a:custGeom>
            <a:avLst/>
            <a:gdLst/>
            <a:ahLst/>
            <a:cxnLst/>
            <a:rect l="l" t="t" r="r" b="b"/>
            <a:pathLst>
              <a:path w="8534400" h="4595495">
                <a:moveTo>
                  <a:pt x="8534399" y="4595400"/>
                </a:moveTo>
                <a:lnTo>
                  <a:pt x="0" y="4595400"/>
                </a:lnTo>
                <a:lnTo>
                  <a:pt x="0" y="0"/>
                </a:lnTo>
                <a:lnTo>
                  <a:pt x="8534399" y="0"/>
                </a:lnTo>
                <a:lnTo>
                  <a:pt x="8534399" y="4595400"/>
                </a:lnTo>
                <a:close/>
              </a:path>
            </a:pathLst>
          </a:custGeom>
          <a:solidFill>
            <a:srgbClr val="2F7EB8"/>
          </a:solidFill>
        </p:spPr>
        <p:txBody>
          <a:bodyPr wrap="square" lIns="0" tIns="0" rIns="0" bIns="0" rtlCol="0"/>
          <a:lstStyle/>
          <a:p>
            <a:endParaRPr/>
          </a:p>
        </p:txBody>
      </p:sp>
      <p:sp>
        <p:nvSpPr>
          <p:cNvPr id="2" name="Holder 2"/>
          <p:cNvSpPr>
            <a:spLocks noGrp="1"/>
          </p:cNvSpPr>
          <p:nvPr>
            <p:ph type="ctrTitle"/>
          </p:nvPr>
        </p:nvSpPr>
        <p:spPr>
          <a:xfrm>
            <a:off x="1968500" y="2378417"/>
            <a:ext cx="5207000" cy="3759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68500" y="3424795"/>
            <a:ext cx="5207000" cy="7512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300" b="1"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54842" y="1453987"/>
            <a:ext cx="2700654" cy="2667000"/>
          </a:xfrm>
          <a:prstGeom prst="rect">
            <a:avLst/>
          </a:prstGeom>
        </p:spPr>
        <p:txBody>
          <a:bodyPr wrap="square" lIns="0" tIns="0" rIns="0" bIns="0">
            <a:spAutoFit/>
          </a:bodyPr>
          <a:lstStyle>
            <a:lvl1pPr>
              <a:defRPr sz="1400" b="1" i="0">
                <a:solidFill>
                  <a:srgbClr val="2773AA"/>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301788"/>
            <a:ext cx="8534400" cy="4595495"/>
          </a:xfrm>
          <a:custGeom>
            <a:avLst/>
            <a:gdLst/>
            <a:ahLst/>
            <a:cxnLst/>
            <a:rect l="l" t="t" r="r" b="b"/>
            <a:pathLst>
              <a:path w="8534400" h="4595495">
                <a:moveTo>
                  <a:pt x="8534399" y="4595400"/>
                </a:moveTo>
                <a:lnTo>
                  <a:pt x="0" y="4595400"/>
                </a:lnTo>
                <a:lnTo>
                  <a:pt x="0" y="0"/>
                </a:lnTo>
                <a:lnTo>
                  <a:pt x="8534399" y="0"/>
                </a:lnTo>
                <a:lnTo>
                  <a:pt x="8534399" y="4595400"/>
                </a:lnTo>
                <a:close/>
              </a:path>
            </a:pathLst>
          </a:custGeom>
          <a:solidFill>
            <a:srgbClr val="2F7EB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68500" y="1978567"/>
            <a:ext cx="5207000" cy="375919"/>
          </a:xfrm>
          <a:prstGeom prst="rect">
            <a:avLst/>
          </a:prstGeom>
        </p:spPr>
        <p:txBody>
          <a:bodyPr wrap="square" lIns="0" tIns="0" rIns="0" bIns="0">
            <a:spAutoFit/>
          </a:bodyPr>
          <a:lstStyle>
            <a:lvl1pPr>
              <a:defRPr sz="2300" b="1" i="0">
                <a:solidFill>
                  <a:schemeClr val="bg1"/>
                </a:solidFill>
                <a:latin typeface="Arial"/>
                <a:cs typeface="Arial"/>
              </a:defRPr>
            </a:lvl1pPr>
          </a:lstStyle>
          <a:p>
            <a:endParaRPr/>
          </a:p>
        </p:txBody>
      </p:sp>
      <p:sp>
        <p:nvSpPr>
          <p:cNvPr id="3" name="Holder 3"/>
          <p:cNvSpPr>
            <a:spLocks noGrp="1"/>
          </p:cNvSpPr>
          <p:nvPr>
            <p:ph type="body" idx="1"/>
          </p:nvPr>
        </p:nvSpPr>
        <p:spPr>
          <a:xfrm>
            <a:off x="1328145" y="1661437"/>
            <a:ext cx="6928484" cy="2602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elecanzi@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27.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jpg"/></Relationships>
</file>

<file path=ppt/slides/_rels/slide24.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27.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g"/><Relationship Id="rId1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jp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g"/><Relationship Id="rId4" Type="http://schemas.openxmlformats.org/officeDocument/2006/relationships/image" Target="../media/image28.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hyperlink" Target="mailto:michelecanzi@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304800" y="301788"/>
            <a:ext cx="8534400" cy="4595495"/>
          </a:xfrm>
          <a:custGeom>
            <a:avLst/>
            <a:gdLst/>
            <a:ahLst/>
            <a:cxnLst/>
            <a:rect l="l" t="t" r="r" b="b"/>
            <a:pathLst>
              <a:path w="8534400" h="4595495">
                <a:moveTo>
                  <a:pt x="8534399" y="4595400"/>
                </a:moveTo>
                <a:lnTo>
                  <a:pt x="0" y="4595400"/>
                </a:lnTo>
                <a:lnTo>
                  <a:pt x="0" y="0"/>
                </a:lnTo>
                <a:lnTo>
                  <a:pt x="8534399" y="0"/>
                </a:lnTo>
                <a:lnTo>
                  <a:pt x="8534399" y="4595400"/>
                </a:lnTo>
                <a:close/>
              </a:path>
            </a:pathLst>
          </a:custGeom>
          <a:solidFill>
            <a:srgbClr val="2F7EB8"/>
          </a:solidFill>
        </p:spPr>
        <p:txBody>
          <a:bodyPr wrap="square" lIns="0" tIns="0" rIns="0" bIns="0" rtlCol="0"/>
          <a:lstStyle/>
          <a:p>
            <a:endParaRPr dirty="0"/>
          </a:p>
        </p:txBody>
      </p:sp>
      <p:sp>
        <p:nvSpPr>
          <p:cNvPr id="8" name="object 8">
            <a:extLst>
              <a:ext uri="{C183D7F6-B498-43B3-948B-1728B52AA6E4}">
                <adec:decorative xmlns:adec="http://schemas.microsoft.com/office/drawing/2017/decorative" val="1"/>
              </a:ext>
            </a:extLst>
          </p:cNvPr>
          <p:cNvSpPr/>
          <p:nvPr/>
        </p:nvSpPr>
        <p:spPr>
          <a:xfrm>
            <a:off x="6018996" y="0"/>
            <a:ext cx="3125470" cy="3863975"/>
          </a:xfrm>
          <a:custGeom>
            <a:avLst/>
            <a:gdLst/>
            <a:ahLst/>
            <a:cxnLst/>
            <a:rect l="l" t="t" r="r" b="b"/>
            <a:pathLst>
              <a:path w="3125470" h="3863975">
                <a:moveTo>
                  <a:pt x="0" y="1041825"/>
                </a:moveTo>
                <a:lnTo>
                  <a:pt x="401" y="993715"/>
                </a:lnTo>
                <a:lnTo>
                  <a:pt x="1603" y="945801"/>
                </a:lnTo>
                <a:lnTo>
                  <a:pt x="3597" y="898087"/>
                </a:lnTo>
                <a:lnTo>
                  <a:pt x="6378" y="850581"/>
                </a:lnTo>
                <a:lnTo>
                  <a:pt x="9939" y="803288"/>
                </a:lnTo>
                <a:lnTo>
                  <a:pt x="14274" y="756216"/>
                </a:lnTo>
                <a:lnTo>
                  <a:pt x="19377" y="709370"/>
                </a:lnTo>
                <a:lnTo>
                  <a:pt x="25240" y="662756"/>
                </a:lnTo>
                <a:lnTo>
                  <a:pt x="31859" y="616382"/>
                </a:lnTo>
                <a:lnTo>
                  <a:pt x="39226" y="570253"/>
                </a:lnTo>
                <a:lnTo>
                  <a:pt x="47336" y="524376"/>
                </a:lnTo>
                <a:lnTo>
                  <a:pt x="56181" y="478757"/>
                </a:lnTo>
                <a:lnTo>
                  <a:pt x="65755" y="433403"/>
                </a:lnTo>
                <a:lnTo>
                  <a:pt x="76052" y="388319"/>
                </a:lnTo>
                <a:lnTo>
                  <a:pt x="87066" y="343513"/>
                </a:lnTo>
                <a:lnTo>
                  <a:pt x="98790" y="298991"/>
                </a:lnTo>
                <a:lnTo>
                  <a:pt x="111218" y="254759"/>
                </a:lnTo>
                <a:lnTo>
                  <a:pt x="124344" y="210823"/>
                </a:lnTo>
                <a:lnTo>
                  <a:pt x="138161" y="167190"/>
                </a:lnTo>
                <a:lnTo>
                  <a:pt x="152662" y="123866"/>
                </a:lnTo>
                <a:lnTo>
                  <a:pt x="167842" y="80857"/>
                </a:lnTo>
                <a:lnTo>
                  <a:pt x="183694" y="38171"/>
                </a:lnTo>
                <a:lnTo>
                  <a:pt x="198579" y="0"/>
                </a:lnTo>
              </a:path>
              <a:path w="3125470" h="3863975">
                <a:moveTo>
                  <a:pt x="3125002" y="3847785"/>
                </a:moveTo>
                <a:lnTo>
                  <a:pt x="3060798" y="3853986"/>
                </a:lnTo>
                <a:lnTo>
                  <a:pt x="3013503" y="3857547"/>
                </a:lnTo>
                <a:lnTo>
                  <a:pt x="2965994" y="3860327"/>
                </a:lnTo>
                <a:lnTo>
                  <a:pt x="2918278" y="3862322"/>
                </a:lnTo>
                <a:lnTo>
                  <a:pt x="2870361" y="3863523"/>
                </a:lnTo>
                <a:lnTo>
                  <a:pt x="2822249" y="3863925"/>
                </a:lnTo>
                <a:lnTo>
                  <a:pt x="2774138" y="3863523"/>
                </a:lnTo>
                <a:lnTo>
                  <a:pt x="2726221" y="3862322"/>
                </a:lnTo>
                <a:lnTo>
                  <a:pt x="2678505" y="3860327"/>
                </a:lnTo>
                <a:lnTo>
                  <a:pt x="2630996" y="3857547"/>
                </a:lnTo>
                <a:lnTo>
                  <a:pt x="2583701" y="3853986"/>
                </a:lnTo>
                <a:lnTo>
                  <a:pt x="2536626" y="3849651"/>
                </a:lnTo>
                <a:lnTo>
                  <a:pt x="2489777" y="3844548"/>
                </a:lnTo>
                <a:lnTo>
                  <a:pt x="2443161" y="3838685"/>
                </a:lnTo>
                <a:lnTo>
                  <a:pt x="2396784" y="3832067"/>
                </a:lnTo>
                <a:lnTo>
                  <a:pt x="2350653" y="3824700"/>
                </a:lnTo>
                <a:lnTo>
                  <a:pt x="2304773" y="3816591"/>
                </a:lnTo>
                <a:lnTo>
                  <a:pt x="2259152" y="3807746"/>
                </a:lnTo>
                <a:lnTo>
                  <a:pt x="2213795" y="3798173"/>
                </a:lnTo>
                <a:lnTo>
                  <a:pt x="2168709" y="3787876"/>
                </a:lnTo>
                <a:lnTo>
                  <a:pt x="2123901" y="3776863"/>
                </a:lnTo>
                <a:lnTo>
                  <a:pt x="2079376" y="3765139"/>
                </a:lnTo>
                <a:lnTo>
                  <a:pt x="2035142" y="3752711"/>
                </a:lnTo>
                <a:lnTo>
                  <a:pt x="1991203" y="3739587"/>
                </a:lnTo>
                <a:lnTo>
                  <a:pt x="1947568" y="3725771"/>
                </a:lnTo>
                <a:lnTo>
                  <a:pt x="1904242" y="3711270"/>
                </a:lnTo>
                <a:lnTo>
                  <a:pt x="1861231" y="3696091"/>
                </a:lnTo>
                <a:lnTo>
                  <a:pt x="1818542" y="3680239"/>
                </a:lnTo>
                <a:lnTo>
                  <a:pt x="1776182" y="3663722"/>
                </a:lnTo>
                <a:lnTo>
                  <a:pt x="1734156" y="3646546"/>
                </a:lnTo>
                <a:lnTo>
                  <a:pt x="1692471" y="3628717"/>
                </a:lnTo>
                <a:lnTo>
                  <a:pt x="1651133" y="3610241"/>
                </a:lnTo>
                <a:lnTo>
                  <a:pt x="1610149" y="3591126"/>
                </a:lnTo>
                <a:lnTo>
                  <a:pt x="1569526" y="3571376"/>
                </a:lnTo>
                <a:lnTo>
                  <a:pt x="1529268" y="3550999"/>
                </a:lnTo>
                <a:lnTo>
                  <a:pt x="1489384" y="3530001"/>
                </a:lnTo>
                <a:lnTo>
                  <a:pt x="1449879" y="3508388"/>
                </a:lnTo>
                <a:lnTo>
                  <a:pt x="1410759" y="3486166"/>
                </a:lnTo>
                <a:lnTo>
                  <a:pt x="1372031" y="3463343"/>
                </a:lnTo>
                <a:lnTo>
                  <a:pt x="1333702" y="3439924"/>
                </a:lnTo>
                <a:lnTo>
                  <a:pt x="1295777" y="3415916"/>
                </a:lnTo>
                <a:lnTo>
                  <a:pt x="1258263" y="3391325"/>
                </a:lnTo>
                <a:lnTo>
                  <a:pt x="1221167" y="3366157"/>
                </a:lnTo>
                <a:lnTo>
                  <a:pt x="1184494" y="3340419"/>
                </a:lnTo>
                <a:lnTo>
                  <a:pt x="1148251" y="3314118"/>
                </a:lnTo>
                <a:lnTo>
                  <a:pt x="1112445" y="3287259"/>
                </a:lnTo>
                <a:lnTo>
                  <a:pt x="1077082" y="3259849"/>
                </a:lnTo>
                <a:lnTo>
                  <a:pt x="1042168" y="3231894"/>
                </a:lnTo>
                <a:lnTo>
                  <a:pt x="1007710" y="3203401"/>
                </a:lnTo>
                <a:lnTo>
                  <a:pt x="973714" y="3174376"/>
                </a:lnTo>
                <a:lnTo>
                  <a:pt x="940185" y="3144825"/>
                </a:lnTo>
                <a:lnTo>
                  <a:pt x="907132" y="3114755"/>
                </a:lnTo>
                <a:lnTo>
                  <a:pt x="874560" y="3084172"/>
                </a:lnTo>
                <a:lnTo>
                  <a:pt x="842475" y="3053083"/>
                </a:lnTo>
                <a:lnTo>
                  <a:pt x="810884" y="3021494"/>
                </a:lnTo>
                <a:lnTo>
                  <a:pt x="779793" y="2989411"/>
                </a:lnTo>
                <a:lnTo>
                  <a:pt x="749209" y="2956840"/>
                </a:lnTo>
                <a:lnTo>
                  <a:pt x="719137" y="2923788"/>
                </a:lnTo>
                <a:lnTo>
                  <a:pt x="689585" y="2890262"/>
                </a:lnTo>
                <a:lnTo>
                  <a:pt x="660558" y="2856268"/>
                </a:lnTo>
                <a:lnTo>
                  <a:pt x="632064" y="2821811"/>
                </a:lnTo>
                <a:lnTo>
                  <a:pt x="604107" y="2786899"/>
                </a:lnTo>
                <a:lnTo>
                  <a:pt x="576696" y="2751538"/>
                </a:lnTo>
                <a:lnTo>
                  <a:pt x="549835" y="2715734"/>
                </a:lnTo>
                <a:lnTo>
                  <a:pt x="523532" y="2679493"/>
                </a:lnTo>
                <a:lnTo>
                  <a:pt x="497793" y="2642822"/>
                </a:lnTo>
                <a:lnTo>
                  <a:pt x="472624" y="2605728"/>
                </a:lnTo>
                <a:lnTo>
                  <a:pt x="448032" y="2568216"/>
                </a:lnTo>
                <a:lnTo>
                  <a:pt x="424022" y="2530293"/>
                </a:lnTo>
                <a:lnTo>
                  <a:pt x="400602" y="2491966"/>
                </a:lnTo>
                <a:lnTo>
                  <a:pt x="377778" y="2453240"/>
                </a:lnTo>
                <a:lnTo>
                  <a:pt x="355555" y="2414122"/>
                </a:lnTo>
                <a:lnTo>
                  <a:pt x="333941" y="2374619"/>
                </a:lnTo>
                <a:lnTo>
                  <a:pt x="312942" y="2334737"/>
                </a:lnTo>
                <a:lnTo>
                  <a:pt x="292564" y="2294482"/>
                </a:lnTo>
                <a:lnTo>
                  <a:pt x="272813" y="2253860"/>
                </a:lnTo>
                <a:lnTo>
                  <a:pt x="253696" y="2212878"/>
                </a:lnTo>
                <a:lnTo>
                  <a:pt x="235219" y="2171543"/>
                </a:lnTo>
                <a:lnTo>
                  <a:pt x="217389" y="2129860"/>
                </a:lnTo>
                <a:lnTo>
                  <a:pt x="200212" y="2087837"/>
                </a:lnTo>
                <a:lnTo>
                  <a:pt x="183694" y="2045478"/>
                </a:lnTo>
                <a:lnTo>
                  <a:pt x="167842" y="2002792"/>
                </a:lnTo>
                <a:lnTo>
                  <a:pt x="152662" y="1959783"/>
                </a:lnTo>
                <a:lnTo>
                  <a:pt x="138161" y="1916459"/>
                </a:lnTo>
                <a:lnTo>
                  <a:pt x="124344" y="1872826"/>
                </a:lnTo>
                <a:lnTo>
                  <a:pt x="111218" y="1828890"/>
                </a:lnTo>
                <a:lnTo>
                  <a:pt x="98790" y="1784658"/>
                </a:lnTo>
                <a:lnTo>
                  <a:pt x="87066" y="1740136"/>
                </a:lnTo>
                <a:lnTo>
                  <a:pt x="76052" y="1695330"/>
                </a:lnTo>
                <a:lnTo>
                  <a:pt x="65755" y="1650246"/>
                </a:lnTo>
                <a:lnTo>
                  <a:pt x="56181" y="1604892"/>
                </a:lnTo>
                <a:lnTo>
                  <a:pt x="47336" y="1559273"/>
                </a:lnTo>
                <a:lnTo>
                  <a:pt x="39226" y="1513396"/>
                </a:lnTo>
                <a:lnTo>
                  <a:pt x="31859" y="1467267"/>
                </a:lnTo>
                <a:lnTo>
                  <a:pt x="25240" y="1420893"/>
                </a:lnTo>
                <a:lnTo>
                  <a:pt x="19377" y="1374280"/>
                </a:lnTo>
                <a:lnTo>
                  <a:pt x="14274" y="1327433"/>
                </a:lnTo>
                <a:lnTo>
                  <a:pt x="9939" y="1280361"/>
                </a:lnTo>
                <a:lnTo>
                  <a:pt x="6378" y="1233068"/>
                </a:lnTo>
                <a:lnTo>
                  <a:pt x="3597" y="1185562"/>
                </a:lnTo>
                <a:lnTo>
                  <a:pt x="1603" y="1137848"/>
                </a:lnTo>
                <a:lnTo>
                  <a:pt x="401" y="1089934"/>
                </a:lnTo>
                <a:lnTo>
                  <a:pt x="0" y="1041825"/>
                </a:lnTo>
              </a:path>
              <a:path w="3125470" h="3863975">
                <a:moveTo>
                  <a:pt x="1886653" y="2632295"/>
                </a:moveTo>
                <a:lnTo>
                  <a:pt x="1887871" y="2584152"/>
                </a:lnTo>
                <a:lnTo>
                  <a:pt x="1891483" y="2536641"/>
                </a:lnTo>
                <a:lnTo>
                  <a:pt x="1897433" y="2489820"/>
                </a:lnTo>
                <a:lnTo>
                  <a:pt x="1905660" y="2443749"/>
                </a:lnTo>
                <a:lnTo>
                  <a:pt x="1916107" y="2398487"/>
                </a:lnTo>
                <a:lnTo>
                  <a:pt x="1928714" y="2354091"/>
                </a:lnTo>
                <a:lnTo>
                  <a:pt x="1943422" y="2310622"/>
                </a:lnTo>
                <a:lnTo>
                  <a:pt x="1960173" y="2268137"/>
                </a:lnTo>
                <a:lnTo>
                  <a:pt x="1978909" y="2226696"/>
                </a:lnTo>
                <a:lnTo>
                  <a:pt x="1999569" y="2186356"/>
                </a:lnTo>
                <a:lnTo>
                  <a:pt x="2022096" y="2147178"/>
                </a:lnTo>
                <a:lnTo>
                  <a:pt x="2046431" y="2109220"/>
                </a:lnTo>
                <a:lnTo>
                  <a:pt x="2072514" y="2072541"/>
                </a:lnTo>
                <a:lnTo>
                  <a:pt x="2100287" y="2037198"/>
                </a:lnTo>
                <a:lnTo>
                  <a:pt x="2129692" y="2003252"/>
                </a:lnTo>
                <a:lnTo>
                  <a:pt x="2160670" y="1970761"/>
                </a:lnTo>
                <a:lnTo>
                  <a:pt x="2193161" y="1939784"/>
                </a:lnTo>
                <a:lnTo>
                  <a:pt x="2227107" y="1910379"/>
                </a:lnTo>
                <a:lnTo>
                  <a:pt x="2262449" y="1882606"/>
                </a:lnTo>
                <a:lnTo>
                  <a:pt x="2299128" y="1856522"/>
                </a:lnTo>
                <a:lnTo>
                  <a:pt x="2337087" y="1832188"/>
                </a:lnTo>
                <a:lnTo>
                  <a:pt x="2376265" y="1809661"/>
                </a:lnTo>
                <a:lnTo>
                  <a:pt x="2416604" y="1789000"/>
                </a:lnTo>
                <a:lnTo>
                  <a:pt x="2458045" y="1770265"/>
                </a:lnTo>
                <a:lnTo>
                  <a:pt x="2500530" y="1753514"/>
                </a:lnTo>
                <a:lnTo>
                  <a:pt x="2543999" y="1738806"/>
                </a:lnTo>
                <a:lnTo>
                  <a:pt x="2588395" y="1726199"/>
                </a:lnTo>
                <a:lnTo>
                  <a:pt x="2633657" y="1715752"/>
                </a:lnTo>
                <a:lnTo>
                  <a:pt x="2679728" y="1707525"/>
                </a:lnTo>
                <a:lnTo>
                  <a:pt x="2726549" y="1701575"/>
                </a:lnTo>
                <a:lnTo>
                  <a:pt x="2774060" y="1697962"/>
                </a:lnTo>
                <a:lnTo>
                  <a:pt x="2822203" y="1696745"/>
                </a:lnTo>
                <a:lnTo>
                  <a:pt x="2871677" y="1698053"/>
                </a:lnTo>
                <a:lnTo>
                  <a:pt x="2920787" y="1701951"/>
                </a:lnTo>
                <a:lnTo>
                  <a:pt x="2969439" y="1708400"/>
                </a:lnTo>
                <a:lnTo>
                  <a:pt x="3017541" y="1717361"/>
                </a:lnTo>
                <a:lnTo>
                  <a:pt x="3065000" y="1728797"/>
                </a:lnTo>
                <a:lnTo>
                  <a:pt x="3111723" y="1742669"/>
                </a:lnTo>
                <a:lnTo>
                  <a:pt x="3125002" y="1747377"/>
                </a:lnTo>
              </a:path>
              <a:path w="3125470" h="3863975">
                <a:moveTo>
                  <a:pt x="3125002" y="3517463"/>
                </a:moveTo>
                <a:lnTo>
                  <a:pt x="3056012" y="3538392"/>
                </a:lnTo>
                <a:lnTo>
                  <a:pt x="3010749" y="3548838"/>
                </a:lnTo>
                <a:lnTo>
                  <a:pt x="2964678" y="3557066"/>
                </a:lnTo>
                <a:lnTo>
                  <a:pt x="2917858" y="3563015"/>
                </a:lnTo>
                <a:lnTo>
                  <a:pt x="2870346" y="3566628"/>
                </a:lnTo>
                <a:lnTo>
                  <a:pt x="2822203" y="3567845"/>
                </a:lnTo>
                <a:lnTo>
                  <a:pt x="2774060" y="3566628"/>
                </a:lnTo>
                <a:lnTo>
                  <a:pt x="2726549" y="3563015"/>
                </a:lnTo>
                <a:lnTo>
                  <a:pt x="2679728" y="3557066"/>
                </a:lnTo>
                <a:lnTo>
                  <a:pt x="2633657" y="3548838"/>
                </a:lnTo>
                <a:lnTo>
                  <a:pt x="2588395" y="3538392"/>
                </a:lnTo>
                <a:lnTo>
                  <a:pt x="2543999" y="3525785"/>
                </a:lnTo>
                <a:lnTo>
                  <a:pt x="2500530" y="3511076"/>
                </a:lnTo>
                <a:lnTo>
                  <a:pt x="2458045" y="3494325"/>
                </a:lnTo>
                <a:lnTo>
                  <a:pt x="2416604" y="3475590"/>
                </a:lnTo>
                <a:lnTo>
                  <a:pt x="2376265" y="3454929"/>
                </a:lnTo>
                <a:lnTo>
                  <a:pt x="2337087" y="3432403"/>
                </a:lnTo>
                <a:lnTo>
                  <a:pt x="2299128" y="3408068"/>
                </a:lnTo>
                <a:lnTo>
                  <a:pt x="2262449" y="3381985"/>
                </a:lnTo>
                <a:lnTo>
                  <a:pt x="2227107" y="3354211"/>
                </a:lnTo>
                <a:lnTo>
                  <a:pt x="2193161" y="3324806"/>
                </a:lnTo>
                <a:lnTo>
                  <a:pt x="2160670" y="3293829"/>
                </a:lnTo>
                <a:lnTo>
                  <a:pt x="2129692" y="3261338"/>
                </a:lnTo>
                <a:lnTo>
                  <a:pt x="2100287" y="3227392"/>
                </a:lnTo>
                <a:lnTo>
                  <a:pt x="2072514" y="3192050"/>
                </a:lnTo>
                <a:lnTo>
                  <a:pt x="2046431" y="3155370"/>
                </a:lnTo>
                <a:lnTo>
                  <a:pt x="2022096" y="3117412"/>
                </a:lnTo>
                <a:lnTo>
                  <a:pt x="1999569" y="3078234"/>
                </a:lnTo>
                <a:lnTo>
                  <a:pt x="1978909" y="3037895"/>
                </a:lnTo>
                <a:lnTo>
                  <a:pt x="1960173" y="2996453"/>
                </a:lnTo>
                <a:lnTo>
                  <a:pt x="1943422" y="2953969"/>
                </a:lnTo>
                <a:lnTo>
                  <a:pt x="1928714" y="2910499"/>
                </a:lnTo>
                <a:lnTo>
                  <a:pt x="1916107" y="2866104"/>
                </a:lnTo>
                <a:lnTo>
                  <a:pt x="1905660" y="2820841"/>
                </a:lnTo>
                <a:lnTo>
                  <a:pt x="1897433" y="2774770"/>
                </a:lnTo>
                <a:lnTo>
                  <a:pt x="1891483" y="2727950"/>
                </a:lnTo>
                <a:lnTo>
                  <a:pt x="1887871" y="2680438"/>
                </a:lnTo>
                <a:lnTo>
                  <a:pt x="1886653" y="2632295"/>
                </a:lnTo>
              </a:path>
            </a:pathLst>
          </a:custGeom>
          <a:ln w="19049">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1968500" y="1616617"/>
            <a:ext cx="4787265" cy="375920"/>
          </a:xfrm>
          <a:prstGeom prst="rect">
            <a:avLst/>
          </a:prstGeom>
        </p:spPr>
        <p:txBody>
          <a:bodyPr vert="horz" wrap="square" lIns="0" tIns="12700" rIns="0" bIns="0" rtlCol="0">
            <a:spAutoFit/>
          </a:bodyPr>
          <a:lstStyle/>
          <a:p>
            <a:pPr marL="12700">
              <a:lnSpc>
                <a:spcPct val="100000"/>
              </a:lnSpc>
              <a:spcBef>
                <a:spcPts val="100"/>
              </a:spcBef>
            </a:pPr>
            <a:r>
              <a:rPr spc="-5" dirty="0"/>
              <a:t>Finding</a:t>
            </a:r>
            <a:r>
              <a:rPr spc="-30" dirty="0"/>
              <a:t> </a:t>
            </a:r>
            <a:r>
              <a:rPr dirty="0"/>
              <a:t>the</a:t>
            </a:r>
            <a:r>
              <a:rPr spc="-20" dirty="0"/>
              <a:t> </a:t>
            </a:r>
            <a:r>
              <a:rPr spc="-5" dirty="0"/>
              <a:t>needle</a:t>
            </a:r>
            <a:r>
              <a:rPr spc="-25" dirty="0"/>
              <a:t> </a:t>
            </a:r>
            <a:r>
              <a:rPr spc="-5" dirty="0"/>
              <a:t>in</a:t>
            </a:r>
            <a:r>
              <a:rPr spc="-25" dirty="0"/>
              <a:t> </a:t>
            </a:r>
            <a:r>
              <a:rPr dirty="0"/>
              <a:t>the</a:t>
            </a:r>
            <a:r>
              <a:rPr spc="-25" dirty="0"/>
              <a:t> </a:t>
            </a:r>
            <a:r>
              <a:rPr spc="-5" dirty="0"/>
              <a:t>haystack</a:t>
            </a:r>
          </a:p>
        </p:txBody>
      </p:sp>
      <p:sp>
        <p:nvSpPr>
          <p:cNvPr id="7" name="object 7"/>
          <p:cNvSpPr txBox="1"/>
          <p:nvPr/>
        </p:nvSpPr>
        <p:spPr>
          <a:xfrm>
            <a:off x="1968500" y="2143032"/>
            <a:ext cx="3693795" cy="127000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Convergence</a:t>
            </a:r>
            <a:r>
              <a:rPr sz="1800" spc="-35" dirty="0">
                <a:solidFill>
                  <a:srgbClr val="FFFFFF"/>
                </a:solidFill>
                <a:latin typeface="Arial"/>
                <a:cs typeface="Arial"/>
              </a:rPr>
              <a:t> </a:t>
            </a:r>
            <a:r>
              <a:rPr sz="1800" spc="-5" dirty="0">
                <a:solidFill>
                  <a:srgbClr val="FFFFFF"/>
                </a:solidFill>
                <a:latin typeface="Arial"/>
                <a:cs typeface="Arial"/>
              </a:rPr>
              <a:t>of</a:t>
            </a:r>
            <a:r>
              <a:rPr sz="1800" spc="-35" dirty="0">
                <a:solidFill>
                  <a:srgbClr val="FFFFFF"/>
                </a:solidFill>
                <a:latin typeface="Arial"/>
                <a:cs typeface="Arial"/>
              </a:rPr>
              <a:t> </a:t>
            </a:r>
            <a:r>
              <a:rPr sz="1800" spc="-5" dirty="0">
                <a:solidFill>
                  <a:srgbClr val="FFFFFF"/>
                </a:solidFill>
                <a:latin typeface="Arial"/>
                <a:cs typeface="Arial"/>
              </a:rPr>
              <a:t>techniques</a:t>
            </a:r>
            <a:endParaRPr sz="1800">
              <a:latin typeface="Arial"/>
              <a:cs typeface="Arial"/>
            </a:endParaRPr>
          </a:p>
          <a:p>
            <a:pPr marL="12700">
              <a:lnSpc>
                <a:spcPct val="100000"/>
              </a:lnSpc>
              <a:spcBef>
                <a:spcPts val="15"/>
              </a:spcBef>
            </a:pPr>
            <a:r>
              <a:rPr sz="1800" spc="-5" dirty="0">
                <a:solidFill>
                  <a:srgbClr val="FFFFFF"/>
                </a:solidFill>
                <a:latin typeface="Arial"/>
                <a:cs typeface="Arial"/>
              </a:rPr>
              <a:t>at</a:t>
            </a:r>
            <a:r>
              <a:rPr sz="1800" spc="-20" dirty="0">
                <a:solidFill>
                  <a:srgbClr val="FFFFFF"/>
                </a:solidFill>
                <a:latin typeface="Arial"/>
                <a:cs typeface="Arial"/>
              </a:rPr>
              <a:t> </a:t>
            </a:r>
            <a:r>
              <a:rPr sz="1800" spc="-5" dirty="0">
                <a:solidFill>
                  <a:srgbClr val="FFFFFF"/>
                </a:solidFill>
                <a:latin typeface="Arial"/>
                <a:cs typeface="Arial"/>
              </a:rPr>
              <a:t>the</a:t>
            </a:r>
            <a:r>
              <a:rPr sz="1800" spc="-15" dirty="0">
                <a:solidFill>
                  <a:srgbClr val="FFFFFF"/>
                </a:solidFill>
                <a:latin typeface="Arial"/>
                <a:cs typeface="Arial"/>
              </a:rPr>
              <a:t> </a:t>
            </a:r>
            <a:r>
              <a:rPr sz="1800" spc="-5" dirty="0">
                <a:solidFill>
                  <a:srgbClr val="FFFFFF"/>
                </a:solidFill>
                <a:latin typeface="Arial"/>
                <a:cs typeface="Arial"/>
              </a:rPr>
              <a:t>inflection</a:t>
            </a:r>
            <a:r>
              <a:rPr sz="1800" spc="-15" dirty="0">
                <a:solidFill>
                  <a:srgbClr val="FFFFFF"/>
                </a:solidFill>
                <a:latin typeface="Arial"/>
                <a:cs typeface="Arial"/>
              </a:rPr>
              <a:t> </a:t>
            </a:r>
            <a:r>
              <a:rPr sz="1800" spc="-5" dirty="0">
                <a:solidFill>
                  <a:srgbClr val="FFFFFF"/>
                </a:solidFill>
                <a:latin typeface="Arial"/>
                <a:cs typeface="Arial"/>
              </a:rPr>
              <a:t>point</a:t>
            </a:r>
            <a:r>
              <a:rPr sz="1800" spc="-15" dirty="0">
                <a:solidFill>
                  <a:srgbClr val="FFFFFF"/>
                </a:solidFill>
                <a:latin typeface="Arial"/>
                <a:cs typeface="Arial"/>
              </a:rPr>
              <a:t> </a:t>
            </a:r>
            <a:r>
              <a:rPr sz="1800" spc="-5" dirty="0">
                <a:solidFill>
                  <a:srgbClr val="FFFFFF"/>
                </a:solidFill>
                <a:latin typeface="Arial"/>
                <a:cs typeface="Arial"/>
              </a:rPr>
              <a:t>of</a:t>
            </a:r>
            <a:r>
              <a:rPr sz="1800" spc="-15" dirty="0">
                <a:solidFill>
                  <a:srgbClr val="FFFFFF"/>
                </a:solidFill>
                <a:latin typeface="Arial"/>
                <a:cs typeface="Arial"/>
              </a:rPr>
              <a:t> </a:t>
            </a:r>
            <a:r>
              <a:rPr sz="1800" spc="-5" dirty="0">
                <a:solidFill>
                  <a:srgbClr val="FFFFFF"/>
                </a:solidFill>
                <a:latin typeface="Arial"/>
                <a:cs typeface="Arial"/>
              </a:rPr>
              <a:t>liquid</a:t>
            </a:r>
            <a:r>
              <a:rPr sz="1800" spc="-15" dirty="0">
                <a:solidFill>
                  <a:srgbClr val="FFFFFF"/>
                </a:solidFill>
                <a:latin typeface="Arial"/>
                <a:cs typeface="Arial"/>
              </a:rPr>
              <a:t> </a:t>
            </a:r>
            <a:r>
              <a:rPr sz="1800" spc="-5" dirty="0">
                <a:solidFill>
                  <a:srgbClr val="FFFFFF"/>
                </a:solidFill>
                <a:latin typeface="Arial"/>
                <a:cs typeface="Arial"/>
              </a:rPr>
              <a:t>biopsy</a:t>
            </a:r>
            <a:endParaRPr sz="1800">
              <a:latin typeface="Arial"/>
              <a:cs typeface="Arial"/>
            </a:endParaRPr>
          </a:p>
          <a:p>
            <a:pPr>
              <a:lnSpc>
                <a:spcPct val="100000"/>
              </a:lnSpc>
            </a:pPr>
            <a:endParaRPr sz="2000">
              <a:latin typeface="Arial"/>
              <a:cs typeface="Arial"/>
            </a:endParaRPr>
          </a:p>
          <a:p>
            <a:pPr marL="12700">
              <a:lnSpc>
                <a:spcPct val="100000"/>
              </a:lnSpc>
              <a:spcBef>
                <a:spcPts val="1245"/>
              </a:spcBef>
            </a:pPr>
            <a:r>
              <a:rPr sz="1600" b="1" dirty="0">
                <a:solidFill>
                  <a:srgbClr val="FFFFFF"/>
                </a:solidFill>
                <a:latin typeface="Arial"/>
                <a:cs typeface="Arial"/>
              </a:rPr>
              <a:t>Michele</a:t>
            </a:r>
            <a:r>
              <a:rPr sz="1600" b="1" spc="-55" dirty="0">
                <a:solidFill>
                  <a:srgbClr val="FFFFFF"/>
                </a:solidFill>
                <a:latin typeface="Arial"/>
                <a:cs typeface="Arial"/>
              </a:rPr>
              <a:t> </a:t>
            </a:r>
            <a:r>
              <a:rPr sz="1600" b="1" spc="-5" dirty="0">
                <a:solidFill>
                  <a:srgbClr val="FFFFFF"/>
                </a:solidFill>
                <a:latin typeface="Arial"/>
                <a:cs typeface="Arial"/>
              </a:rPr>
              <a:t>Canzi</a:t>
            </a:r>
            <a:endParaRPr sz="160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1981200" y="2895600"/>
            <a:ext cx="838200" cy="76200"/>
          </a:xfrm>
          <a:custGeom>
            <a:avLst/>
            <a:gdLst/>
            <a:ahLst/>
            <a:cxnLst/>
            <a:rect l="l" t="t" r="r" b="b"/>
            <a:pathLst>
              <a:path w="838200" h="76200">
                <a:moveTo>
                  <a:pt x="838199" y="76199"/>
                </a:moveTo>
                <a:lnTo>
                  <a:pt x="0" y="76199"/>
                </a:lnTo>
                <a:lnTo>
                  <a:pt x="0" y="0"/>
                </a:lnTo>
                <a:lnTo>
                  <a:pt x="838199" y="0"/>
                </a:lnTo>
                <a:lnTo>
                  <a:pt x="838199" y="76199"/>
                </a:lnTo>
                <a:close/>
              </a:path>
            </a:pathLst>
          </a:custGeom>
          <a:solidFill>
            <a:srgbClr val="FFFFFF"/>
          </a:solidFill>
        </p:spPr>
        <p:txBody>
          <a:bodyPr wrap="square" lIns="0" tIns="0" rIns="0" bIns="0" rtlCol="0"/>
          <a:lstStyle/>
          <a:p>
            <a:endParaRPr/>
          </a:p>
        </p:txBody>
      </p:sp>
      <p:sp>
        <p:nvSpPr>
          <p:cNvPr id="6" name="object 6"/>
          <p:cNvSpPr txBox="1"/>
          <p:nvPr/>
        </p:nvSpPr>
        <p:spPr>
          <a:xfrm>
            <a:off x="454025" y="4221769"/>
            <a:ext cx="3597910" cy="482600"/>
          </a:xfrm>
          <a:prstGeom prst="rect">
            <a:avLst/>
          </a:prstGeom>
        </p:spPr>
        <p:txBody>
          <a:bodyPr vert="horz" wrap="square" lIns="0" tIns="12700" rIns="0" bIns="0" rtlCol="0">
            <a:spAutoFit/>
          </a:bodyPr>
          <a:lstStyle/>
          <a:p>
            <a:pPr marL="12700" marR="5080">
              <a:lnSpc>
                <a:spcPct val="100000"/>
              </a:lnSpc>
              <a:spcBef>
                <a:spcPts val="100"/>
              </a:spcBef>
            </a:pPr>
            <a:r>
              <a:rPr sz="1000" spc="-5" dirty="0">
                <a:solidFill>
                  <a:srgbClr val="FFFFFF"/>
                </a:solidFill>
                <a:latin typeface="Arial"/>
                <a:cs typeface="Arial"/>
              </a:rPr>
              <a:t>National Cancer Institute Symposium on Charting the Course of </a:t>
            </a:r>
            <a:r>
              <a:rPr sz="1000" spc="-265" dirty="0">
                <a:solidFill>
                  <a:srgbClr val="FFFFFF"/>
                </a:solidFill>
                <a:latin typeface="Arial"/>
                <a:cs typeface="Arial"/>
              </a:rPr>
              <a:t> </a:t>
            </a:r>
            <a:r>
              <a:rPr sz="1000" spc="-5" dirty="0">
                <a:solidFill>
                  <a:srgbClr val="FFFFFF"/>
                </a:solidFill>
                <a:latin typeface="Arial"/>
                <a:cs typeface="Arial"/>
              </a:rPr>
              <a:t>Liquid</a:t>
            </a:r>
            <a:r>
              <a:rPr sz="1000" spc="45" dirty="0">
                <a:solidFill>
                  <a:srgbClr val="FFFFFF"/>
                </a:solidFill>
                <a:latin typeface="Arial"/>
                <a:cs typeface="Arial"/>
              </a:rPr>
              <a:t> </a:t>
            </a:r>
            <a:r>
              <a:rPr sz="1000" spc="-5" dirty="0">
                <a:solidFill>
                  <a:srgbClr val="FFFFFF"/>
                </a:solidFill>
                <a:latin typeface="Arial"/>
                <a:cs typeface="Arial"/>
              </a:rPr>
              <a:t>Biopsy</a:t>
            </a:r>
            <a:r>
              <a:rPr sz="1000" spc="50" dirty="0">
                <a:solidFill>
                  <a:srgbClr val="FFFFFF"/>
                </a:solidFill>
                <a:latin typeface="Arial"/>
                <a:cs typeface="Arial"/>
              </a:rPr>
              <a:t> </a:t>
            </a:r>
            <a:r>
              <a:rPr sz="1000" spc="-5" dirty="0">
                <a:solidFill>
                  <a:srgbClr val="FFFFFF"/>
                </a:solidFill>
                <a:latin typeface="Arial"/>
                <a:cs typeface="Arial"/>
              </a:rPr>
              <a:t>in</a:t>
            </a:r>
            <a:r>
              <a:rPr sz="1000" spc="50" dirty="0">
                <a:solidFill>
                  <a:srgbClr val="FFFFFF"/>
                </a:solidFill>
                <a:latin typeface="Arial"/>
                <a:cs typeface="Arial"/>
              </a:rPr>
              <a:t> </a:t>
            </a:r>
            <a:r>
              <a:rPr sz="1000" spc="-5" dirty="0">
                <a:solidFill>
                  <a:srgbClr val="FFFFFF"/>
                </a:solidFill>
                <a:latin typeface="Arial"/>
                <a:cs typeface="Arial"/>
              </a:rPr>
              <a:t>Precision,</a:t>
            </a:r>
            <a:r>
              <a:rPr sz="1000" spc="50" dirty="0">
                <a:solidFill>
                  <a:srgbClr val="FFFFFF"/>
                </a:solidFill>
                <a:latin typeface="Arial"/>
                <a:cs typeface="Arial"/>
              </a:rPr>
              <a:t> </a:t>
            </a:r>
            <a:r>
              <a:rPr sz="1000" spc="-5" dirty="0">
                <a:solidFill>
                  <a:srgbClr val="FFFFFF"/>
                </a:solidFill>
                <a:latin typeface="Arial"/>
                <a:cs typeface="Arial"/>
              </a:rPr>
              <a:t>Prevention</a:t>
            </a:r>
            <a:r>
              <a:rPr sz="1000" spc="50" dirty="0">
                <a:solidFill>
                  <a:srgbClr val="FFFFFF"/>
                </a:solidFill>
                <a:latin typeface="Arial"/>
                <a:cs typeface="Arial"/>
              </a:rPr>
              <a:t> </a:t>
            </a:r>
            <a:r>
              <a:rPr sz="1000" spc="-5" dirty="0">
                <a:solidFill>
                  <a:srgbClr val="FFFFFF"/>
                </a:solidFill>
                <a:latin typeface="Arial"/>
                <a:cs typeface="Arial"/>
              </a:rPr>
              <a:t>and</a:t>
            </a:r>
            <a:r>
              <a:rPr sz="1000" spc="35" dirty="0">
                <a:solidFill>
                  <a:srgbClr val="FFFFFF"/>
                </a:solidFill>
                <a:latin typeface="Arial"/>
                <a:cs typeface="Arial"/>
              </a:rPr>
              <a:t> </a:t>
            </a:r>
            <a:r>
              <a:rPr sz="1000" spc="-5" dirty="0">
                <a:solidFill>
                  <a:srgbClr val="FFFFFF"/>
                </a:solidFill>
                <a:latin typeface="Arial"/>
                <a:cs typeface="Arial"/>
              </a:rPr>
              <a:t>Treatment </a:t>
            </a:r>
            <a:r>
              <a:rPr sz="1000" dirty="0">
                <a:solidFill>
                  <a:srgbClr val="FFFFFF"/>
                </a:solidFill>
                <a:latin typeface="Arial"/>
                <a:cs typeface="Arial"/>
              </a:rPr>
              <a:t> </a:t>
            </a:r>
            <a:r>
              <a:rPr sz="1000" spc="-5" dirty="0">
                <a:solidFill>
                  <a:srgbClr val="FFFFFF"/>
                </a:solidFill>
                <a:latin typeface="Arial"/>
                <a:cs typeface="Arial"/>
              </a:rPr>
              <a:t>December</a:t>
            </a:r>
            <a:r>
              <a:rPr sz="1000" spc="-10" dirty="0">
                <a:solidFill>
                  <a:srgbClr val="FFFFFF"/>
                </a:solidFill>
                <a:latin typeface="Arial"/>
                <a:cs typeface="Arial"/>
              </a:rPr>
              <a:t> </a:t>
            </a:r>
            <a:r>
              <a:rPr sz="1000" spc="-5" dirty="0">
                <a:solidFill>
                  <a:srgbClr val="FFFFFF"/>
                </a:solidFill>
                <a:latin typeface="Arial"/>
                <a:cs typeface="Arial"/>
              </a:rPr>
              <a:t>15-16, 2021</a:t>
            </a:r>
            <a:endParaRPr sz="1000">
              <a:latin typeface="Arial"/>
              <a:cs typeface="Arial"/>
            </a:endParaRPr>
          </a:p>
        </p:txBody>
      </p:sp>
      <p:sp>
        <p:nvSpPr>
          <p:cNvPr id="5" name="object 5"/>
          <p:cNvSpPr txBox="1"/>
          <p:nvPr/>
        </p:nvSpPr>
        <p:spPr>
          <a:xfrm>
            <a:off x="7257151" y="4165444"/>
            <a:ext cx="1467485" cy="482600"/>
          </a:xfrm>
          <a:prstGeom prst="rect">
            <a:avLst/>
          </a:prstGeom>
        </p:spPr>
        <p:txBody>
          <a:bodyPr vert="horz" wrap="square" lIns="0" tIns="88900" rIns="0" bIns="0" rtlCol="0">
            <a:spAutoFit/>
          </a:bodyPr>
          <a:lstStyle/>
          <a:p>
            <a:pPr marR="5080" algn="r">
              <a:lnSpc>
                <a:spcPct val="100000"/>
              </a:lnSpc>
              <a:spcBef>
                <a:spcPts val="700"/>
              </a:spcBef>
            </a:pPr>
            <a:r>
              <a:rPr sz="1000" u="sng" dirty="0">
                <a:solidFill>
                  <a:srgbClr val="FFFFFF"/>
                </a:solidFill>
                <a:uFill>
                  <a:solidFill>
                    <a:srgbClr val="FFFFFF"/>
                  </a:solidFill>
                </a:uFill>
                <a:latin typeface="Arial"/>
                <a:cs typeface="Arial"/>
                <a:hlinkClick r:id="rId2"/>
              </a:rPr>
              <a:t>michelecanzi@gmail.com</a:t>
            </a:r>
            <a:endParaRPr sz="1000">
              <a:latin typeface="Arial"/>
              <a:cs typeface="Arial"/>
            </a:endParaRPr>
          </a:p>
          <a:p>
            <a:pPr marR="5080" algn="r">
              <a:lnSpc>
                <a:spcPct val="100000"/>
              </a:lnSpc>
              <a:spcBef>
                <a:spcPts val="600"/>
              </a:spcBef>
            </a:pPr>
            <a:r>
              <a:rPr sz="1000" spc="-5" dirty="0">
                <a:solidFill>
                  <a:srgbClr val="FFFFFF"/>
                </a:solidFill>
                <a:latin typeface="Arial"/>
                <a:cs typeface="Arial"/>
              </a:rPr>
              <a:t>@michelecanzi</a:t>
            </a:r>
            <a:endParaRPr sz="1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4500" y="467128"/>
            <a:ext cx="448373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Approaching</a:t>
            </a:r>
            <a:r>
              <a:rPr spc="-45" dirty="0">
                <a:solidFill>
                  <a:srgbClr val="2773AA"/>
                </a:solidFill>
              </a:rPr>
              <a:t> </a:t>
            </a:r>
            <a:r>
              <a:rPr spc="-5" dirty="0">
                <a:solidFill>
                  <a:srgbClr val="2773AA"/>
                </a:solidFill>
              </a:rPr>
              <a:t>clinical</a:t>
            </a:r>
            <a:r>
              <a:rPr spc="-45" dirty="0">
                <a:solidFill>
                  <a:srgbClr val="2773AA"/>
                </a:solidFill>
              </a:rPr>
              <a:t> </a:t>
            </a:r>
            <a:r>
              <a:rPr spc="-5" dirty="0">
                <a:solidFill>
                  <a:srgbClr val="2773AA"/>
                </a:solidFill>
              </a:rPr>
              <a:t>integration</a:t>
            </a:r>
          </a:p>
        </p:txBody>
      </p:sp>
      <p:sp>
        <p:nvSpPr>
          <p:cNvPr id="41" name="object 41"/>
          <p:cNvSpPr txBox="1"/>
          <p:nvPr/>
        </p:nvSpPr>
        <p:spPr>
          <a:xfrm>
            <a:off x="1902831" y="1064438"/>
            <a:ext cx="3455670" cy="61087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773AA"/>
                </a:solidFill>
                <a:latin typeface="Arial"/>
                <a:cs typeface="Arial"/>
              </a:rPr>
              <a:t>Main</a:t>
            </a:r>
            <a:r>
              <a:rPr sz="1400" b="1" spc="-30" dirty="0">
                <a:solidFill>
                  <a:srgbClr val="2773AA"/>
                </a:solidFill>
                <a:latin typeface="Arial"/>
                <a:cs typeface="Arial"/>
              </a:rPr>
              <a:t> </a:t>
            </a:r>
            <a:r>
              <a:rPr sz="1400" b="1" spc="-5" dirty="0">
                <a:solidFill>
                  <a:srgbClr val="2773AA"/>
                </a:solidFill>
                <a:latin typeface="Arial"/>
                <a:cs typeface="Arial"/>
              </a:rPr>
              <a:t>liquid</a:t>
            </a:r>
            <a:r>
              <a:rPr sz="1400" b="1" spc="-25" dirty="0">
                <a:solidFill>
                  <a:srgbClr val="2773AA"/>
                </a:solidFill>
                <a:latin typeface="Arial"/>
                <a:cs typeface="Arial"/>
              </a:rPr>
              <a:t> </a:t>
            </a:r>
            <a:r>
              <a:rPr sz="1400" b="1" spc="-5" dirty="0">
                <a:solidFill>
                  <a:srgbClr val="2773AA"/>
                </a:solidFill>
                <a:latin typeface="Arial"/>
                <a:cs typeface="Arial"/>
              </a:rPr>
              <a:t>biopsy</a:t>
            </a:r>
            <a:r>
              <a:rPr sz="1400" b="1" spc="-25" dirty="0">
                <a:solidFill>
                  <a:srgbClr val="2773AA"/>
                </a:solidFill>
                <a:latin typeface="Arial"/>
                <a:cs typeface="Arial"/>
              </a:rPr>
              <a:t> </a:t>
            </a:r>
            <a:r>
              <a:rPr sz="1400" b="1" spc="-5" dirty="0">
                <a:solidFill>
                  <a:srgbClr val="2773AA"/>
                </a:solidFill>
                <a:latin typeface="Arial"/>
                <a:cs typeface="Arial"/>
              </a:rPr>
              <a:t>companies</a:t>
            </a:r>
            <a:endParaRPr sz="1400" dirty="0">
              <a:latin typeface="Arial"/>
              <a:cs typeface="Arial"/>
            </a:endParaRPr>
          </a:p>
          <a:p>
            <a:pPr>
              <a:lnSpc>
                <a:spcPct val="100000"/>
              </a:lnSpc>
            </a:pPr>
            <a:endParaRPr sz="1500" dirty="0">
              <a:latin typeface="Arial"/>
              <a:cs typeface="Arial"/>
            </a:endParaRPr>
          </a:p>
          <a:p>
            <a:pPr marR="5080" algn="r">
              <a:lnSpc>
                <a:spcPct val="100000"/>
              </a:lnSpc>
            </a:pPr>
            <a:r>
              <a:rPr sz="1000" spc="-5" dirty="0">
                <a:solidFill>
                  <a:srgbClr val="222222"/>
                </a:solidFill>
                <a:latin typeface="Arial"/>
                <a:cs typeface="Arial"/>
              </a:rPr>
              <a:t>Lucence</a:t>
            </a:r>
            <a:endParaRPr sz="1000" dirty="0">
              <a:latin typeface="Arial"/>
              <a:cs typeface="Arial"/>
            </a:endParaRPr>
          </a:p>
        </p:txBody>
      </p:sp>
      <p:sp>
        <p:nvSpPr>
          <p:cNvPr id="6" name="object 6">
            <a:extLst>
              <a:ext uri="{C183D7F6-B498-43B3-948B-1728B52AA6E4}">
                <adec:decorative xmlns:adec="http://schemas.microsoft.com/office/drawing/2017/decorative" val="1"/>
              </a:ext>
            </a:extLst>
          </p:cNvPr>
          <p:cNvSpPr/>
          <p:nvPr/>
        </p:nvSpPr>
        <p:spPr>
          <a:xfrm>
            <a:off x="643750" y="1374425"/>
            <a:ext cx="5071745" cy="0"/>
          </a:xfrm>
          <a:custGeom>
            <a:avLst/>
            <a:gdLst/>
            <a:ahLst/>
            <a:cxnLst/>
            <a:rect l="l" t="t" r="r" b="b"/>
            <a:pathLst>
              <a:path w="5071745">
                <a:moveTo>
                  <a:pt x="0" y="0"/>
                </a:moveTo>
                <a:lnTo>
                  <a:pt x="5071199" y="0"/>
                </a:lnTo>
              </a:path>
            </a:pathLst>
          </a:custGeom>
          <a:ln w="9524">
            <a:solidFill>
              <a:srgbClr val="2773AA"/>
            </a:solidFill>
          </a:ln>
        </p:spPr>
        <p:txBody>
          <a:bodyPr wrap="square" lIns="0" tIns="0" rIns="0" bIns="0" rtlCol="0"/>
          <a:lstStyle/>
          <a:p>
            <a:endParaRPr/>
          </a:p>
        </p:txBody>
      </p:sp>
      <p:grpSp>
        <p:nvGrpSpPr>
          <p:cNvPr id="63" name="Group 62" descr="A bubble chart of liquid biopsy companies, with the size of each bubble reflecting their largest trial to date and the color reflecting the status of their assay (validation, regulatory approval, clinical integration). The axes are sensitivity and specificity.">
            <a:extLst>
              <a:ext uri="{FF2B5EF4-FFF2-40B4-BE49-F238E27FC236}">
                <a16:creationId xmlns:a16="http://schemas.microsoft.com/office/drawing/2014/main" id="{460B17A5-43FB-41DE-A013-ED1608137A65}"/>
              </a:ext>
            </a:extLst>
          </p:cNvPr>
          <p:cNvGrpSpPr/>
          <p:nvPr/>
        </p:nvGrpSpPr>
        <p:grpSpPr>
          <a:xfrm>
            <a:off x="696550" y="1619161"/>
            <a:ext cx="5099455" cy="3172864"/>
            <a:chOff x="696550" y="1619161"/>
            <a:chExt cx="5099455" cy="3172864"/>
          </a:xfrm>
        </p:grpSpPr>
        <p:grpSp>
          <p:nvGrpSpPr>
            <p:cNvPr id="7" name="object 7"/>
            <p:cNvGrpSpPr/>
            <p:nvPr/>
          </p:nvGrpSpPr>
          <p:grpSpPr>
            <a:xfrm>
              <a:off x="1328145" y="1685713"/>
              <a:ext cx="4239895" cy="2712720"/>
              <a:chOff x="1328145" y="1685713"/>
              <a:chExt cx="4239895" cy="2712720"/>
            </a:xfrm>
          </p:grpSpPr>
          <p:sp>
            <p:nvSpPr>
              <p:cNvPr id="8" name="object 8"/>
              <p:cNvSpPr/>
              <p:nvPr/>
            </p:nvSpPr>
            <p:spPr>
              <a:xfrm>
                <a:off x="1332907" y="1695708"/>
                <a:ext cx="4230370" cy="2698115"/>
              </a:xfrm>
              <a:custGeom>
                <a:avLst/>
                <a:gdLst/>
                <a:ahLst/>
                <a:cxnLst/>
                <a:rect l="l" t="t" r="r" b="b"/>
                <a:pathLst>
                  <a:path w="4230370" h="2698115">
                    <a:moveTo>
                      <a:pt x="4309" y="2600913"/>
                    </a:moveTo>
                    <a:lnTo>
                      <a:pt x="4229809" y="2600913"/>
                    </a:lnTo>
                  </a:path>
                  <a:path w="4230370" h="2698115">
                    <a:moveTo>
                      <a:pt x="0" y="2697599"/>
                    </a:moveTo>
                    <a:lnTo>
                      <a:pt x="0" y="0"/>
                    </a:lnTo>
                  </a:path>
                </a:pathLst>
              </a:custGeom>
              <a:ln w="9524">
                <a:solidFill>
                  <a:srgbClr val="063763"/>
                </a:solidFill>
              </a:ln>
            </p:spPr>
            <p:txBody>
              <a:bodyPr wrap="square" lIns="0" tIns="0" rIns="0" bIns="0" rtlCol="0"/>
              <a:lstStyle/>
              <a:p>
                <a:endParaRPr/>
              </a:p>
            </p:txBody>
          </p:sp>
          <p:sp>
            <p:nvSpPr>
              <p:cNvPr id="9" name="object 9"/>
              <p:cNvSpPr/>
              <p:nvPr/>
            </p:nvSpPr>
            <p:spPr>
              <a:xfrm>
                <a:off x="2035991" y="1690476"/>
                <a:ext cx="3515995" cy="2702560"/>
              </a:xfrm>
              <a:custGeom>
                <a:avLst/>
                <a:gdLst/>
                <a:ahLst/>
                <a:cxnLst/>
                <a:rect l="l" t="t" r="r" b="b"/>
                <a:pathLst>
                  <a:path w="3515995" h="2702560">
                    <a:moveTo>
                      <a:pt x="0" y="2697599"/>
                    </a:moveTo>
                    <a:lnTo>
                      <a:pt x="0" y="0"/>
                    </a:lnTo>
                  </a:path>
                  <a:path w="3515995" h="2702560">
                    <a:moveTo>
                      <a:pt x="703082" y="2698471"/>
                    </a:moveTo>
                    <a:lnTo>
                      <a:pt x="703082" y="871"/>
                    </a:lnTo>
                  </a:path>
                  <a:path w="3515995" h="2702560">
                    <a:moveTo>
                      <a:pt x="1406166" y="2699343"/>
                    </a:moveTo>
                    <a:lnTo>
                      <a:pt x="1406166" y="1743"/>
                    </a:lnTo>
                  </a:path>
                  <a:path w="3515995" h="2702560">
                    <a:moveTo>
                      <a:pt x="2109249" y="2700215"/>
                    </a:moveTo>
                    <a:lnTo>
                      <a:pt x="2109249" y="2615"/>
                    </a:lnTo>
                  </a:path>
                  <a:path w="3515995" h="2702560">
                    <a:moveTo>
                      <a:pt x="2812332" y="2701087"/>
                    </a:moveTo>
                    <a:lnTo>
                      <a:pt x="2812332" y="3487"/>
                    </a:lnTo>
                  </a:path>
                  <a:path w="3515995" h="2702560">
                    <a:moveTo>
                      <a:pt x="3515415" y="2701959"/>
                    </a:moveTo>
                    <a:lnTo>
                      <a:pt x="3515415" y="4359"/>
                    </a:lnTo>
                  </a:path>
                </a:pathLst>
              </a:custGeom>
              <a:ln w="9524">
                <a:solidFill>
                  <a:srgbClr val="CEE1F3"/>
                </a:solidFill>
              </a:ln>
            </p:spPr>
            <p:txBody>
              <a:bodyPr wrap="square" lIns="0" tIns="0" rIns="0" bIns="0" rtlCol="0"/>
              <a:lstStyle/>
              <a:p>
                <a:endParaRPr/>
              </a:p>
            </p:txBody>
          </p:sp>
        </p:grpSp>
        <p:sp>
          <p:nvSpPr>
            <p:cNvPr id="10" name="object 10"/>
            <p:cNvSpPr txBox="1"/>
            <p:nvPr/>
          </p:nvSpPr>
          <p:spPr>
            <a:xfrm>
              <a:off x="1193099" y="4390869"/>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70%</a:t>
              </a:r>
              <a:endParaRPr sz="1000">
                <a:latin typeface="Arial"/>
                <a:cs typeface="Arial"/>
              </a:endParaRPr>
            </a:p>
          </p:txBody>
        </p:sp>
        <p:sp>
          <p:nvSpPr>
            <p:cNvPr id="11" name="object 11"/>
            <p:cNvSpPr txBox="1"/>
            <p:nvPr/>
          </p:nvSpPr>
          <p:spPr>
            <a:xfrm>
              <a:off x="2597714" y="4390869"/>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80%</a:t>
              </a:r>
              <a:endParaRPr sz="1000">
                <a:latin typeface="Arial"/>
                <a:cs typeface="Arial"/>
              </a:endParaRPr>
            </a:p>
          </p:txBody>
        </p:sp>
        <p:sp>
          <p:nvSpPr>
            <p:cNvPr id="12" name="object 12"/>
            <p:cNvSpPr txBox="1"/>
            <p:nvPr/>
          </p:nvSpPr>
          <p:spPr>
            <a:xfrm>
              <a:off x="4003910" y="4390869"/>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90%</a:t>
              </a:r>
              <a:endParaRPr sz="1000">
                <a:latin typeface="Arial"/>
                <a:cs typeface="Arial"/>
              </a:endParaRPr>
            </a:p>
          </p:txBody>
        </p:sp>
        <p:sp>
          <p:nvSpPr>
            <p:cNvPr id="13" name="object 13"/>
            <p:cNvSpPr txBox="1"/>
            <p:nvPr/>
          </p:nvSpPr>
          <p:spPr>
            <a:xfrm>
              <a:off x="4707008" y="4390869"/>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95%</a:t>
              </a:r>
              <a:endParaRPr sz="1000">
                <a:latin typeface="Arial"/>
                <a:cs typeface="Arial"/>
              </a:endParaRPr>
            </a:p>
          </p:txBody>
        </p:sp>
        <p:sp>
          <p:nvSpPr>
            <p:cNvPr id="14" name="object 14"/>
            <p:cNvSpPr txBox="1"/>
            <p:nvPr/>
          </p:nvSpPr>
          <p:spPr>
            <a:xfrm>
              <a:off x="5374804" y="4390869"/>
              <a:ext cx="3505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100%</a:t>
              </a:r>
              <a:endParaRPr sz="1000">
                <a:latin typeface="Arial"/>
                <a:cs typeface="Arial"/>
              </a:endParaRPr>
            </a:p>
          </p:txBody>
        </p:sp>
        <p:sp>
          <p:nvSpPr>
            <p:cNvPr id="15" name="object 15"/>
            <p:cNvSpPr txBox="1"/>
            <p:nvPr/>
          </p:nvSpPr>
          <p:spPr>
            <a:xfrm>
              <a:off x="917527" y="1619161"/>
              <a:ext cx="3505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100%</a:t>
              </a:r>
              <a:endParaRPr sz="1000">
                <a:latin typeface="Arial"/>
                <a:cs typeface="Arial"/>
              </a:endParaRPr>
            </a:p>
          </p:txBody>
        </p:sp>
        <p:sp>
          <p:nvSpPr>
            <p:cNvPr id="16" name="object 16"/>
            <p:cNvSpPr txBox="1"/>
            <p:nvPr/>
          </p:nvSpPr>
          <p:spPr>
            <a:xfrm>
              <a:off x="988131" y="1988117"/>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95%</a:t>
              </a:r>
              <a:endParaRPr sz="1000">
                <a:latin typeface="Arial"/>
                <a:cs typeface="Arial"/>
              </a:endParaRPr>
            </a:p>
          </p:txBody>
        </p:sp>
        <p:sp>
          <p:nvSpPr>
            <p:cNvPr id="17" name="object 17"/>
            <p:cNvSpPr txBox="1"/>
            <p:nvPr/>
          </p:nvSpPr>
          <p:spPr>
            <a:xfrm>
              <a:off x="988131" y="2357074"/>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90%</a:t>
              </a:r>
              <a:endParaRPr sz="1000">
                <a:latin typeface="Arial"/>
                <a:cs typeface="Arial"/>
              </a:endParaRPr>
            </a:p>
          </p:txBody>
        </p:sp>
        <p:sp>
          <p:nvSpPr>
            <p:cNvPr id="18" name="object 18"/>
            <p:cNvSpPr txBox="1"/>
            <p:nvPr/>
          </p:nvSpPr>
          <p:spPr>
            <a:xfrm>
              <a:off x="988131" y="2726030"/>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85%</a:t>
              </a:r>
              <a:endParaRPr sz="1000">
                <a:latin typeface="Arial"/>
                <a:cs typeface="Arial"/>
              </a:endParaRPr>
            </a:p>
          </p:txBody>
        </p:sp>
        <p:sp>
          <p:nvSpPr>
            <p:cNvPr id="19" name="object 19"/>
            <p:cNvSpPr txBox="1"/>
            <p:nvPr/>
          </p:nvSpPr>
          <p:spPr>
            <a:xfrm>
              <a:off x="988131" y="3094987"/>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80%</a:t>
              </a:r>
              <a:endParaRPr sz="1000">
                <a:latin typeface="Arial"/>
                <a:cs typeface="Arial"/>
              </a:endParaRPr>
            </a:p>
          </p:txBody>
        </p:sp>
        <p:sp>
          <p:nvSpPr>
            <p:cNvPr id="20" name="object 20"/>
            <p:cNvSpPr txBox="1"/>
            <p:nvPr/>
          </p:nvSpPr>
          <p:spPr>
            <a:xfrm>
              <a:off x="988131" y="3463943"/>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75%</a:t>
              </a:r>
              <a:endParaRPr sz="1000">
                <a:latin typeface="Arial"/>
                <a:cs typeface="Arial"/>
              </a:endParaRPr>
            </a:p>
          </p:txBody>
        </p:sp>
        <p:sp>
          <p:nvSpPr>
            <p:cNvPr id="21" name="object 21"/>
            <p:cNvSpPr txBox="1"/>
            <p:nvPr/>
          </p:nvSpPr>
          <p:spPr>
            <a:xfrm>
              <a:off x="988131" y="3832900"/>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70%</a:t>
              </a:r>
              <a:endParaRPr sz="1000">
                <a:latin typeface="Arial"/>
                <a:cs typeface="Arial"/>
              </a:endParaRPr>
            </a:p>
          </p:txBody>
        </p:sp>
        <p:sp>
          <p:nvSpPr>
            <p:cNvPr id="22" name="object 22"/>
            <p:cNvSpPr txBox="1"/>
            <p:nvPr/>
          </p:nvSpPr>
          <p:spPr>
            <a:xfrm>
              <a:off x="988131" y="4201856"/>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65%</a:t>
              </a:r>
              <a:endParaRPr sz="1000">
                <a:latin typeface="Arial"/>
                <a:cs typeface="Arial"/>
              </a:endParaRPr>
            </a:p>
          </p:txBody>
        </p:sp>
        <p:grpSp>
          <p:nvGrpSpPr>
            <p:cNvPr id="23" name="object 23"/>
            <p:cNvGrpSpPr/>
            <p:nvPr/>
          </p:nvGrpSpPr>
          <p:grpSpPr>
            <a:xfrm>
              <a:off x="1328145" y="1671637"/>
              <a:ext cx="4467860" cy="2447925"/>
              <a:chOff x="1328145" y="1671637"/>
              <a:chExt cx="4467860" cy="2447925"/>
            </a:xfrm>
          </p:grpSpPr>
          <p:sp>
            <p:nvSpPr>
              <p:cNvPr id="24" name="object 24"/>
              <p:cNvSpPr/>
              <p:nvPr/>
            </p:nvSpPr>
            <p:spPr>
              <a:xfrm>
                <a:off x="1332907" y="1690919"/>
                <a:ext cx="4225925" cy="2280285"/>
              </a:xfrm>
              <a:custGeom>
                <a:avLst/>
                <a:gdLst/>
                <a:ahLst/>
                <a:cxnLst/>
                <a:rect l="l" t="t" r="r" b="b"/>
                <a:pathLst>
                  <a:path w="4225925" h="2280285">
                    <a:moveTo>
                      <a:pt x="0" y="1899991"/>
                    </a:moveTo>
                    <a:lnTo>
                      <a:pt x="4225499" y="1899991"/>
                    </a:lnTo>
                  </a:path>
                  <a:path w="4225925" h="2280285">
                    <a:moveTo>
                      <a:pt x="0" y="2279989"/>
                    </a:moveTo>
                    <a:lnTo>
                      <a:pt x="4225499" y="2279989"/>
                    </a:lnTo>
                  </a:path>
                  <a:path w="4225925" h="2280285">
                    <a:moveTo>
                      <a:pt x="0" y="1139994"/>
                    </a:moveTo>
                    <a:lnTo>
                      <a:pt x="4225499" y="1139994"/>
                    </a:lnTo>
                  </a:path>
                  <a:path w="4225925" h="2280285">
                    <a:moveTo>
                      <a:pt x="0" y="1519993"/>
                    </a:moveTo>
                    <a:lnTo>
                      <a:pt x="4225499" y="1519993"/>
                    </a:lnTo>
                  </a:path>
                  <a:path w="4225925" h="2280285">
                    <a:moveTo>
                      <a:pt x="0" y="379998"/>
                    </a:moveTo>
                    <a:lnTo>
                      <a:pt x="4225499" y="379998"/>
                    </a:lnTo>
                  </a:path>
                  <a:path w="4225925" h="2280285">
                    <a:moveTo>
                      <a:pt x="0" y="759996"/>
                    </a:moveTo>
                    <a:lnTo>
                      <a:pt x="4225499" y="759996"/>
                    </a:lnTo>
                  </a:path>
                  <a:path w="4225925" h="2280285">
                    <a:moveTo>
                      <a:pt x="0" y="0"/>
                    </a:moveTo>
                    <a:lnTo>
                      <a:pt x="4225499" y="0"/>
                    </a:lnTo>
                  </a:path>
                </a:pathLst>
              </a:custGeom>
              <a:ln w="9524">
                <a:solidFill>
                  <a:srgbClr val="B7B7B7"/>
                </a:solidFill>
                <a:prstDash val="lgDash"/>
              </a:ln>
            </p:spPr>
            <p:txBody>
              <a:bodyPr wrap="square" lIns="0" tIns="0" rIns="0" bIns="0" rtlCol="0"/>
              <a:lstStyle/>
              <a:p>
                <a:endParaRPr/>
              </a:p>
            </p:txBody>
          </p:sp>
          <p:sp>
            <p:nvSpPr>
              <p:cNvPr id="25" name="object 25"/>
              <p:cNvSpPr/>
              <p:nvPr/>
            </p:nvSpPr>
            <p:spPr>
              <a:xfrm>
                <a:off x="5105400" y="3200400"/>
                <a:ext cx="685800" cy="685800"/>
              </a:xfrm>
              <a:custGeom>
                <a:avLst/>
                <a:gdLst/>
                <a:ahLst/>
                <a:cxnLst/>
                <a:rect l="l" t="t" r="r" b="b"/>
                <a:pathLst>
                  <a:path w="685800" h="685800">
                    <a:moveTo>
                      <a:pt x="342899" y="685799"/>
                    </a:moveTo>
                    <a:lnTo>
                      <a:pt x="296370" y="682669"/>
                    </a:lnTo>
                    <a:lnTo>
                      <a:pt x="251743" y="673551"/>
                    </a:lnTo>
                    <a:lnTo>
                      <a:pt x="209427" y="658853"/>
                    </a:lnTo>
                    <a:lnTo>
                      <a:pt x="169831" y="638984"/>
                    </a:lnTo>
                    <a:lnTo>
                      <a:pt x="133364" y="614352"/>
                    </a:lnTo>
                    <a:lnTo>
                      <a:pt x="100433" y="585366"/>
                    </a:lnTo>
                    <a:lnTo>
                      <a:pt x="71447" y="552435"/>
                    </a:lnTo>
                    <a:lnTo>
                      <a:pt x="46815" y="515968"/>
                    </a:lnTo>
                    <a:lnTo>
                      <a:pt x="26946" y="476372"/>
                    </a:lnTo>
                    <a:lnTo>
                      <a:pt x="12248" y="434056"/>
                    </a:lnTo>
                    <a:lnTo>
                      <a:pt x="3130" y="389429"/>
                    </a:lnTo>
                    <a:lnTo>
                      <a:pt x="0" y="342899"/>
                    </a:lnTo>
                    <a:lnTo>
                      <a:pt x="3130" y="296370"/>
                    </a:lnTo>
                    <a:lnTo>
                      <a:pt x="12248" y="251743"/>
                    </a:lnTo>
                    <a:lnTo>
                      <a:pt x="26946" y="209427"/>
                    </a:lnTo>
                    <a:lnTo>
                      <a:pt x="46815" y="169831"/>
                    </a:lnTo>
                    <a:lnTo>
                      <a:pt x="71447" y="133364"/>
                    </a:lnTo>
                    <a:lnTo>
                      <a:pt x="100433" y="100433"/>
                    </a:lnTo>
                    <a:lnTo>
                      <a:pt x="133364" y="71447"/>
                    </a:lnTo>
                    <a:lnTo>
                      <a:pt x="169831" y="46815"/>
                    </a:lnTo>
                    <a:lnTo>
                      <a:pt x="209427" y="26946"/>
                    </a:lnTo>
                    <a:lnTo>
                      <a:pt x="251743" y="12248"/>
                    </a:lnTo>
                    <a:lnTo>
                      <a:pt x="296370" y="3130"/>
                    </a:lnTo>
                    <a:lnTo>
                      <a:pt x="342899" y="0"/>
                    </a:lnTo>
                    <a:lnTo>
                      <a:pt x="396865" y="4271"/>
                    </a:lnTo>
                    <a:lnTo>
                      <a:pt x="449015" y="16832"/>
                    </a:lnTo>
                    <a:lnTo>
                      <a:pt x="498429" y="37300"/>
                    </a:lnTo>
                    <a:lnTo>
                      <a:pt x="544187" y="65294"/>
                    </a:lnTo>
                    <a:lnTo>
                      <a:pt x="585366" y="100433"/>
                    </a:lnTo>
                    <a:lnTo>
                      <a:pt x="620505" y="141612"/>
                    </a:lnTo>
                    <a:lnTo>
                      <a:pt x="648499" y="187370"/>
                    </a:lnTo>
                    <a:lnTo>
                      <a:pt x="668967" y="236784"/>
                    </a:lnTo>
                    <a:lnTo>
                      <a:pt x="681528" y="288934"/>
                    </a:lnTo>
                    <a:lnTo>
                      <a:pt x="685799" y="342899"/>
                    </a:lnTo>
                    <a:lnTo>
                      <a:pt x="682669" y="389429"/>
                    </a:lnTo>
                    <a:lnTo>
                      <a:pt x="673551" y="434056"/>
                    </a:lnTo>
                    <a:lnTo>
                      <a:pt x="658853" y="476372"/>
                    </a:lnTo>
                    <a:lnTo>
                      <a:pt x="638984" y="515968"/>
                    </a:lnTo>
                    <a:lnTo>
                      <a:pt x="614352" y="552435"/>
                    </a:lnTo>
                    <a:lnTo>
                      <a:pt x="585366" y="585366"/>
                    </a:lnTo>
                    <a:lnTo>
                      <a:pt x="552435" y="614352"/>
                    </a:lnTo>
                    <a:lnTo>
                      <a:pt x="515968" y="638984"/>
                    </a:lnTo>
                    <a:lnTo>
                      <a:pt x="476372" y="658853"/>
                    </a:lnTo>
                    <a:lnTo>
                      <a:pt x="434056" y="673551"/>
                    </a:lnTo>
                    <a:lnTo>
                      <a:pt x="389429" y="682669"/>
                    </a:lnTo>
                    <a:lnTo>
                      <a:pt x="342899" y="685799"/>
                    </a:lnTo>
                    <a:close/>
                  </a:path>
                </a:pathLst>
              </a:custGeom>
              <a:solidFill>
                <a:srgbClr val="F9C943"/>
              </a:solidFill>
            </p:spPr>
            <p:txBody>
              <a:bodyPr wrap="square" lIns="0" tIns="0" rIns="0" bIns="0" rtlCol="0"/>
              <a:lstStyle/>
              <a:p>
                <a:endParaRPr/>
              </a:p>
            </p:txBody>
          </p:sp>
          <p:sp>
            <p:nvSpPr>
              <p:cNvPr id="26" name="object 26"/>
              <p:cNvSpPr/>
              <p:nvPr/>
            </p:nvSpPr>
            <p:spPr>
              <a:xfrm>
                <a:off x="5105400" y="3200400"/>
                <a:ext cx="685800" cy="685800"/>
              </a:xfrm>
              <a:custGeom>
                <a:avLst/>
                <a:gdLst/>
                <a:ahLst/>
                <a:cxnLst/>
                <a:rect l="l" t="t" r="r" b="b"/>
                <a:pathLst>
                  <a:path w="685800" h="685800">
                    <a:moveTo>
                      <a:pt x="0" y="342899"/>
                    </a:moveTo>
                    <a:lnTo>
                      <a:pt x="3130" y="296370"/>
                    </a:lnTo>
                    <a:lnTo>
                      <a:pt x="12248" y="251743"/>
                    </a:lnTo>
                    <a:lnTo>
                      <a:pt x="26946" y="209427"/>
                    </a:lnTo>
                    <a:lnTo>
                      <a:pt x="46815" y="169831"/>
                    </a:lnTo>
                    <a:lnTo>
                      <a:pt x="71447" y="133364"/>
                    </a:lnTo>
                    <a:lnTo>
                      <a:pt x="100433" y="100433"/>
                    </a:lnTo>
                    <a:lnTo>
                      <a:pt x="133364" y="71447"/>
                    </a:lnTo>
                    <a:lnTo>
                      <a:pt x="169831" y="46815"/>
                    </a:lnTo>
                    <a:lnTo>
                      <a:pt x="209427" y="26946"/>
                    </a:lnTo>
                    <a:lnTo>
                      <a:pt x="251743" y="12248"/>
                    </a:lnTo>
                    <a:lnTo>
                      <a:pt x="296370" y="3130"/>
                    </a:lnTo>
                    <a:lnTo>
                      <a:pt x="342899" y="0"/>
                    </a:lnTo>
                    <a:lnTo>
                      <a:pt x="396865" y="4271"/>
                    </a:lnTo>
                    <a:lnTo>
                      <a:pt x="449015" y="16832"/>
                    </a:lnTo>
                    <a:lnTo>
                      <a:pt x="498429" y="37300"/>
                    </a:lnTo>
                    <a:lnTo>
                      <a:pt x="544187" y="65294"/>
                    </a:lnTo>
                    <a:lnTo>
                      <a:pt x="585366" y="100433"/>
                    </a:lnTo>
                    <a:lnTo>
                      <a:pt x="620505" y="141612"/>
                    </a:lnTo>
                    <a:lnTo>
                      <a:pt x="648499" y="187370"/>
                    </a:lnTo>
                    <a:lnTo>
                      <a:pt x="668967" y="236784"/>
                    </a:lnTo>
                    <a:lnTo>
                      <a:pt x="681528" y="288934"/>
                    </a:lnTo>
                    <a:lnTo>
                      <a:pt x="685799" y="342899"/>
                    </a:lnTo>
                    <a:lnTo>
                      <a:pt x="682669" y="389429"/>
                    </a:lnTo>
                    <a:lnTo>
                      <a:pt x="673551" y="434056"/>
                    </a:lnTo>
                    <a:lnTo>
                      <a:pt x="658853" y="476372"/>
                    </a:lnTo>
                    <a:lnTo>
                      <a:pt x="638984" y="515968"/>
                    </a:lnTo>
                    <a:lnTo>
                      <a:pt x="614352" y="552435"/>
                    </a:lnTo>
                    <a:lnTo>
                      <a:pt x="585366" y="585366"/>
                    </a:lnTo>
                    <a:lnTo>
                      <a:pt x="552435" y="614352"/>
                    </a:lnTo>
                    <a:lnTo>
                      <a:pt x="515968" y="638984"/>
                    </a:lnTo>
                    <a:lnTo>
                      <a:pt x="476372" y="658853"/>
                    </a:lnTo>
                    <a:lnTo>
                      <a:pt x="434056" y="673551"/>
                    </a:lnTo>
                    <a:lnTo>
                      <a:pt x="389429" y="682669"/>
                    </a:lnTo>
                    <a:lnTo>
                      <a:pt x="342899" y="685799"/>
                    </a:lnTo>
                    <a:lnTo>
                      <a:pt x="296370" y="682669"/>
                    </a:lnTo>
                    <a:lnTo>
                      <a:pt x="251743" y="673551"/>
                    </a:lnTo>
                    <a:lnTo>
                      <a:pt x="209427" y="658853"/>
                    </a:lnTo>
                    <a:lnTo>
                      <a:pt x="169831" y="638984"/>
                    </a:lnTo>
                    <a:lnTo>
                      <a:pt x="133364" y="614352"/>
                    </a:lnTo>
                    <a:lnTo>
                      <a:pt x="100433" y="585366"/>
                    </a:lnTo>
                    <a:lnTo>
                      <a:pt x="71447" y="552435"/>
                    </a:lnTo>
                    <a:lnTo>
                      <a:pt x="46815" y="515968"/>
                    </a:lnTo>
                    <a:lnTo>
                      <a:pt x="26946" y="476372"/>
                    </a:lnTo>
                    <a:lnTo>
                      <a:pt x="12248" y="434056"/>
                    </a:lnTo>
                    <a:lnTo>
                      <a:pt x="3130" y="389429"/>
                    </a:lnTo>
                    <a:lnTo>
                      <a:pt x="0" y="342899"/>
                    </a:lnTo>
                    <a:close/>
                  </a:path>
                </a:pathLst>
              </a:custGeom>
              <a:ln w="9524">
                <a:solidFill>
                  <a:srgbClr val="F9C943"/>
                </a:solidFill>
              </a:ln>
            </p:spPr>
            <p:txBody>
              <a:bodyPr wrap="square" lIns="0" tIns="0" rIns="0" bIns="0" rtlCol="0"/>
              <a:lstStyle/>
              <a:p>
                <a:endParaRPr/>
              </a:p>
            </p:txBody>
          </p:sp>
          <p:sp>
            <p:nvSpPr>
              <p:cNvPr id="27" name="object 27"/>
              <p:cNvSpPr/>
              <p:nvPr/>
            </p:nvSpPr>
            <p:spPr>
              <a:xfrm>
                <a:off x="4571999" y="1981200"/>
                <a:ext cx="381000" cy="381000"/>
              </a:xfrm>
              <a:custGeom>
                <a:avLst/>
                <a:gdLst/>
                <a:ahLst/>
                <a:cxnLst/>
                <a:rect l="l" t="t" r="r" b="b"/>
                <a:pathLst>
                  <a:path w="381000" h="381000">
                    <a:moveTo>
                      <a:pt x="190499" y="380999"/>
                    </a:moveTo>
                    <a:lnTo>
                      <a:pt x="146820" y="375968"/>
                    </a:lnTo>
                    <a:lnTo>
                      <a:pt x="106723" y="361637"/>
                    </a:lnTo>
                    <a:lnTo>
                      <a:pt x="71352" y="339149"/>
                    </a:lnTo>
                    <a:lnTo>
                      <a:pt x="41850" y="309648"/>
                    </a:lnTo>
                    <a:lnTo>
                      <a:pt x="19362" y="274277"/>
                    </a:lnTo>
                    <a:lnTo>
                      <a:pt x="5031" y="234179"/>
                    </a:lnTo>
                    <a:lnTo>
                      <a:pt x="0" y="190499"/>
                    </a:lnTo>
                    <a:lnTo>
                      <a:pt x="5031" y="146820"/>
                    </a:lnTo>
                    <a:lnTo>
                      <a:pt x="19362" y="106722"/>
                    </a:lnTo>
                    <a:lnTo>
                      <a:pt x="41850" y="71351"/>
                    </a:lnTo>
                    <a:lnTo>
                      <a:pt x="71352" y="41850"/>
                    </a:lnTo>
                    <a:lnTo>
                      <a:pt x="106723" y="19362"/>
                    </a:lnTo>
                    <a:lnTo>
                      <a:pt x="146820" y="5031"/>
                    </a:lnTo>
                    <a:lnTo>
                      <a:pt x="190499" y="0"/>
                    </a:lnTo>
                    <a:lnTo>
                      <a:pt x="227838" y="3694"/>
                    </a:lnTo>
                    <a:lnTo>
                      <a:pt x="296189" y="32006"/>
                    </a:lnTo>
                    <a:lnTo>
                      <a:pt x="348993" y="84810"/>
                    </a:lnTo>
                    <a:lnTo>
                      <a:pt x="377305" y="153161"/>
                    </a:lnTo>
                    <a:lnTo>
                      <a:pt x="380999" y="190499"/>
                    </a:lnTo>
                    <a:lnTo>
                      <a:pt x="375968" y="234179"/>
                    </a:lnTo>
                    <a:lnTo>
                      <a:pt x="361637" y="274277"/>
                    </a:lnTo>
                    <a:lnTo>
                      <a:pt x="339149" y="309648"/>
                    </a:lnTo>
                    <a:lnTo>
                      <a:pt x="309647" y="339149"/>
                    </a:lnTo>
                    <a:lnTo>
                      <a:pt x="274276" y="361637"/>
                    </a:lnTo>
                    <a:lnTo>
                      <a:pt x="234179" y="375968"/>
                    </a:lnTo>
                    <a:lnTo>
                      <a:pt x="190499" y="380999"/>
                    </a:lnTo>
                    <a:close/>
                  </a:path>
                </a:pathLst>
              </a:custGeom>
              <a:solidFill>
                <a:srgbClr val="F09BC5"/>
              </a:solidFill>
            </p:spPr>
            <p:txBody>
              <a:bodyPr wrap="square" lIns="0" tIns="0" rIns="0" bIns="0" rtlCol="0"/>
              <a:lstStyle/>
              <a:p>
                <a:endParaRPr/>
              </a:p>
            </p:txBody>
          </p:sp>
          <p:sp>
            <p:nvSpPr>
              <p:cNvPr id="28" name="object 28"/>
              <p:cNvSpPr/>
              <p:nvPr/>
            </p:nvSpPr>
            <p:spPr>
              <a:xfrm>
                <a:off x="4571999" y="1981200"/>
                <a:ext cx="381000" cy="381000"/>
              </a:xfrm>
              <a:custGeom>
                <a:avLst/>
                <a:gdLst/>
                <a:ahLst/>
                <a:cxnLst/>
                <a:rect l="l" t="t" r="r" b="b"/>
                <a:pathLst>
                  <a:path w="381000" h="381000">
                    <a:moveTo>
                      <a:pt x="0" y="190499"/>
                    </a:moveTo>
                    <a:lnTo>
                      <a:pt x="5031" y="146820"/>
                    </a:lnTo>
                    <a:lnTo>
                      <a:pt x="19362" y="106722"/>
                    </a:lnTo>
                    <a:lnTo>
                      <a:pt x="41850" y="71351"/>
                    </a:lnTo>
                    <a:lnTo>
                      <a:pt x="71352" y="41850"/>
                    </a:lnTo>
                    <a:lnTo>
                      <a:pt x="106723" y="19362"/>
                    </a:lnTo>
                    <a:lnTo>
                      <a:pt x="146820" y="5031"/>
                    </a:lnTo>
                    <a:lnTo>
                      <a:pt x="190499" y="0"/>
                    </a:lnTo>
                    <a:lnTo>
                      <a:pt x="263401" y="14500"/>
                    </a:lnTo>
                    <a:lnTo>
                      <a:pt x="325203" y="55795"/>
                    </a:lnTo>
                    <a:lnTo>
                      <a:pt x="366499" y="117598"/>
                    </a:lnTo>
                    <a:lnTo>
                      <a:pt x="380999" y="190499"/>
                    </a:lnTo>
                    <a:lnTo>
                      <a:pt x="375968" y="234179"/>
                    </a:lnTo>
                    <a:lnTo>
                      <a:pt x="361637" y="274277"/>
                    </a:lnTo>
                    <a:lnTo>
                      <a:pt x="339149" y="309648"/>
                    </a:lnTo>
                    <a:lnTo>
                      <a:pt x="309647" y="339149"/>
                    </a:lnTo>
                    <a:lnTo>
                      <a:pt x="274276" y="361637"/>
                    </a:lnTo>
                    <a:lnTo>
                      <a:pt x="234179" y="375968"/>
                    </a:lnTo>
                    <a:lnTo>
                      <a:pt x="190499" y="380999"/>
                    </a:lnTo>
                    <a:lnTo>
                      <a:pt x="146820" y="375968"/>
                    </a:lnTo>
                    <a:lnTo>
                      <a:pt x="106723" y="361637"/>
                    </a:lnTo>
                    <a:lnTo>
                      <a:pt x="71352" y="339149"/>
                    </a:lnTo>
                    <a:lnTo>
                      <a:pt x="41850" y="309648"/>
                    </a:lnTo>
                    <a:lnTo>
                      <a:pt x="19362" y="274277"/>
                    </a:lnTo>
                    <a:lnTo>
                      <a:pt x="5031" y="234179"/>
                    </a:lnTo>
                    <a:lnTo>
                      <a:pt x="0" y="190499"/>
                    </a:lnTo>
                    <a:close/>
                  </a:path>
                </a:pathLst>
              </a:custGeom>
              <a:ln w="9524">
                <a:solidFill>
                  <a:srgbClr val="F09BC5"/>
                </a:solidFill>
              </a:ln>
            </p:spPr>
            <p:txBody>
              <a:bodyPr wrap="square" lIns="0" tIns="0" rIns="0" bIns="0" rtlCol="0"/>
              <a:lstStyle/>
              <a:p>
                <a:endParaRPr/>
              </a:p>
            </p:txBody>
          </p:sp>
          <p:sp>
            <p:nvSpPr>
              <p:cNvPr id="29" name="object 29"/>
              <p:cNvSpPr/>
              <p:nvPr/>
            </p:nvSpPr>
            <p:spPr>
              <a:xfrm>
                <a:off x="5181600" y="3810000"/>
                <a:ext cx="304800" cy="304800"/>
              </a:xfrm>
              <a:custGeom>
                <a:avLst/>
                <a:gdLst/>
                <a:ahLst/>
                <a:cxnLst/>
                <a:rect l="l" t="t" r="r" b="b"/>
                <a:pathLst>
                  <a:path w="304800" h="304800">
                    <a:moveTo>
                      <a:pt x="152399" y="304799"/>
                    </a:moveTo>
                    <a:lnTo>
                      <a:pt x="104229" y="297030"/>
                    </a:lnTo>
                    <a:lnTo>
                      <a:pt x="62394" y="275395"/>
                    </a:lnTo>
                    <a:lnTo>
                      <a:pt x="29404" y="242405"/>
                    </a:lnTo>
                    <a:lnTo>
                      <a:pt x="7769" y="200570"/>
                    </a:lnTo>
                    <a:lnTo>
                      <a:pt x="0" y="152399"/>
                    </a:lnTo>
                    <a:lnTo>
                      <a:pt x="7769" y="104229"/>
                    </a:lnTo>
                    <a:lnTo>
                      <a:pt x="29404" y="62394"/>
                    </a:lnTo>
                    <a:lnTo>
                      <a:pt x="62394" y="29404"/>
                    </a:lnTo>
                    <a:lnTo>
                      <a:pt x="104229" y="7769"/>
                    </a:lnTo>
                    <a:lnTo>
                      <a:pt x="152399" y="0"/>
                    </a:lnTo>
                    <a:lnTo>
                      <a:pt x="182270" y="2955"/>
                    </a:lnTo>
                    <a:lnTo>
                      <a:pt x="236951" y="25604"/>
                    </a:lnTo>
                    <a:lnTo>
                      <a:pt x="279195" y="67848"/>
                    </a:lnTo>
                    <a:lnTo>
                      <a:pt x="301844" y="122529"/>
                    </a:lnTo>
                    <a:lnTo>
                      <a:pt x="304799" y="152399"/>
                    </a:lnTo>
                    <a:lnTo>
                      <a:pt x="297030" y="200570"/>
                    </a:lnTo>
                    <a:lnTo>
                      <a:pt x="275395" y="242405"/>
                    </a:lnTo>
                    <a:lnTo>
                      <a:pt x="242405" y="275395"/>
                    </a:lnTo>
                    <a:lnTo>
                      <a:pt x="200570" y="297030"/>
                    </a:lnTo>
                    <a:lnTo>
                      <a:pt x="152399" y="304799"/>
                    </a:lnTo>
                    <a:close/>
                  </a:path>
                </a:pathLst>
              </a:custGeom>
              <a:solidFill>
                <a:srgbClr val="F09BC5"/>
              </a:solidFill>
            </p:spPr>
            <p:txBody>
              <a:bodyPr wrap="square" lIns="0" tIns="0" rIns="0" bIns="0" rtlCol="0"/>
              <a:lstStyle/>
              <a:p>
                <a:endParaRPr/>
              </a:p>
            </p:txBody>
          </p:sp>
          <p:sp>
            <p:nvSpPr>
              <p:cNvPr id="30" name="object 30"/>
              <p:cNvSpPr/>
              <p:nvPr/>
            </p:nvSpPr>
            <p:spPr>
              <a:xfrm>
                <a:off x="5181600" y="3810000"/>
                <a:ext cx="304800" cy="304800"/>
              </a:xfrm>
              <a:custGeom>
                <a:avLst/>
                <a:gdLst/>
                <a:ahLst/>
                <a:cxnLst/>
                <a:rect l="l" t="t" r="r" b="b"/>
                <a:pathLst>
                  <a:path w="304800" h="304800">
                    <a:moveTo>
                      <a:pt x="0" y="152399"/>
                    </a:moveTo>
                    <a:lnTo>
                      <a:pt x="7769" y="104229"/>
                    </a:lnTo>
                    <a:lnTo>
                      <a:pt x="29404" y="62394"/>
                    </a:lnTo>
                    <a:lnTo>
                      <a:pt x="62394" y="29404"/>
                    </a:lnTo>
                    <a:lnTo>
                      <a:pt x="104229" y="7769"/>
                    </a:lnTo>
                    <a:lnTo>
                      <a:pt x="152399" y="0"/>
                    </a:lnTo>
                    <a:lnTo>
                      <a:pt x="210721" y="11600"/>
                    </a:lnTo>
                    <a:lnTo>
                      <a:pt x="260162" y="44636"/>
                    </a:lnTo>
                    <a:lnTo>
                      <a:pt x="293199" y="94078"/>
                    </a:lnTo>
                    <a:lnTo>
                      <a:pt x="304799" y="152399"/>
                    </a:lnTo>
                    <a:lnTo>
                      <a:pt x="297030" y="200570"/>
                    </a:lnTo>
                    <a:lnTo>
                      <a:pt x="275395" y="242405"/>
                    </a:lnTo>
                    <a:lnTo>
                      <a:pt x="242405" y="275395"/>
                    </a:lnTo>
                    <a:lnTo>
                      <a:pt x="200570" y="297030"/>
                    </a:lnTo>
                    <a:lnTo>
                      <a:pt x="152399" y="304799"/>
                    </a:lnTo>
                    <a:lnTo>
                      <a:pt x="104229" y="297030"/>
                    </a:lnTo>
                    <a:lnTo>
                      <a:pt x="62394" y="275395"/>
                    </a:lnTo>
                    <a:lnTo>
                      <a:pt x="29404" y="242405"/>
                    </a:lnTo>
                    <a:lnTo>
                      <a:pt x="7769" y="200570"/>
                    </a:lnTo>
                    <a:lnTo>
                      <a:pt x="0" y="152399"/>
                    </a:lnTo>
                    <a:close/>
                  </a:path>
                </a:pathLst>
              </a:custGeom>
              <a:ln w="9524">
                <a:solidFill>
                  <a:srgbClr val="F09BC5"/>
                </a:solidFill>
              </a:ln>
            </p:spPr>
            <p:txBody>
              <a:bodyPr wrap="square" lIns="0" tIns="0" rIns="0" bIns="0" rtlCol="0"/>
              <a:lstStyle/>
              <a:p>
                <a:endParaRPr/>
              </a:p>
            </p:txBody>
          </p:sp>
          <p:sp>
            <p:nvSpPr>
              <p:cNvPr id="31" name="object 31"/>
              <p:cNvSpPr/>
              <p:nvPr/>
            </p:nvSpPr>
            <p:spPr>
              <a:xfrm>
                <a:off x="5410200" y="2209800"/>
                <a:ext cx="304800" cy="304800"/>
              </a:xfrm>
              <a:custGeom>
                <a:avLst/>
                <a:gdLst/>
                <a:ahLst/>
                <a:cxnLst/>
                <a:rect l="l" t="t" r="r" b="b"/>
                <a:pathLst>
                  <a:path w="304800" h="304800">
                    <a:moveTo>
                      <a:pt x="152399" y="304799"/>
                    </a:moveTo>
                    <a:lnTo>
                      <a:pt x="104229" y="297030"/>
                    </a:lnTo>
                    <a:lnTo>
                      <a:pt x="62394" y="275395"/>
                    </a:lnTo>
                    <a:lnTo>
                      <a:pt x="29404" y="242405"/>
                    </a:lnTo>
                    <a:lnTo>
                      <a:pt x="7769" y="200570"/>
                    </a:lnTo>
                    <a:lnTo>
                      <a:pt x="0" y="152399"/>
                    </a:lnTo>
                    <a:lnTo>
                      <a:pt x="7769" y="104229"/>
                    </a:lnTo>
                    <a:lnTo>
                      <a:pt x="29404" y="62394"/>
                    </a:lnTo>
                    <a:lnTo>
                      <a:pt x="62394" y="29404"/>
                    </a:lnTo>
                    <a:lnTo>
                      <a:pt x="104229" y="7769"/>
                    </a:lnTo>
                    <a:lnTo>
                      <a:pt x="152399" y="0"/>
                    </a:lnTo>
                    <a:lnTo>
                      <a:pt x="182270" y="2955"/>
                    </a:lnTo>
                    <a:lnTo>
                      <a:pt x="236951" y="25605"/>
                    </a:lnTo>
                    <a:lnTo>
                      <a:pt x="279195" y="67848"/>
                    </a:lnTo>
                    <a:lnTo>
                      <a:pt x="301844" y="122529"/>
                    </a:lnTo>
                    <a:lnTo>
                      <a:pt x="304799" y="152399"/>
                    </a:lnTo>
                    <a:lnTo>
                      <a:pt x="297030" y="200570"/>
                    </a:lnTo>
                    <a:lnTo>
                      <a:pt x="275395" y="242405"/>
                    </a:lnTo>
                    <a:lnTo>
                      <a:pt x="242405" y="275395"/>
                    </a:lnTo>
                    <a:lnTo>
                      <a:pt x="200570" y="297030"/>
                    </a:lnTo>
                    <a:lnTo>
                      <a:pt x="152399" y="304799"/>
                    </a:lnTo>
                    <a:close/>
                  </a:path>
                </a:pathLst>
              </a:custGeom>
              <a:solidFill>
                <a:srgbClr val="2773AA"/>
              </a:solidFill>
            </p:spPr>
            <p:txBody>
              <a:bodyPr wrap="square" lIns="0" tIns="0" rIns="0" bIns="0" rtlCol="0"/>
              <a:lstStyle/>
              <a:p>
                <a:endParaRPr/>
              </a:p>
            </p:txBody>
          </p:sp>
          <p:sp>
            <p:nvSpPr>
              <p:cNvPr id="32" name="object 32"/>
              <p:cNvSpPr/>
              <p:nvPr/>
            </p:nvSpPr>
            <p:spPr>
              <a:xfrm>
                <a:off x="5410200" y="2209800"/>
                <a:ext cx="304800" cy="304800"/>
              </a:xfrm>
              <a:custGeom>
                <a:avLst/>
                <a:gdLst/>
                <a:ahLst/>
                <a:cxnLst/>
                <a:rect l="l" t="t" r="r" b="b"/>
                <a:pathLst>
                  <a:path w="304800" h="304800">
                    <a:moveTo>
                      <a:pt x="0" y="152399"/>
                    </a:moveTo>
                    <a:lnTo>
                      <a:pt x="7769" y="104229"/>
                    </a:lnTo>
                    <a:lnTo>
                      <a:pt x="29404" y="62394"/>
                    </a:lnTo>
                    <a:lnTo>
                      <a:pt x="62394" y="29404"/>
                    </a:lnTo>
                    <a:lnTo>
                      <a:pt x="104229" y="7769"/>
                    </a:lnTo>
                    <a:lnTo>
                      <a:pt x="152399" y="0"/>
                    </a:lnTo>
                    <a:lnTo>
                      <a:pt x="210721" y="11600"/>
                    </a:lnTo>
                    <a:lnTo>
                      <a:pt x="260162" y="44636"/>
                    </a:lnTo>
                    <a:lnTo>
                      <a:pt x="293199" y="94079"/>
                    </a:lnTo>
                    <a:lnTo>
                      <a:pt x="304799" y="152399"/>
                    </a:lnTo>
                    <a:lnTo>
                      <a:pt x="297030" y="200570"/>
                    </a:lnTo>
                    <a:lnTo>
                      <a:pt x="275395" y="242405"/>
                    </a:lnTo>
                    <a:lnTo>
                      <a:pt x="242405" y="275395"/>
                    </a:lnTo>
                    <a:lnTo>
                      <a:pt x="200570" y="297030"/>
                    </a:lnTo>
                    <a:lnTo>
                      <a:pt x="152399" y="304799"/>
                    </a:lnTo>
                    <a:lnTo>
                      <a:pt x="104229" y="297030"/>
                    </a:lnTo>
                    <a:lnTo>
                      <a:pt x="62394" y="275395"/>
                    </a:lnTo>
                    <a:lnTo>
                      <a:pt x="29404" y="242405"/>
                    </a:lnTo>
                    <a:lnTo>
                      <a:pt x="7769" y="200570"/>
                    </a:lnTo>
                    <a:lnTo>
                      <a:pt x="0" y="152399"/>
                    </a:lnTo>
                    <a:close/>
                  </a:path>
                </a:pathLst>
              </a:custGeom>
              <a:ln w="9524">
                <a:solidFill>
                  <a:srgbClr val="2773AA"/>
                </a:solidFill>
              </a:ln>
            </p:spPr>
            <p:txBody>
              <a:bodyPr wrap="square" lIns="0" tIns="0" rIns="0" bIns="0" rtlCol="0"/>
              <a:lstStyle/>
              <a:p>
                <a:endParaRPr/>
              </a:p>
            </p:txBody>
          </p:sp>
          <p:pic>
            <p:nvPicPr>
              <p:cNvPr id="33" name="object 33"/>
              <p:cNvPicPr/>
              <p:nvPr/>
            </p:nvPicPr>
            <p:blipFill>
              <a:blip r:embed="rId2" cstate="print"/>
              <a:stretch>
                <a:fillRect/>
              </a:stretch>
            </p:blipFill>
            <p:spPr>
              <a:xfrm>
                <a:off x="2668239" y="2146321"/>
                <a:ext cx="161924" cy="161924"/>
              </a:xfrm>
              <a:prstGeom prst="rect">
                <a:avLst/>
              </a:prstGeom>
            </p:spPr>
          </p:pic>
          <p:pic>
            <p:nvPicPr>
              <p:cNvPr id="34" name="object 34"/>
              <p:cNvPicPr/>
              <p:nvPr/>
            </p:nvPicPr>
            <p:blipFill>
              <a:blip r:embed="rId3" cstate="print"/>
              <a:stretch>
                <a:fillRect/>
              </a:stretch>
            </p:blipFill>
            <p:spPr>
              <a:xfrm>
                <a:off x="5481637" y="1976437"/>
                <a:ext cx="161924" cy="161924"/>
              </a:xfrm>
              <a:prstGeom prst="rect">
                <a:avLst/>
              </a:prstGeom>
            </p:spPr>
          </p:pic>
          <p:pic>
            <p:nvPicPr>
              <p:cNvPr id="35" name="object 35"/>
              <p:cNvPicPr/>
              <p:nvPr/>
            </p:nvPicPr>
            <p:blipFill>
              <a:blip r:embed="rId4" cstate="print"/>
              <a:stretch>
                <a:fillRect/>
              </a:stretch>
            </p:blipFill>
            <p:spPr>
              <a:xfrm>
                <a:off x="5253037" y="1671637"/>
                <a:ext cx="85724" cy="85724"/>
              </a:xfrm>
              <a:prstGeom prst="rect">
                <a:avLst/>
              </a:prstGeom>
            </p:spPr>
          </p:pic>
        </p:grpSp>
        <p:sp>
          <p:nvSpPr>
            <p:cNvPr id="36" name="object 36"/>
            <p:cNvSpPr txBox="1"/>
            <p:nvPr/>
          </p:nvSpPr>
          <p:spPr>
            <a:xfrm>
              <a:off x="1904906" y="4390869"/>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75%</a:t>
              </a:r>
              <a:endParaRPr sz="1000">
                <a:latin typeface="Arial"/>
                <a:cs typeface="Arial"/>
              </a:endParaRPr>
            </a:p>
          </p:txBody>
        </p:sp>
        <p:sp>
          <p:nvSpPr>
            <p:cNvPr id="37" name="object 37"/>
            <p:cNvSpPr txBox="1"/>
            <p:nvPr/>
          </p:nvSpPr>
          <p:spPr>
            <a:xfrm>
              <a:off x="2443100" y="2335270"/>
              <a:ext cx="97091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Delfi</a:t>
              </a:r>
              <a:r>
                <a:rPr sz="1000" spc="-65" dirty="0">
                  <a:solidFill>
                    <a:srgbClr val="222222"/>
                  </a:solidFill>
                  <a:latin typeface="Arial"/>
                  <a:cs typeface="Arial"/>
                </a:rPr>
                <a:t> </a:t>
              </a:r>
              <a:r>
                <a:rPr sz="1000" spc="-5" dirty="0">
                  <a:solidFill>
                    <a:srgbClr val="222222"/>
                  </a:solidFill>
                  <a:latin typeface="Arial"/>
                  <a:cs typeface="Arial"/>
                </a:rPr>
                <a:t>Diagnostics</a:t>
              </a:r>
              <a:endParaRPr sz="1000">
                <a:latin typeface="Arial"/>
                <a:cs typeface="Arial"/>
              </a:endParaRPr>
            </a:p>
          </p:txBody>
        </p:sp>
        <p:sp>
          <p:nvSpPr>
            <p:cNvPr id="38" name="object 38"/>
            <p:cNvSpPr txBox="1"/>
            <p:nvPr/>
          </p:nvSpPr>
          <p:spPr>
            <a:xfrm>
              <a:off x="4079504" y="1820170"/>
              <a:ext cx="60388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Freenome</a:t>
              </a:r>
              <a:endParaRPr sz="1000">
                <a:latin typeface="Arial"/>
                <a:cs typeface="Arial"/>
              </a:endParaRPr>
            </a:p>
          </p:txBody>
        </p:sp>
        <p:sp>
          <p:nvSpPr>
            <p:cNvPr id="39" name="object 39"/>
            <p:cNvSpPr txBox="1"/>
            <p:nvPr/>
          </p:nvSpPr>
          <p:spPr>
            <a:xfrm>
              <a:off x="5304625" y="3455599"/>
              <a:ext cx="293370"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Grail</a:t>
              </a:r>
              <a:endParaRPr sz="1000">
                <a:latin typeface="Arial"/>
                <a:cs typeface="Arial"/>
              </a:endParaRPr>
            </a:p>
          </p:txBody>
        </p:sp>
        <p:sp>
          <p:nvSpPr>
            <p:cNvPr id="40" name="object 40"/>
            <p:cNvSpPr txBox="1"/>
            <p:nvPr/>
          </p:nvSpPr>
          <p:spPr>
            <a:xfrm>
              <a:off x="3745391" y="3953769"/>
              <a:ext cx="1363345"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Exact</a:t>
              </a:r>
              <a:r>
                <a:rPr sz="1000" spc="-45" dirty="0">
                  <a:latin typeface="Arial"/>
                  <a:cs typeface="Arial"/>
                </a:rPr>
                <a:t> </a:t>
              </a:r>
              <a:r>
                <a:rPr sz="1000" spc="-5" dirty="0">
                  <a:latin typeface="Arial"/>
                  <a:cs typeface="Arial"/>
                </a:rPr>
                <a:t>Sciences</a:t>
              </a:r>
              <a:r>
                <a:rPr sz="1000" spc="-40" dirty="0">
                  <a:latin typeface="Arial"/>
                  <a:cs typeface="Arial"/>
                </a:rPr>
                <a:t> </a:t>
              </a:r>
              <a:r>
                <a:rPr sz="1000" dirty="0">
                  <a:latin typeface="Arial"/>
                  <a:cs typeface="Arial"/>
                </a:rPr>
                <a:t>(Thrive)</a:t>
              </a:r>
              <a:endParaRPr sz="1000">
                <a:latin typeface="Arial"/>
                <a:cs typeface="Arial"/>
              </a:endParaRPr>
            </a:p>
          </p:txBody>
        </p:sp>
        <p:sp>
          <p:nvSpPr>
            <p:cNvPr id="42" name="object 42"/>
            <p:cNvSpPr txBox="1"/>
            <p:nvPr/>
          </p:nvSpPr>
          <p:spPr>
            <a:xfrm>
              <a:off x="5168881" y="1820170"/>
              <a:ext cx="407034"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Natera</a:t>
              </a:r>
              <a:endParaRPr sz="1000">
                <a:latin typeface="Arial"/>
                <a:cs typeface="Arial"/>
              </a:endParaRPr>
            </a:p>
          </p:txBody>
        </p:sp>
        <p:sp>
          <p:nvSpPr>
            <p:cNvPr id="43" name="object 43"/>
            <p:cNvSpPr txBox="1"/>
            <p:nvPr/>
          </p:nvSpPr>
          <p:spPr>
            <a:xfrm>
              <a:off x="4779325" y="2505970"/>
              <a:ext cx="9556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Guardan</a:t>
              </a:r>
              <a:r>
                <a:rPr sz="1000" dirty="0">
                  <a:solidFill>
                    <a:srgbClr val="222222"/>
                  </a:solidFill>
                  <a:latin typeface="Arial"/>
                  <a:cs typeface="Arial"/>
                </a:rPr>
                <a:t>t</a:t>
              </a:r>
              <a:r>
                <a:rPr sz="1000" spc="-5" dirty="0">
                  <a:solidFill>
                    <a:srgbClr val="222222"/>
                  </a:solidFill>
                  <a:latin typeface="Arial"/>
                  <a:cs typeface="Arial"/>
                </a:rPr>
                <a:t> Health</a:t>
              </a:r>
              <a:endParaRPr sz="1000">
                <a:latin typeface="Arial"/>
                <a:cs typeface="Arial"/>
              </a:endParaRPr>
            </a:p>
          </p:txBody>
        </p:sp>
        <p:sp>
          <p:nvSpPr>
            <p:cNvPr id="44" name="object 44"/>
            <p:cNvSpPr txBox="1"/>
            <p:nvPr/>
          </p:nvSpPr>
          <p:spPr>
            <a:xfrm>
              <a:off x="3130568" y="4320220"/>
              <a:ext cx="596265" cy="471805"/>
            </a:xfrm>
            <a:prstGeom prst="rect">
              <a:avLst/>
            </a:prstGeom>
          </p:spPr>
          <p:txBody>
            <a:bodyPr vert="horz" wrap="square" lIns="0" tIns="83185" rIns="0" bIns="0" rtlCol="0">
              <a:spAutoFit/>
            </a:bodyPr>
            <a:lstStyle/>
            <a:p>
              <a:pPr marL="24130" algn="ctr">
                <a:lnSpc>
                  <a:spcPct val="100000"/>
                </a:lnSpc>
                <a:spcBef>
                  <a:spcPts val="655"/>
                </a:spcBef>
              </a:pPr>
              <a:r>
                <a:rPr sz="1000" spc="-5" dirty="0">
                  <a:solidFill>
                    <a:srgbClr val="222222"/>
                  </a:solidFill>
                  <a:latin typeface="Arial"/>
                  <a:cs typeface="Arial"/>
                </a:rPr>
                <a:t>85%</a:t>
              </a:r>
              <a:endParaRPr sz="1000">
                <a:latin typeface="Arial"/>
                <a:cs typeface="Arial"/>
              </a:endParaRPr>
            </a:p>
            <a:p>
              <a:pPr algn="ctr">
                <a:lnSpc>
                  <a:spcPct val="100000"/>
                </a:lnSpc>
                <a:spcBef>
                  <a:spcPts val="555"/>
                </a:spcBef>
              </a:pPr>
              <a:r>
                <a:rPr sz="1000" spc="-5" dirty="0">
                  <a:solidFill>
                    <a:srgbClr val="222222"/>
                  </a:solidFill>
                  <a:latin typeface="Arial"/>
                  <a:cs typeface="Arial"/>
                </a:rPr>
                <a:t>Specificity</a:t>
              </a:r>
              <a:endParaRPr sz="1000">
                <a:latin typeface="Arial"/>
                <a:cs typeface="Arial"/>
              </a:endParaRPr>
            </a:p>
          </p:txBody>
        </p:sp>
        <p:sp>
          <p:nvSpPr>
            <p:cNvPr id="46" name="object 46"/>
            <p:cNvSpPr txBox="1"/>
            <p:nvPr/>
          </p:nvSpPr>
          <p:spPr>
            <a:xfrm>
              <a:off x="696550" y="2163252"/>
              <a:ext cx="167640" cy="1622425"/>
            </a:xfrm>
            <a:prstGeom prst="rect">
              <a:avLst/>
            </a:prstGeom>
          </p:spPr>
          <p:txBody>
            <a:bodyPr vert="vert270" wrap="square" lIns="0" tIns="635" rIns="0" bIns="0" rtlCol="0">
              <a:spAutoFit/>
            </a:bodyPr>
            <a:lstStyle/>
            <a:p>
              <a:pPr marL="12700">
                <a:lnSpc>
                  <a:spcPct val="100000"/>
                </a:lnSpc>
                <a:spcBef>
                  <a:spcPts val="5"/>
                </a:spcBef>
              </a:pPr>
              <a:r>
                <a:rPr sz="1000" spc="-5" dirty="0">
                  <a:solidFill>
                    <a:srgbClr val="222222"/>
                  </a:solidFill>
                  <a:latin typeface="Arial"/>
                  <a:cs typeface="Arial"/>
                </a:rPr>
                <a:t>Sensitivity</a:t>
              </a:r>
              <a:r>
                <a:rPr sz="1000" spc="-20" dirty="0">
                  <a:solidFill>
                    <a:srgbClr val="222222"/>
                  </a:solidFill>
                  <a:latin typeface="Arial"/>
                  <a:cs typeface="Arial"/>
                </a:rPr>
                <a:t> </a:t>
              </a:r>
              <a:r>
                <a:rPr sz="1000" dirty="0">
                  <a:solidFill>
                    <a:srgbClr val="222222"/>
                  </a:solidFill>
                  <a:latin typeface="Arial"/>
                  <a:cs typeface="Arial"/>
                </a:rPr>
                <a:t>(Stage</a:t>
              </a:r>
              <a:r>
                <a:rPr sz="1000" spc="-20" dirty="0">
                  <a:solidFill>
                    <a:srgbClr val="222222"/>
                  </a:solidFill>
                  <a:latin typeface="Arial"/>
                  <a:cs typeface="Arial"/>
                </a:rPr>
                <a:t> </a:t>
              </a:r>
              <a:r>
                <a:rPr sz="1000" spc="-5" dirty="0">
                  <a:solidFill>
                    <a:srgbClr val="222222"/>
                  </a:solidFill>
                  <a:latin typeface="Arial"/>
                  <a:cs typeface="Arial"/>
                </a:rPr>
                <a:t>I,</a:t>
              </a:r>
              <a:r>
                <a:rPr sz="1000" spc="-20" dirty="0">
                  <a:solidFill>
                    <a:srgbClr val="222222"/>
                  </a:solidFill>
                  <a:latin typeface="Arial"/>
                  <a:cs typeface="Arial"/>
                </a:rPr>
                <a:t> </a:t>
              </a:r>
              <a:r>
                <a:rPr sz="1000" spc="-5" dirty="0">
                  <a:solidFill>
                    <a:srgbClr val="222222"/>
                  </a:solidFill>
                  <a:latin typeface="Arial"/>
                  <a:cs typeface="Arial"/>
                </a:rPr>
                <a:t>II,</a:t>
              </a:r>
              <a:r>
                <a:rPr sz="1000" spc="-20" dirty="0">
                  <a:solidFill>
                    <a:srgbClr val="222222"/>
                  </a:solidFill>
                  <a:latin typeface="Arial"/>
                  <a:cs typeface="Arial"/>
                </a:rPr>
                <a:t> </a:t>
              </a:r>
              <a:r>
                <a:rPr sz="1000" spc="-5" dirty="0">
                  <a:solidFill>
                    <a:srgbClr val="222222"/>
                  </a:solidFill>
                  <a:latin typeface="Arial"/>
                  <a:cs typeface="Arial"/>
                </a:rPr>
                <a:t>III,</a:t>
              </a:r>
              <a:r>
                <a:rPr sz="1000" spc="-20" dirty="0">
                  <a:solidFill>
                    <a:srgbClr val="222222"/>
                  </a:solidFill>
                  <a:latin typeface="Arial"/>
                  <a:cs typeface="Arial"/>
                </a:rPr>
                <a:t> </a:t>
              </a:r>
              <a:r>
                <a:rPr sz="1000" spc="-5" dirty="0">
                  <a:solidFill>
                    <a:srgbClr val="222222"/>
                  </a:solidFill>
                  <a:latin typeface="Arial"/>
                  <a:cs typeface="Arial"/>
                </a:rPr>
                <a:t>IV)</a:t>
              </a:r>
              <a:endParaRPr sz="1000">
                <a:latin typeface="Arial"/>
                <a:cs typeface="Arial"/>
              </a:endParaRPr>
            </a:p>
          </p:txBody>
        </p:sp>
        <p:grpSp>
          <p:nvGrpSpPr>
            <p:cNvPr id="48" name="object 48"/>
            <p:cNvGrpSpPr/>
            <p:nvPr/>
          </p:nvGrpSpPr>
          <p:grpSpPr>
            <a:xfrm>
              <a:off x="1543050" y="2694750"/>
              <a:ext cx="1943100" cy="1420495"/>
              <a:chOff x="1543050" y="2694750"/>
              <a:chExt cx="1943100" cy="1420495"/>
            </a:xfrm>
          </p:grpSpPr>
          <p:pic>
            <p:nvPicPr>
              <p:cNvPr id="49" name="object 49"/>
              <p:cNvPicPr/>
              <p:nvPr/>
            </p:nvPicPr>
            <p:blipFill>
              <a:blip r:embed="rId5" cstate="print"/>
              <a:stretch>
                <a:fillRect/>
              </a:stretch>
            </p:blipFill>
            <p:spPr>
              <a:xfrm>
                <a:off x="1543050" y="2694750"/>
                <a:ext cx="1943100" cy="1419900"/>
              </a:xfrm>
              <a:prstGeom prst="rect">
                <a:avLst/>
              </a:prstGeom>
            </p:spPr>
          </p:pic>
          <p:sp>
            <p:nvSpPr>
              <p:cNvPr id="50" name="object 50"/>
              <p:cNvSpPr/>
              <p:nvPr/>
            </p:nvSpPr>
            <p:spPr>
              <a:xfrm>
                <a:off x="1600200" y="2732862"/>
                <a:ext cx="1828800" cy="1306195"/>
              </a:xfrm>
              <a:custGeom>
                <a:avLst/>
                <a:gdLst/>
                <a:ahLst/>
                <a:cxnLst/>
                <a:rect l="l" t="t" r="r" b="b"/>
                <a:pathLst>
                  <a:path w="1828800" h="1306195">
                    <a:moveTo>
                      <a:pt x="1828800" y="0"/>
                    </a:moveTo>
                    <a:lnTo>
                      <a:pt x="0" y="0"/>
                    </a:lnTo>
                    <a:lnTo>
                      <a:pt x="0" y="1305598"/>
                    </a:lnTo>
                    <a:lnTo>
                      <a:pt x="1828800" y="1305598"/>
                    </a:lnTo>
                    <a:lnTo>
                      <a:pt x="1828800" y="0"/>
                    </a:lnTo>
                    <a:close/>
                  </a:path>
                </a:pathLst>
              </a:custGeom>
              <a:solidFill>
                <a:srgbClr val="FFFFFF"/>
              </a:solidFill>
            </p:spPr>
            <p:txBody>
              <a:bodyPr wrap="square" lIns="0" tIns="0" rIns="0" bIns="0" rtlCol="0"/>
              <a:lstStyle/>
              <a:p>
                <a:endParaRPr/>
              </a:p>
            </p:txBody>
          </p:sp>
          <p:sp>
            <p:nvSpPr>
              <p:cNvPr id="51" name="object 51"/>
              <p:cNvSpPr/>
              <p:nvPr/>
            </p:nvSpPr>
            <p:spPr>
              <a:xfrm>
                <a:off x="1717370" y="2848757"/>
                <a:ext cx="304800" cy="304800"/>
              </a:xfrm>
              <a:custGeom>
                <a:avLst/>
                <a:gdLst/>
                <a:ahLst/>
                <a:cxnLst/>
                <a:rect l="l" t="t" r="r" b="b"/>
                <a:pathLst>
                  <a:path w="304800" h="304800">
                    <a:moveTo>
                      <a:pt x="0" y="152399"/>
                    </a:moveTo>
                    <a:lnTo>
                      <a:pt x="7769" y="104229"/>
                    </a:lnTo>
                    <a:lnTo>
                      <a:pt x="29404" y="62394"/>
                    </a:lnTo>
                    <a:lnTo>
                      <a:pt x="62394" y="29404"/>
                    </a:lnTo>
                    <a:lnTo>
                      <a:pt x="104229" y="7769"/>
                    </a:lnTo>
                    <a:lnTo>
                      <a:pt x="152399" y="0"/>
                    </a:lnTo>
                    <a:lnTo>
                      <a:pt x="210720" y="11600"/>
                    </a:lnTo>
                    <a:lnTo>
                      <a:pt x="260162" y="44636"/>
                    </a:lnTo>
                    <a:lnTo>
                      <a:pt x="293199" y="94079"/>
                    </a:lnTo>
                    <a:lnTo>
                      <a:pt x="304799" y="152399"/>
                    </a:lnTo>
                    <a:lnTo>
                      <a:pt x="297030" y="200570"/>
                    </a:lnTo>
                    <a:lnTo>
                      <a:pt x="275395" y="242405"/>
                    </a:lnTo>
                    <a:lnTo>
                      <a:pt x="242405" y="275395"/>
                    </a:lnTo>
                    <a:lnTo>
                      <a:pt x="200570" y="297030"/>
                    </a:lnTo>
                    <a:lnTo>
                      <a:pt x="152399" y="304799"/>
                    </a:lnTo>
                    <a:lnTo>
                      <a:pt x="104229" y="297030"/>
                    </a:lnTo>
                    <a:lnTo>
                      <a:pt x="62394" y="275395"/>
                    </a:lnTo>
                    <a:lnTo>
                      <a:pt x="29404" y="242405"/>
                    </a:lnTo>
                    <a:lnTo>
                      <a:pt x="7769" y="200570"/>
                    </a:lnTo>
                    <a:lnTo>
                      <a:pt x="0" y="152399"/>
                    </a:lnTo>
                    <a:close/>
                  </a:path>
                </a:pathLst>
              </a:custGeom>
              <a:ln w="9524">
                <a:solidFill>
                  <a:srgbClr val="2773AA"/>
                </a:solidFill>
              </a:ln>
            </p:spPr>
            <p:txBody>
              <a:bodyPr wrap="square" lIns="0" tIns="0" rIns="0" bIns="0" rtlCol="0"/>
              <a:lstStyle/>
              <a:p>
                <a:endParaRPr/>
              </a:p>
            </p:txBody>
          </p:sp>
          <p:pic>
            <p:nvPicPr>
              <p:cNvPr id="52" name="object 52"/>
              <p:cNvPicPr/>
              <p:nvPr/>
            </p:nvPicPr>
            <p:blipFill>
              <a:blip r:embed="rId6" cstate="print"/>
              <a:stretch>
                <a:fillRect/>
              </a:stretch>
            </p:blipFill>
            <p:spPr>
              <a:xfrm>
                <a:off x="1757245" y="2898604"/>
                <a:ext cx="215078" cy="215078"/>
              </a:xfrm>
              <a:prstGeom prst="rect">
                <a:avLst/>
              </a:prstGeom>
            </p:spPr>
          </p:pic>
        </p:grpSp>
        <p:sp>
          <p:nvSpPr>
            <p:cNvPr id="53" name="object 53"/>
            <p:cNvSpPr txBox="1"/>
            <p:nvPr/>
          </p:nvSpPr>
          <p:spPr>
            <a:xfrm>
              <a:off x="1600200" y="2732850"/>
              <a:ext cx="1828800" cy="1306195"/>
            </a:xfrm>
            <a:prstGeom prst="rect">
              <a:avLst/>
            </a:prstGeom>
          </p:spPr>
          <p:txBody>
            <a:bodyPr vert="horz" wrap="square" lIns="0" tIns="119380" rIns="0" bIns="0" rtlCol="0">
              <a:spAutoFit/>
            </a:bodyPr>
            <a:lstStyle/>
            <a:p>
              <a:pPr marL="629285" marR="145415" indent="-3810">
                <a:lnSpc>
                  <a:spcPct val="100000"/>
                </a:lnSpc>
                <a:spcBef>
                  <a:spcPts val="940"/>
                </a:spcBef>
              </a:pPr>
              <a:r>
                <a:rPr sz="1000" i="1" spc="-5" dirty="0">
                  <a:solidFill>
                    <a:srgbClr val="222222"/>
                  </a:solidFill>
                  <a:latin typeface="Arial"/>
                  <a:cs typeface="Arial"/>
                </a:rPr>
                <a:t>Size</a:t>
              </a:r>
              <a:r>
                <a:rPr sz="1000" i="1" spc="-35" dirty="0">
                  <a:solidFill>
                    <a:srgbClr val="222222"/>
                  </a:solidFill>
                  <a:latin typeface="Arial"/>
                  <a:cs typeface="Arial"/>
                </a:rPr>
                <a:t> </a:t>
              </a:r>
              <a:r>
                <a:rPr sz="1000" i="1" spc="-5" dirty="0">
                  <a:solidFill>
                    <a:srgbClr val="222222"/>
                  </a:solidFill>
                  <a:latin typeface="Arial"/>
                  <a:cs typeface="Arial"/>
                </a:rPr>
                <a:t>of</a:t>
              </a:r>
              <a:r>
                <a:rPr sz="1000" i="1" spc="-30" dirty="0">
                  <a:solidFill>
                    <a:srgbClr val="222222"/>
                  </a:solidFill>
                  <a:latin typeface="Arial"/>
                  <a:cs typeface="Arial"/>
                </a:rPr>
                <a:t> </a:t>
              </a:r>
              <a:r>
                <a:rPr sz="1000" i="1" spc="-5" dirty="0">
                  <a:solidFill>
                    <a:srgbClr val="222222"/>
                  </a:solidFill>
                  <a:latin typeface="Arial"/>
                  <a:cs typeface="Arial"/>
                </a:rPr>
                <a:t>the</a:t>
              </a:r>
              <a:r>
                <a:rPr sz="1000" i="1" spc="-30" dirty="0">
                  <a:solidFill>
                    <a:srgbClr val="222222"/>
                  </a:solidFill>
                  <a:latin typeface="Arial"/>
                  <a:cs typeface="Arial"/>
                </a:rPr>
                <a:t> </a:t>
              </a:r>
              <a:r>
                <a:rPr sz="1000" i="1" spc="-5" dirty="0">
                  <a:solidFill>
                    <a:srgbClr val="222222"/>
                  </a:solidFill>
                  <a:latin typeface="Arial"/>
                  <a:cs typeface="Arial"/>
                </a:rPr>
                <a:t>bubble: </a:t>
              </a:r>
              <a:r>
                <a:rPr sz="1000" i="1" spc="-265" dirty="0">
                  <a:solidFill>
                    <a:srgbClr val="222222"/>
                  </a:solidFill>
                  <a:latin typeface="Arial"/>
                  <a:cs typeface="Arial"/>
                </a:rPr>
                <a:t> </a:t>
              </a:r>
              <a:r>
                <a:rPr sz="1000" i="1" spc="-5" dirty="0">
                  <a:solidFill>
                    <a:srgbClr val="222222"/>
                  </a:solidFill>
                  <a:latin typeface="Arial"/>
                  <a:cs typeface="Arial"/>
                </a:rPr>
                <a:t>largest</a:t>
              </a:r>
              <a:r>
                <a:rPr sz="1000" i="1" spc="-30" dirty="0">
                  <a:solidFill>
                    <a:srgbClr val="222222"/>
                  </a:solidFill>
                  <a:latin typeface="Arial"/>
                  <a:cs typeface="Arial"/>
                </a:rPr>
                <a:t> </a:t>
              </a:r>
              <a:r>
                <a:rPr sz="1000" i="1" spc="-5" dirty="0">
                  <a:solidFill>
                    <a:srgbClr val="222222"/>
                  </a:solidFill>
                  <a:latin typeface="Arial"/>
                  <a:cs typeface="Arial"/>
                </a:rPr>
                <a:t>trial</a:t>
              </a:r>
              <a:r>
                <a:rPr sz="1000" i="1" spc="-30" dirty="0">
                  <a:solidFill>
                    <a:srgbClr val="222222"/>
                  </a:solidFill>
                  <a:latin typeface="Arial"/>
                  <a:cs typeface="Arial"/>
                </a:rPr>
                <a:t> </a:t>
              </a:r>
              <a:r>
                <a:rPr sz="1000" i="1" spc="-5" dirty="0">
                  <a:solidFill>
                    <a:srgbClr val="222222"/>
                  </a:solidFill>
                  <a:latin typeface="Arial"/>
                  <a:cs typeface="Arial"/>
                </a:rPr>
                <a:t>to</a:t>
              </a:r>
              <a:r>
                <a:rPr sz="1000" i="1" spc="-30" dirty="0">
                  <a:solidFill>
                    <a:srgbClr val="222222"/>
                  </a:solidFill>
                  <a:latin typeface="Arial"/>
                  <a:cs typeface="Arial"/>
                </a:rPr>
                <a:t> </a:t>
              </a:r>
              <a:r>
                <a:rPr sz="1000" i="1" spc="-5" dirty="0">
                  <a:solidFill>
                    <a:srgbClr val="222222"/>
                  </a:solidFill>
                  <a:latin typeface="Arial"/>
                  <a:cs typeface="Arial"/>
                </a:rPr>
                <a:t>date</a:t>
              </a:r>
              <a:endParaRPr sz="1000">
                <a:latin typeface="Arial"/>
                <a:cs typeface="Arial"/>
              </a:endParaRPr>
            </a:p>
            <a:p>
              <a:pPr marL="554990" marR="129539">
                <a:lnSpc>
                  <a:spcPct val="146900"/>
                </a:lnSpc>
                <a:spcBef>
                  <a:spcPts val="830"/>
                </a:spcBef>
              </a:pPr>
              <a:r>
                <a:rPr sz="1000" i="1" spc="-10" dirty="0">
                  <a:solidFill>
                    <a:srgbClr val="222222"/>
                  </a:solidFill>
                  <a:latin typeface="Arial"/>
                  <a:cs typeface="Arial"/>
                </a:rPr>
                <a:t>Validation </a:t>
              </a:r>
              <a:r>
                <a:rPr sz="1000" i="1" spc="-5" dirty="0">
                  <a:solidFill>
                    <a:srgbClr val="222222"/>
                  </a:solidFill>
                  <a:latin typeface="Arial"/>
                  <a:cs typeface="Arial"/>
                </a:rPr>
                <a:t>of assay </a:t>
              </a:r>
              <a:r>
                <a:rPr sz="1000" i="1" dirty="0">
                  <a:solidFill>
                    <a:srgbClr val="222222"/>
                  </a:solidFill>
                  <a:latin typeface="Arial"/>
                  <a:cs typeface="Arial"/>
                </a:rPr>
                <a:t> </a:t>
              </a:r>
              <a:r>
                <a:rPr sz="1000" i="1" spc="-5" dirty="0">
                  <a:solidFill>
                    <a:srgbClr val="222222"/>
                  </a:solidFill>
                  <a:latin typeface="Arial"/>
                  <a:cs typeface="Arial"/>
                </a:rPr>
                <a:t>Regulator</a:t>
              </a:r>
              <a:r>
                <a:rPr sz="1000" i="1" dirty="0">
                  <a:solidFill>
                    <a:srgbClr val="222222"/>
                  </a:solidFill>
                  <a:latin typeface="Arial"/>
                  <a:cs typeface="Arial"/>
                </a:rPr>
                <a:t>y</a:t>
              </a:r>
              <a:r>
                <a:rPr sz="1000" i="1" spc="-5" dirty="0">
                  <a:solidFill>
                    <a:srgbClr val="222222"/>
                  </a:solidFill>
                  <a:latin typeface="Arial"/>
                  <a:cs typeface="Arial"/>
                </a:rPr>
                <a:t> approval  Clinical</a:t>
              </a:r>
              <a:r>
                <a:rPr sz="1000" i="1" spc="-30" dirty="0">
                  <a:solidFill>
                    <a:srgbClr val="222222"/>
                  </a:solidFill>
                  <a:latin typeface="Arial"/>
                  <a:cs typeface="Arial"/>
                </a:rPr>
                <a:t> </a:t>
              </a:r>
              <a:r>
                <a:rPr sz="1000" i="1" spc="-5" dirty="0">
                  <a:solidFill>
                    <a:srgbClr val="222222"/>
                  </a:solidFill>
                  <a:latin typeface="Arial"/>
                  <a:cs typeface="Arial"/>
                </a:rPr>
                <a:t>integration</a:t>
              </a:r>
              <a:endParaRPr sz="1000">
                <a:latin typeface="Arial"/>
                <a:cs typeface="Arial"/>
              </a:endParaRPr>
            </a:p>
          </p:txBody>
        </p:sp>
        <p:grpSp>
          <p:nvGrpSpPr>
            <p:cNvPr id="54" name="object 54"/>
            <p:cNvGrpSpPr/>
            <p:nvPr/>
          </p:nvGrpSpPr>
          <p:grpSpPr>
            <a:xfrm>
              <a:off x="1761162" y="3242512"/>
              <a:ext cx="1556385" cy="701675"/>
              <a:chOff x="1761162" y="3242512"/>
              <a:chExt cx="1556385" cy="701675"/>
            </a:xfrm>
          </p:grpSpPr>
          <p:pic>
            <p:nvPicPr>
              <p:cNvPr id="55" name="object 55"/>
              <p:cNvPicPr/>
              <p:nvPr/>
            </p:nvPicPr>
            <p:blipFill>
              <a:blip r:embed="rId2" cstate="print"/>
              <a:stretch>
                <a:fillRect/>
              </a:stretch>
            </p:blipFill>
            <p:spPr>
              <a:xfrm>
                <a:off x="1761162" y="3334281"/>
                <a:ext cx="161924" cy="161924"/>
              </a:xfrm>
              <a:prstGeom prst="rect">
                <a:avLst/>
              </a:prstGeom>
            </p:spPr>
          </p:pic>
          <p:pic>
            <p:nvPicPr>
              <p:cNvPr id="56" name="object 56"/>
              <p:cNvPicPr/>
              <p:nvPr/>
            </p:nvPicPr>
            <p:blipFill>
              <a:blip r:embed="rId7" cstate="print"/>
              <a:stretch>
                <a:fillRect/>
              </a:stretch>
            </p:blipFill>
            <p:spPr>
              <a:xfrm>
                <a:off x="1761162" y="3558118"/>
                <a:ext cx="161924" cy="161924"/>
              </a:xfrm>
              <a:prstGeom prst="rect">
                <a:avLst/>
              </a:prstGeom>
            </p:spPr>
          </p:pic>
          <p:pic>
            <p:nvPicPr>
              <p:cNvPr id="57" name="object 57"/>
              <p:cNvPicPr/>
              <p:nvPr/>
            </p:nvPicPr>
            <p:blipFill>
              <a:blip r:embed="rId3" cstate="print"/>
              <a:stretch>
                <a:fillRect/>
              </a:stretch>
            </p:blipFill>
            <p:spPr>
              <a:xfrm>
                <a:off x="1761162" y="3781956"/>
                <a:ext cx="161924" cy="161924"/>
              </a:xfrm>
              <a:prstGeom prst="rect">
                <a:avLst/>
              </a:prstGeom>
            </p:spPr>
          </p:pic>
          <p:sp>
            <p:nvSpPr>
              <p:cNvPr id="58" name="object 58"/>
              <p:cNvSpPr/>
              <p:nvPr/>
            </p:nvSpPr>
            <p:spPr>
              <a:xfrm>
                <a:off x="1765924" y="3247275"/>
                <a:ext cx="1551305" cy="0"/>
              </a:xfrm>
              <a:custGeom>
                <a:avLst/>
                <a:gdLst/>
                <a:ahLst/>
                <a:cxnLst/>
                <a:rect l="l" t="t" r="r" b="b"/>
                <a:pathLst>
                  <a:path w="1551304">
                    <a:moveTo>
                      <a:pt x="0" y="0"/>
                    </a:moveTo>
                    <a:lnTo>
                      <a:pt x="1551299" y="0"/>
                    </a:lnTo>
                  </a:path>
                </a:pathLst>
              </a:custGeom>
              <a:ln w="9524">
                <a:solidFill>
                  <a:srgbClr val="CEE1F3"/>
                </a:solidFill>
              </a:ln>
            </p:spPr>
            <p:txBody>
              <a:bodyPr wrap="square" lIns="0" tIns="0" rIns="0" bIns="0" rtlCol="0"/>
              <a:lstStyle/>
              <a:p>
                <a:endParaRPr/>
              </a:p>
            </p:txBody>
          </p:sp>
        </p:grpSp>
      </p:grpSp>
      <p:sp>
        <p:nvSpPr>
          <p:cNvPr id="2" name="object 2"/>
          <p:cNvSpPr txBox="1"/>
          <p:nvPr/>
        </p:nvSpPr>
        <p:spPr>
          <a:xfrm>
            <a:off x="5975225" y="1655615"/>
            <a:ext cx="2466340" cy="73279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Active</a:t>
            </a:r>
            <a:r>
              <a:rPr sz="1400" b="1" spc="-50" dirty="0">
                <a:solidFill>
                  <a:srgbClr val="2773AA"/>
                </a:solidFill>
                <a:latin typeface="Arial"/>
                <a:cs typeface="Arial"/>
              </a:rPr>
              <a:t> </a:t>
            </a:r>
            <a:r>
              <a:rPr sz="1400" b="1" dirty="0">
                <a:solidFill>
                  <a:srgbClr val="2773AA"/>
                </a:solidFill>
                <a:latin typeface="Arial"/>
                <a:cs typeface="Arial"/>
              </a:rPr>
              <a:t>trials</a:t>
            </a:r>
            <a:endParaRPr sz="1400">
              <a:latin typeface="Arial"/>
              <a:cs typeface="Arial"/>
            </a:endParaRPr>
          </a:p>
          <a:p>
            <a:pPr marL="12700" marR="5080">
              <a:lnSpc>
                <a:spcPct val="100000"/>
              </a:lnSpc>
              <a:spcBef>
                <a:spcPts val="1005"/>
              </a:spcBef>
            </a:pPr>
            <a:r>
              <a:rPr sz="1200" spc="-15" dirty="0">
                <a:latin typeface="Arial"/>
                <a:cs typeface="Arial"/>
              </a:rPr>
              <a:t>Currently, </a:t>
            </a:r>
            <a:r>
              <a:rPr sz="1200" spc="-5" dirty="0">
                <a:latin typeface="Arial"/>
                <a:cs typeface="Arial"/>
              </a:rPr>
              <a:t>+60 active trials with +20k </a:t>
            </a:r>
            <a:r>
              <a:rPr sz="1200" spc="-320" dirty="0">
                <a:latin typeface="Arial"/>
                <a:cs typeface="Arial"/>
              </a:rPr>
              <a:t> </a:t>
            </a:r>
            <a:r>
              <a:rPr sz="1200" spc="-5" dirty="0">
                <a:latin typeface="Arial"/>
                <a:cs typeface="Arial"/>
              </a:rPr>
              <a:t>patients</a:t>
            </a:r>
            <a:r>
              <a:rPr sz="1200" spc="-15" dirty="0">
                <a:latin typeface="Arial"/>
                <a:cs typeface="Arial"/>
              </a:rPr>
              <a:t> </a:t>
            </a:r>
            <a:r>
              <a:rPr sz="1200" spc="-5" dirty="0">
                <a:latin typeface="Arial"/>
                <a:cs typeface="Arial"/>
              </a:rPr>
              <a:t>across</a:t>
            </a:r>
            <a:r>
              <a:rPr sz="1200" spc="-15" dirty="0">
                <a:latin typeface="Arial"/>
                <a:cs typeface="Arial"/>
              </a:rPr>
              <a:t> </a:t>
            </a:r>
            <a:r>
              <a:rPr sz="1200" spc="-45" dirty="0">
                <a:latin typeface="Arial"/>
                <a:cs typeface="Arial"/>
              </a:rPr>
              <a:t>11</a:t>
            </a:r>
            <a:r>
              <a:rPr sz="1200" spc="-10" dirty="0">
                <a:latin typeface="Arial"/>
                <a:cs typeface="Arial"/>
              </a:rPr>
              <a:t> </a:t>
            </a:r>
            <a:r>
              <a:rPr sz="1200" dirty="0">
                <a:latin typeface="Arial"/>
                <a:cs typeface="Arial"/>
              </a:rPr>
              <a:t>cancer</a:t>
            </a:r>
            <a:r>
              <a:rPr sz="1200" spc="-15" dirty="0">
                <a:latin typeface="Arial"/>
                <a:cs typeface="Arial"/>
              </a:rPr>
              <a:t> </a:t>
            </a:r>
            <a:r>
              <a:rPr sz="1200" spc="-5" dirty="0">
                <a:latin typeface="Arial"/>
                <a:cs typeface="Arial"/>
              </a:rPr>
              <a:t>types</a:t>
            </a:r>
            <a:endParaRPr sz="1200">
              <a:latin typeface="Arial"/>
              <a:cs typeface="Arial"/>
            </a:endParaRPr>
          </a:p>
        </p:txBody>
      </p:sp>
      <p:sp>
        <p:nvSpPr>
          <p:cNvPr id="45" name="object 45">
            <a:extLst>
              <a:ext uri="{C183D7F6-B498-43B3-948B-1728B52AA6E4}">
                <adec:decorative xmlns:adec="http://schemas.microsoft.com/office/drawing/2017/decorative" val="1"/>
              </a:ext>
            </a:extLst>
          </p:cNvPr>
          <p:cNvSpPr/>
          <p:nvPr/>
        </p:nvSpPr>
        <p:spPr>
          <a:xfrm>
            <a:off x="5977749" y="2830933"/>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sp>
        <p:nvSpPr>
          <p:cNvPr id="3" name="object 3"/>
          <p:cNvSpPr txBox="1"/>
          <p:nvPr/>
        </p:nvSpPr>
        <p:spPr>
          <a:xfrm>
            <a:off x="5975225" y="3245365"/>
            <a:ext cx="2574925" cy="73279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2773AA"/>
                </a:solidFill>
                <a:latin typeface="Arial"/>
                <a:cs typeface="Arial"/>
              </a:rPr>
              <a:t>Wide-ranging</a:t>
            </a:r>
            <a:r>
              <a:rPr sz="1400" b="1" spc="-30" dirty="0">
                <a:solidFill>
                  <a:srgbClr val="2773AA"/>
                </a:solidFill>
                <a:latin typeface="Arial"/>
                <a:cs typeface="Arial"/>
              </a:rPr>
              <a:t> </a:t>
            </a:r>
            <a:r>
              <a:rPr sz="1400" b="1" spc="-5" dirty="0">
                <a:solidFill>
                  <a:srgbClr val="2773AA"/>
                </a:solidFill>
                <a:latin typeface="Arial"/>
                <a:cs typeface="Arial"/>
              </a:rPr>
              <a:t>sensitivity</a:t>
            </a:r>
            <a:endParaRPr sz="1400">
              <a:latin typeface="Arial"/>
              <a:cs typeface="Arial"/>
            </a:endParaRPr>
          </a:p>
          <a:p>
            <a:pPr marL="12700" marR="5080">
              <a:lnSpc>
                <a:spcPct val="100000"/>
              </a:lnSpc>
              <a:spcBef>
                <a:spcPts val="1005"/>
              </a:spcBef>
            </a:pPr>
            <a:r>
              <a:rPr sz="1200" spc="-5" dirty="0">
                <a:latin typeface="Arial"/>
                <a:cs typeface="Arial"/>
              </a:rPr>
              <a:t>Early</a:t>
            </a:r>
            <a:r>
              <a:rPr sz="1200" spc="-20" dirty="0">
                <a:latin typeface="Arial"/>
                <a:cs typeface="Arial"/>
              </a:rPr>
              <a:t> </a:t>
            </a:r>
            <a:r>
              <a:rPr sz="1200" dirty="0">
                <a:latin typeface="Arial"/>
                <a:cs typeface="Arial"/>
              </a:rPr>
              <a:t>stage</a:t>
            </a:r>
            <a:r>
              <a:rPr sz="1200" spc="-20" dirty="0">
                <a:latin typeface="Arial"/>
                <a:cs typeface="Arial"/>
              </a:rPr>
              <a:t> </a:t>
            </a:r>
            <a:r>
              <a:rPr sz="1200" dirty="0">
                <a:latin typeface="Arial"/>
                <a:cs typeface="Arial"/>
              </a:rPr>
              <a:t>sensitivity</a:t>
            </a:r>
            <a:r>
              <a:rPr sz="1200" spc="-20" dirty="0">
                <a:latin typeface="Arial"/>
                <a:cs typeface="Arial"/>
              </a:rPr>
              <a:t> </a:t>
            </a:r>
            <a:r>
              <a:rPr sz="1200" dirty="0">
                <a:latin typeface="Arial"/>
                <a:cs typeface="Arial"/>
              </a:rPr>
              <a:t>(I,</a:t>
            </a:r>
            <a:r>
              <a:rPr sz="1200" spc="-15" dirty="0">
                <a:latin typeface="Arial"/>
                <a:cs typeface="Arial"/>
              </a:rPr>
              <a:t> </a:t>
            </a:r>
            <a:r>
              <a:rPr sz="1200" spc="-5" dirty="0">
                <a:latin typeface="Arial"/>
                <a:cs typeface="Arial"/>
              </a:rPr>
              <a:t>II)</a:t>
            </a:r>
            <a:r>
              <a:rPr sz="1200" spc="-20" dirty="0">
                <a:latin typeface="Arial"/>
                <a:cs typeface="Arial"/>
              </a:rPr>
              <a:t> </a:t>
            </a:r>
            <a:r>
              <a:rPr sz="1200" spc="-5" dirty="0">
                <a:latin typeface="Arial"/>
                <a:cs typeface="Arial"/>
              </a:rPr>
              <a:t>~5-15</a:t>
            </a:r>
            <a:r>
              <a:rPr sz="1200" spc="-20" dirty="0">
                <a:latin typeface="Arial"/>
                <a:cs typeface="Arial"/>
              </a:rPr>
              <a:t> </a:t>
            </a:r>
            <a:r>
              <a:rPr sz="1200" spc="-5" dirty="0">
                <a:latin typeface="Arial"/>
                <a:cs typeface="Arial"/>
              </a:rPr>
              <a:t>p.p. </a:t>
            </a:r>
            <a:r>
              <a:rPr sz="1200" spc="-320" dirty="0">
                <a:latin typeface="Arial"/>
                <a:cs typeface="Arial"/>
              </a:rPr>
              <a:t> </a:t>
            </a:r>
            <a:r>
              <a:rPr sz="1200" spc="-5" dirty="0">
                <a:latin typeface="Arial"/>
                <a:cs typeface="Arial"/>
              </a:rPr>
              <a:t>lower</a:t>
            </a:r>
            <a:r>
              <a:rPr sz="1200" spc="-10" dirty="0">
                <a:latin typeface="Arial"/>
                <a:cs typeface="Arial"/>
              </a:rPr>
              <a:t> </a:t>
            </a:r>
            <a:r>
              <a:rPr sz="1200" dirty="0">
                <a:latin typeface="Arial"/>
                <a:cs typeface="Arial"/>
              </a:rPr>
              <a:t>vs.</a:t>
            </a:r>
            <a:r>
              <a:rPr sz="1200" spc="-10" dirty="0">
                <a:latin typeface="Arial"/>
                <a:cs typeface="Arial"/>
              </a:rPr>
              <a:t> </a:t>
            </a:r>
            <a:r>
              <a:rPr sz="1200" spc="-5" dirty="0">
                <a:latin typeface="Arial"/>
                <a:cs typeface="Arial"/>
              </a:rPr>
              <a:t>later</a:t>
            </a:r>
            <a:r>
              <a:rPr sz="1200" spc="-10" dirty="0">
                <a:latin typeface="Arial"/>
                <a:cs typeface="Arial"/>
              </a:rPr>
              <a:t> </a:t>
            </a:r>
            <a:r>
              <a:rPr sz="1200" dirty="0">
                <a:latin typeface="Arial"/>
                <a:cs typeface="Arial"/>
              </a:rPr>
              <a:t>stages</a:t>
            </a:r>
            <a:r>
              <a:rPr sz="1200" spc="-10" dirty="0">
                <a:latin typeface="Arial"/>
                <a:cs typeface="Arial"/>
              </a:rPr>
              <a:t> </a:t>
            </a:r>
            <a:r>
              <a:rPr sz="1200" dirty="0">
                <a:latin typeface="Arial"/>
                <a:cs typeface="Arial"/>
              </a:rPr>
              <a:t>(III,</a:t>
            </a:r>
            <a:r>
              <a:rPr sz="1200" spc="-10" dirty="0">
                <a:latin typeface="Arial"/>
                <a:cs typeface="Arial"/>
              </a:rPr>
              <a:t> </a:t>
            </a:r>
            <a:r>
              <a:rPr sz="1200" spc="-5" dirty="0">
                <a:latin typeface="Arial"/>
                <a:cs typeface="Arial"/>
              </a:rPr>
              <a:t>IV)</a:t>
            </a:r>
            <a:endParaRPr sz="1200">
              <a:latin typeface="Arial"/>
              <a:cs typeface="Arial"/>
            </a:endParaRPr>
          </a:p>
        </p:txBody>
      </p:sp>
      <p:grpSp>
        <p:nvGrpSpPr>
          <p:cNvPr id="59" name="object 59">
            <a:extLst>
              <a:ext uri="{C183D7F6-B498-43B3-948B-1728B52AA6E4}">
                <adec:decorative xmlns:adec="http://schemas.microsoft.com/office/drawing/2017/decorative" val="1"/>
              </a:ext>
            </a:extLst>
          </p:cNvPr>
          <p:cNvGrpSpPr/>
          <p:nvPr/>
        </p:nvGrpSpPr>
        <p:grpSpPr>
          <a:xfrm>
            <a:off x="8682037" y="147637"/>
            <a:ext cx="224790" cy="224790"/>
            <a:chOff x="8682037" y="147637"/>
            <a:chExt cx="224790" cy="224790"/>
          </a:xfrm>
        </p:grpSpPr>
        <p:sp>
          <p:nvSpPr>
            <p:cNvPr id="60" name="object 60"/>
            <p:cNvSpPr/>
            <p:nvPr/>
          </p:nvSpPr>
          <p:spPr>
            <a:xfrm>
              <a:off x="8852555" y="152400"/>
              <a:ext cx="49530" cy="215265"/>
            </a:xfrm>
            <a:custGeom>
              <a:avLst/>
              <a:gdLst/>
              <a:ahLst/>
              <a:cxnLst/>
              <a:rect l="l" t="t" r="r" b="b"/>
              <a:pathLst>
                <a:path w="49529" h="215265">
                  <a:moveTo>
                    <a:pt x="49499" y="214799"/>
                  </a:moveTo>
                  <a:lnTo>
                    <a:pt x="0" y="214799"/>
                  </a:lnTo>
                  <a:lnTo>
                    <a:pt x="0" y="0"/>
                  </a:lnTo>
                  <a:lnTo>
                    <a:pt x="49499" y="0"/>
                  </a:lnTo>
                  <a:lnTo>
                    <a:pt x="49499" y="214799"/>
                  </a:lnTo>
                  <a:close/>
                </a:path>
              </a:pathLst>
            </a:custGeom>
            <a:solidFill>
              <a:srgbClr val="2F7EB8"/>
            </a:solidFill>
          </p:spPr>
          <p:txBody>
            <a:bodyPr wrap="square" lIns="0" tIns="0" rIns="0" bIns="0" rtlCol="0"/>
            <a:lstStyle/>
            <a:p>
              <a:endParaRPr/>
            </a:p>
          </p:txBody>
        </p:sp>
        <p:sp>
          <p:nvSpPr>
            <p:cNvPr id="61" name="object 61"/>
            <p:cNvSpPr/>
            <p:nvPr/>
          </p:nvSpPr>
          <p:spPr>
            <a:xfrm>
              <a:off x="8852555" y="152400"/>
              <a:ext cx="49530" cy="215265"/>
            </a:xfrm>
            <a:custGeom>
              <a:avLst/>
              <a:gdLst/>
              <a:ahLst/>
              <a:cxnLst/>
              <a:rect l="l" t="t" r="r" b="b"/>
              <a:pathLst>
                <a:path w="49529" h="215265">
                  <a:moveTo>
                    <a:pt x="0" y="0"/>
                  </a:moveTo>
                  <a:lnTo>
                    <a:pt x="49499" y="0"/>
                  </a:lnTo>
                  <a:lnTo>
                    <a:pt x="49499" y="214799"/>
                  </a:lnTo>
                  <a:lnTo>
                    <a:pt x="0" y="214799"/>
                  </a:lnTo>
                  <a:lnTo>
                    <a:pt x="0" y="0"/>
                  </a:lnTo>
                  <a:close/>
                </a:path>
              </a:pathLst>
            </a:custGeom>
            <a:ln w="9524">
              <a:solidFill>
                <a:srgbClr val="2F7EB8"/>
              </a:solidFill>
            </a:ln>
          </p:spPr>
          <p:txBody>
            <a:bodyPr wrap="square" lIns="0" tIns="0" rIns="0" bIns="0" rtlCol="0"/>
            <a:lstStyle/>
            <a:p>
              <a:endParaRPr/>
            </a:p>
          </p:txBody>
        </p:sp>
        <p:sp>
          <p:nvSpPr>
            <p:cNvPr id="62" name="object 62"/>
            <p:cNvSpPr/>
            <p:nvPr/>
          </p:nvSpPr>
          <p:spPr>
            <a:xfrm>
              <a:off x="8686800" y="200200"/>
              <a:ext cx="132715" cy="167640"/>
            </a:xfrm>
            <a:custGeom>
              <a:avLst/>
              <a:gdLst/>
              <a:ahLst/>
              <a:cxnLst/>
              <a:rect l="l" t="t" r="r" b="b"/>
              <a:pathLst>
                <a:path w="132715" h="167640">
                  <a:moveTo>
                    <a:pt x="82877" y="0"/>
                  </a:moveTo>
                  <a:lnTo>
                    <a:pt x="132377" y="0"/>
                  </a:lnTo>
                  <a:lnTo>
                    <a:pt x="132377" y="167100"/>
                  </a:lnTo>
                  <a:lnTo>
                    <a:pt x="82877" y="167100"/>
                  </a:lnTo>
                  <a:lnTo>
                    <a:pt x="82877" y="0"/>
                  </a:lnTo>
                  <a:close/>
                </a:path>
                <a:path w="132715" h="167640">
                  <a:moveTo>
                    <a:pt x="0" y="65243"/>
                  </a:moveTo>
                  <a:lnTo>
                    <a:pt x="49499" y="65243"/>
                  </a:lnTo>
                  <a:lnTo>
                    <a:pt x="49499" y="167243"/>
                  </a:lnTo>
                  <a:lnTo>
                    <a:pt x="0" y="167243"/>
                  </a:lnTo>
                  <a:lnTo>
                    <a:pt x="0" y="65243"/>
                  </a:lnTo>
                  <a:close/>
                </a:path>
              </a:pathLst>
            </a:custGeom>
            <a:ln w="9524">
              <a:solidFill>
                <a:srgbClr val="2773AA"/>
              </a:solidFill>
            </a:ln>
          </p:spPr>
          <p:txBody>
            <a:bodyPr wrap="square" lIns="0" tIns="0" rIns="0" bIns="0" rtlCol="0"/>
            <a:lstStyle/>
            <a:p>
              <a:endParaRPr/>
            </a:p>
          </p:txBody>
        </p:sp>
      </p:grpSp>
      <p:sp>
        <p:nvSpPr>
          <p:cNvPr id="5" name="object 5">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47" name="object 47"/>
          <p:cNvSpPr txBox="1"/>
          <p:nvPr/>
        </p:nvSpPr>
        <p:spPr>
          <a:xfrm>
            <a:off x="109749" y="4904856"/>
            <a:ext cx="5799455" cy="132080"/>
          </a:xfrm>
          <a:prstGeom prst="rect">
            <a:avLst/>
          </a:prstGeom>
        </p:spPr>
        <p:txBody>
          <a:bodyPr vert="horz" wrap="square" lIns="0" tIns="12700" rIns="0" bIns="0" rtlCol="0">
            <a:spAutoFit/>
          </a:bodyPr>
          <a:lstStyle/>
          <a:p>
            <a:pPr marL="12700">
              <a:lnSpc>
                <a:spcPct val="100000"/>
              </a:lnSpc>
              <a:spcBef>
                <a:spcPts val="100"/>
              </a:spcBef>
            </a:pPr>
            <a:r>
              <a:rPr sz="700" i="1" spc="30" dirty="0">
                <a:solidFill>
                  <a:srgbClr val="222222"/>
                </a:solidFill>
                <a:latin typeface="Calibri"/>
                <a:cs typeface="Calibri"/>
              </a:rPr>
              <a:t>Source: </a:t>
            </a:r>
            <a:r>
              <a:rPr sz="700" i="1" spc="35" dirty="0">
                <a:solidFill>
                  <a:srgbClr val="222222"/>
                </a:solidFill>
                <a:latin typeface="Calibri"/>
                <a:cs typeface="Calibri"/>
              </a:rPr>
              <a:t>company</a:t>
            </a:r>
            <a:r>
              <a:rPr sz="700" i="1" spc="30" dirty="0">
                <a:solidFill>
                  <a:srgbClr val="222222"/>
                </a:solidFill>
                <a:latin typeface="Calibri"/>
                <a:cs typeface="Calibri"/>
              </a:rPr>
              <a:t> </a:t>
            </a:r>
            <a:r>
              <a:rPr sz="700" i="1" spc="25" dirty="0">
                <a:solidFill>
                  <a:srgbClr val="222222"/>
                </a:solidFill>
                <a:latin typeface="Calibri"/>
                <a:cs typeface="Calibri"/>
              </a:rPr>
              <a:t>websites,</a:t>
            </a:r>
            <a:r>
              <a:rPr sz="700" i="1" spc="30" dirty="0">
                <a:solidFill>
                  <a:srgbClr val="222222"/>
                </a:solidFill>
                <a:latin typeface="Calibri"/>
                <a:cs typeface="Calibri"/>
              </a:rPr>
              <a:t> </a:t>
            </a:r>
            <a:r>
              <a:rPr sz="700" i="1" spc="20" dirty="0">
                <a:solidFill>
                  <a:srgbClr val="222222"/>
                </a:solidFill>
                <a:latin typeface="Calibri"/>
                <a:cs typeface="Calibri"/>
              </a:rPr>
              <a:t>investor</a:t>
            </a:r>
            <a:r>
              <a:rPr sz="700" i="1" spc="30" dirty="0">
                <a:solidFill>
                  <a:srgbClr val="222222"/>
                </a:solidFill>
                <a:latin typeface="Calibri"/>
                <a:cs typeface="Calibri"/>
              </a:rPr>
              <a:t> </a:t>
            </a:r>
            <a:r>
              <a:rPr sz="700" i="1" spc="15" dirty="0">
                <a:solidFill>
                  <a:srgbClr val="222222"/>
                </a:solidFill>
                <a:latin typeface="Calibri"/>
                <a:cs typeface="Calibri"/>
              </a:rPr>
              <a:t>relations</a:t>
            </a:r>
            <a:r>
              <a:rPr sz="700" i="1" spc="30" dirty="0">
                <a:solidFill>
                  <a:srgbClr val="222222"/>
                </a:solidFill>
                <a:latin typeface="Calibri"/>
                <a:cs typeface="Calibri"/>
              </a:rPr>
              <a:t> </a:t>
            </a:r>
            <a:r>
              <a:rPr sz="700" i="1" spc="20" dirty="0">
                <a:solidFill>
                  <a:srgbClr val="222222"/>
                </a:solidFill>
                <a:latin typeface="Calibri"/>
                <a:cs typeface="Calibri"/>
              </a:rPr>
              <a:t>reports</a:t>
            </a:r>
            <a:r>
              <a:rPr sz="700" i="1" spc="30" dirty="0">
                <a:solidFill>
                  <a:srgbClr val="222222"/>
                </a:solidFill>
                <a:latin typeface="Calibri"/>
                <a:cs typeface="Calibri"/>
              </a:rPr>
              <a:t> </a:t>
            </a:r>
            <a:r>
              <a:rPr sz="700" i="1" spc="35" dirty="0">
                <a:solidFill>
                  <a:srgbClr val="222222"/>
                </a:solidFill>
                <a:latin typeface="Calibri"/>
                <a:cs typeface="Calibri"/>
              </a:rPr>
              <a:t>and</a:t>
            </a:r>
            <a:r>
              <a:rPr sz="700" i="1" spc="30" dirty="0">
                <a:solidFill>
                  <a:srgbClr val="222222"/>
                </a:solidFill>
                <a:latin typeface="Calibri"/>
                <a:cs typeface="Calibri"/>
              </a:rPr>
              <a:t> </a:t>
            </a:r>
            <a:r>
              <a:rPr sz="700" i="1" spc="20" dirty="0">
                <a:solidFill>
                  <a:srgbClr val="222222"/>
                </a:solidFill>
                <a:latin typeface="Calibri"/>
                <a:cs typeface="Calibri"/>
              </a:rPr>
              <a:t>scientiﬁc</a:t>
            </a:r>
            <a:r>
              <a:rPr sz="700" i="1" spc="30" dirty="0">
                <a:solidFill>
                  <a:srgbClr val="222222"/>
                </a:solidFill>
                <a:latin typeface="Calibri"/>
                <a:cs typeface="Calibri"/>
              </a:rPr>
              <a:t> </a:t>
            </a:r>
            <a:r>
              <a:rPr sz="700" i="1" spc="20" dirty="0">
                <a:solidFill>
                  <a:srgbClr val="222222"/>
                </a:solidFill>
                <a:latin typeface="Calibri"/>
                <a:cs typeface="Calibri"/>
              </a:rPr>
              <a:t>publications,</a:t>
            </a:r>
            <a:r>
              <a:rPr sz="700" i="1" spc="30" dirty="0">
                <a:solidFill>
                  <a:srgbClr val="222222"/>
                </a:solidFill>
                <a:latin typeface="Calibri"/>
                <a:cs typeface="Calibri"/>
              </a:rPr>
              <a:t> </a:t>
            </a:r>
            <a:r>
              <a:rPr sz="700" i="1" spc="10" dirty="0">
                <a:solidFill>
                  <a:srgbClr val="222222"/>
                </a:solidFill>
                <a:latin typeface="Calibri"/>
                <a:cs typeface="Calibri"/>
              </a:rPr>
              <a:t>‘Integrating</a:t>
            </a:r>
            <a:r>
              <a:rPr sz="700" i="1" spc="30" dirty="0">
                <a:solidFill>
                  <a:srgbClr val="222222"/>
                </a:solidFill>
                <a:latin typeface="Calibri"/>
                <a:cs typeface="Calibri"/>
              </a:rPr>
              <a:t> </a:t>
            </a:r>
            <a:r>
              <a:rPr sz="700" i="1" spc="15" dirty="0">
                <a:solidFill>
                  <a:srgbClr val="222222"/>
                </a:solidFill>
                <a:latin typeface="Calibri"/>
                <a:cs typeface="Calibri"/>
              </a:rPr>
              <a:t>liquid</a:t>
            </a:r>
            <a:r>
              <a:rPr sz="700" i="1" spc="35" dirty="0">
                <a:solidFill>
                  <a:srgbClr val="222222"/>
                </a:solidFill>
                <a:latin typeface="Calibri"/>
                <a:cs typeface="Calibri"/>
              </a:rPr>
              <a:t> biopsies</a:t>
            </a:r>
            <a:r>
              <a:rPr sz="700" i="1" spc="30" dirty="0">
                <a:solidFill>
                  <a:srgbClr val="222222"/>
                </a:solidFill>
                <a:latin typeface="Calibri"/>
                <a:cs typeface="Calibri"/>
              </a:rPr>
              <a:t> </a:t>
            </a:r>
            <a:r>
              <a:rPr sz="700" i="1" spc="5" dirty="0">
                <a:solidFill>
                  <a:srgbClr val="222222"/>
                </a:solidFill>
                <a:latin typeface="Calibri"/>
                <a:cs typeface="Calibri"/>
              </a:rPr>
              <a:t>into</a:t>
            </a:r>
            <a:r>
              <a:rPr sz="700" i="1" spc="30" dirty="0">
                <a:solidFill>
                  <a:srgbClr val="222222"/>
                </a:solidFill>
                <a:latin typeface="Calibri"/>
                <a:cs typeface="Calibri"/>
              </a:rPr>
              <a:t> </a:t>
            </a:r>
            <a:r>
              <a:rPr sz="700" i="1" spc="15" dirty="0">
                <a:solidFill>
                  <a:srgbClr val="222222"/>
                </a:solidFill>
                <a:latin typeface="Calibri"/>
                <a:cs typeface="Calibri"/>
              </a:rPr>
              <a:t>the</a:t>
            </a:r>
            <a:r>
              <a:rPr sz="700" i="1" spc="30" dirty="0">
                <a:solidFill>
                  <a:srgbClr val="222222"/>
                </a:solidFill>
                <a:latin typeface="Calibri"/>
                <a:cs typeface="Calibri"/>
              </a:rPr>
              <a:t> </a:t>
            </a:r>
            <a:r>
              <a:rPr sz="700" i="1" spc="25" dirty="0">
                <a:solidFill>
                  <a:srgbClr val="222222"/>
                </a:solidFill>
                <a:latin typeface="Calibri"/>
                <a:cs typeface="Calibri"/>
              </a:rPr>
              <a:t>management</a:t>
            </a:r>
            <a:r>
              <a:rPr sz="700" i="1" spc="30" dirty="0">
                <a:solidFill>
                  <a:srgbClr val="222222"/>
                </a:solidFill>
                <a:latin typeface="Calibri"/>
                <a:cs typeface="Calibri"/>
              </a:rPr>
              <a:t> </a:t>
            </a:r>
            <a:r>
              <a:rPr sz="700" i="1" spc="10" dirty="0">
                <a:solidFill>
                  <a:srgbClr val="222222"/>
                </a:solidFill>
                <a:latin typeface="Calibri"/>
                <a:cs typeface="Calibri"/>
              </a:rPr>
              <a:t>of</a:t>
            </a:r>
            <a:r>
              <a:rPr sz="700" i="1" spc="30" dirty="0">
                <a:solidFill>
                  <a:srgbClr val="222222"/>
                </a:solidFill>
                <a:latin typeface="Calibri"/>
                <a:cs typeface="Calibri"/>
              </a:rPr>
              <a:t> cancer’ </a:t>
            </a:r>
            <a:r>
              <a:rPr sz="700" i="1" spc="5" dirty="0">
                <a:solidFill>
                  <a:srgbClr val="222222"/>
                </a:solidFill>
                <a:latin typeface="Calibri"/>
                <a:cs typeface="Calibri"/>
              </a:rPr>
              <a:t>(Nature)</a:t>
            </a:r>
            <a:endParaRPr sz="7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273494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Reading</a:t>
            </a:r>
            <a:r>
              <a:rPr spc="-50" dirty="0">
                <a:solidFill>
                  <a:srgbClr val="2773AA"/>
                </a:solidFill>
              </a:rPr>
              <a:t> </a:t>
            </a:r>
            <a:r>
              <a:rPr dirty="0">
                <a:solidFill>
                  <a:srgbClr val="2773AA"/>
                </a:solidFill>
              </a:rPr>
              <a:t>the</a:t>
            </a:r>
            <a:r>
              <a:rPr spc="-45" dirty="0">
                <a:solidFill>
                  <a:srgbClr val="2773AA"/>
                </a:solidFill>
              </a:rPr>
              <a:t> </a:t>
            </a:r>
            <a:r>
              <a:rPr spc="-5" dirty="0">
                <a:solidFill>
                  <a:srgbClr val="2773AA"/>
                </a:solidFill>
              </a:rPr>
              <a:t>market</a:t>
            </a:r>
          </a:p>
        </p:txBody>
      </p:sp>
      <p:sp>
        <p:nvSpPr>
          <p:cNvPr id="8" name="object 8"/>
          <p:cNvSpPr txBox="1"/>
          <p:nvPr/>
        </p:nvSpPr>
        <p:spPr>
          <a:xfrm>
            <a:off x="1318618" y="1173012"/>
            <a:ext cx="99314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Application</a:t>
            </a:r>
            <a:endParaRPr sz="140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641900" y="1482999"/>
            <a:ext cx="2346325" cy="0"/>
          </a:xfrm>
          <a:custGeom>
            <a:avLst/>
            <a:gdLst/>
            <a:ahLst/>
            <a:cxnLst/>
            <a:rect l="l" t="t" r="r" b="b"/>
            <a:pathLst>
              <a:path w="2346325">
                <a:moveTo>
                  <a:pt x="0" y="0"/>
                </a:moveTo>
                <a:lnTo>
                  <a:pt x="2346299" y="0"/>
                </a:lnTo>
              </a:path>
            </a:pathLst>
          </a:custGeom>
          <a:ln w="9524">
            <a:solidFill>
              <a:srgbClr val="2773AA"/>
            </a:solidFill>
          </a:ln>
        </p:spPr>
        <p:txBody>
          <a:bodyPr wrap="square" lIns="0" tIns="0" rIns="0" bIns="0" rtlCol="0"/>
          <a:lstStyle/>
          <a:p>
            <a:endParaRPr/>
          </a:p>
        </p:txBody>
      </p:sp>
      <p:sp>
        <p:nvSpPr>
          <p:cNvPr id="14" name="object 14"/>
          <p:cNvSpPr txBox="1"/>
          <p:nvPr/>
        </p:nvSpPr>
        <p:spPr>
          <a:xfrm>
            <a:off x="641900" y="1683724"/>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Early</a:t>
            </a:r>
            <a:r>
              <a:rPr sz="1200" b="1" spc="-50" dirty="0">
                <a:solidFill>
                  <a:srgbClr val="2773AA"/>
                </a:solidFill>
                <a:latin typeface="Arial"/>
                <a:cs typeface="Arial"/>
              </a:rPr>
              <a:t> </a:t>
            </a:r>
            <a:r>
              <a:rPr sz="1200" b="1" spc="-5" dirty="0">
                <a:solidFill>
                  <a:srgbClr val="2773AA"/>
                </a:solidFill>
                <a:latin typeface="Arial"/>
                <a:cs typeface="Arial"/>
              </a:rPr>
              <a:t>detection</a:t>
            </a:r>
            <a:endParaRPr sz="1200">
              <a:latin typeface="Arial"/>
              <a:cs typeface="Arial"/>
            </a:endParaRPr>
          </a:p>
          <a:p>
            <a:pPr algn="ctr">
              <a:lnSpc>
                <a:spcPct val="100000"/>
              </a:lnSpc>
              <a:spcBef>
                <a:spcPts val="215"/>
              </a:spcBef>
            </a:pPr>
            <a:r>
              <a:rPr sz="1000" spc="-5" dirty="0">
                <a:solidFill>
                  <a:srgbClr val="2773AA"/>
                </a:solidFill>
                <a:latin typeface="Arial"/>
                <a:cs typeface="Arial"/>
              </a:rPr>
              <a:t>Routine</a:t>
            </a:r>
            <a:r>
              <a:rPr sz="1000" spc="-25" dirty="0">
                <a:solidFill>
                  <a:srgbClr val="2773AA"/>
                </a:solidFill>
                <a:latin typeface="Arial"/>
                <a:cs typeface="Arial"/>
              </a:rPr>
              <a:t> </a:t>
            </a:r>
            <a:r>
              <a:rPr sz="1000" dirty="0">
                <a:solidFill>
                  <a:srgbClr val="2773AA"/>
                </a:solidFill>
                <a:latin typeface="Arial"/>
                <a:cs typeface="Arial"/>
              </a:rPr>
              <a:t>screening</a:t>
            </a:r>
            <a:r>
              <a:rPr sz="1000" spc="-20" dirty="0">
                <a:solidFill>
                  <a:srgbClr val="2773AA"/>
                </a:solidFill>
                <a:latin typeface="Arial"/>
                <a:cs typeface="Arial"/>
              </a:rPr>
              <a:t> </a:t>
            </a:r>
            <a:r>
              <a:rPr sz="1000" spc="-5" dirty="0">
                <a:solidFill>
                  <a:srgbClr val="2773AA"/>
                </a:solidFill>
                <a:latin typeface="Arial"/>
                <a:cs typeface="Arial"/>
              </a:rPr>
              <a:t>for</a:t>
            </a:r>
            <a:r>
              <a:rPr sz="1000" spc="-25" dirty="0">
                <a:solidFill>
                  <a:srgbClr val="2773AA"/>
                </a:solidFill>
                <a:latin typeface="Arial"/>
                <a:cs typeface="Arial"/>
              </a:rPr>
              <a:t> </a:t>
            </a:r>
            <a:r>
              <a:rPr sz="1000" dirty="0">
                <a:solidFill>
                  <a:srgbClr val="2773AA"/>
                </a:solidFill>
                <a:latin typeface="Arial"/>
                <a:cs typeface="Arial"/>
              </a:rPr>
              <a:t>cancer</a:t>
            </a:r>
            <a:r>
              <a:rPr sz="1000" spc="-20" dirty="0">
                <a:solidFill>
                  <a:srgbClr val="2773AA"/>
                </a:solidFill>
                <a:latin typeface="Arial"/>
                <a:cs typeface="Arial"/>
              </a:rPr>
              <a:t> </a:t>
            </a:r>
            <a:r>
              <a:rPr sz="1000" dirty="0">
                <a:solidFill>
                  <a:srgbClr val="2773AA"/>
                </a:solidFill>
                <a:latin typeface="Arial"/>
                <a:cs typeface="Arial"/>
              </a:rPr>
              <a:t>signal</a:t>
            </a:r>
            <a:endParaRPr sz="1000">
              <a:latin typeface="Arial"/>
              <a:cs typeface="Arial"/>
            </a:endParaRPr>
          </a:p>
        </p:txBody>
      </p:sp>
      <p:sp>
        <p:nvSpPr>
          <p:cNvPr id="15" name="object 15"/>
          <p:cNvSpPr txBox="1"/>
          <p:nvPr/>
        </p:nvSpPr>
        <p:spPr>
          <a:xfrm>
            <a:off x="641900" y="2603849"/>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Therapy</a:t>
            </a:r>
            <a:r>
              <a:rPr sz="1200" b="1" spc="-50" dirty="0">
                <a:solidFill>
                  <a:srgbClr val="2773AA"/>
                </a:solidFill>
                <a:latin typeface="Arial"/>
                <a:cs typeface="Arial"/>
              </a:rPr>
              <a:t> </a:t>
            </a:r>
            <a:r>
              <a:rPr sz="1200" b="1" spc="-5" dirty="0">
                <a:solidFill>
                  <a:srgbClr val="2773AA"/>
                </a:solidFill>
                <a:latin typeface="Arial"/>
                <a:cs typeface="Arial"/>
              </a:rPr>
              <a:t>guidance</a:t>
            </a:r>
            <a:endParaRPr sz="1200">
              <a:latin typeface="Arial"/>
              <a:cs typeface="Arial"/>
            </a:endParaRPr>
          </a:p>
          <a:p>
            <a:pPr algn="ctr">
              <a:lnSpc>
                <a:spcPct val="100000"/>
              </a:lnSpc>
              <a:spcBef>
                <a:spcPts val="215"/>
              </a:spcBef>
            </a:pPr>
            <a:r>
              <a:rPr sz="1000" spc="-5" dirty="0">
                <a:solidFill>
                  <a:srgbClr val="2773AA"/>
                </a:solidFill>
                <a:latin typeface="Arial"/>
                <a:cs typeface="Arial"/>
              </a:rPr>
              <a:t>Diagnostics</a:t>
            </a:r>
            <a:r>
              <a:rPr sz="1000" spc="-25" dirty="0">
                <a:solidFill>
                  <a:srgbClr val="2773AA"/>
                </a:solidFill>
                <a:latin typeface="Arial"/>
                <a:cs typeface="Arial"/>
              </a:rPr>
              <a:t> </a:t>
            </a:r>
            <a:r>
              <a:rPr sz="1000" spc="-5" dirty="0">
                <a:solidFill>
                  <a:srgbClr val="2773AA"/>
                </a:solidFill>
                <a:latin typeface="Arial"/>
                <a:cs typeface="Arial"/>
              </a:rPr>
              <a:t>to</a:t>
            </a:r>
            <a:r>
              <a:rPr sz="1000" spc="-20" dirty="0">
                <a:solidFill>
                  <a:srgbClr val="2773AA"/>
                </a:solidFill>
                <a:latin typeface="Arial"/>
                <a:cs typeface="Arial"/>
              </a:rPr>
              <a:t> </a:t>
            </a:r>
            <a:r>
              <a:rPr sz="1000" spc="-5" dirty="0">
                <a:solidFill>
                  <a:srgbClr val="2773AA"/>
                </a:solidFill>
                <a:latin typeface="Arial"/>
                <a:cs typeface="Arial"/>
              </a:rPr>
              <a:t>inform</a:t>
            </a:r>
            <a:r>
              <a:rPr sz="1000" spc="-20" dirty="0">
                <a:solidFill>
                  <a:srgbClr val="2773AA"/>
                </a:solidFill>
                <a:latin typeface="Arial"/>
                <a:cs typeface="Arial"/>
              </a:rPr>
              <a:t> </a:t>
            </a:r>
            <a:r>
              <a:rPr sz="1000" spc="-5" dirty="0">
                <a:solidFill>
                  <a:srgbClr val="2773AA"/>
                </a:solidFill>
                <a:latin typeface="Arial"/>
                <a:cs typeface="Arial"/>
              </a:rPr>
              <a:t>therapy</a:t>
            </a:r>
            <a:r>
              <a:rPr sz="1000" spc="-20" dirty="0">
                <a:solidFill>
                  <a:srgbClr val="2773AA"/>
                </a:solidFill>
                <a:latin typeface="Arial"/>
                <a:cs typeface="Arial"/>
              </a:rPr>
              <a:t> </a:t>
            </a:r>
            <a:r>
              <a:rPr sz="1000" spc="-5" dirty="0">
                <a:solidFill>
                  <a:srgbClr val="2773AA"/>
                </a:solidFill>
                <a:latin typeface="Arial"/>
                <a:cs typeface="Arial"/>
              </a:rPr>
              <a:t>decisions</a:t>
            </a:r>
            <a:endParaRPr sz="1000">
              <a:latin typeface="Arial"/>
              <a:cs typeface="Arial"/>
            </a:endParaRPr>
          </a:p>
        </p:txBody>
      </p:sp>
      <p:sp>
        <p:nvSpPr>
          <p:cNvPr id="16" name="object 16"/>
          <p:cNvSpPr txBox="1"/>
          <p:nvPr/>
        </p:nvSpPr>
        <p:spPr>
          <a:xfrm>
            <a:off x="641900" y="3523974"/>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dirty="0">
                <a:solidFill>
                  <a:srgbClr val="2773AA"/>
                </a:solidFill>
                <a:latin typeface="Arial"/>
                <a:cs typeface="Arial"/>
              </a:rPr>
              <a:t>Monitoring</a:t>
            </a:r>
            <a:r>
              <a:rPr sz="1200" b="1" spc="-40" dirty="0">
                <a:solidFill>
                  <a:srgbClr val="2773AA"/>
                </a:solidFill>
                <a:latin typeface="Arial"/>
                <a:cs typeface="Arial"/>
              </a:rPr>
              <a:t> </a:t>
            </a:r>
            <a:r>
              <a:rPr sz="1200" b="1" dirty="0">
                <a:solidFill>
                  <a:srgbClr val="2773AA"/>
                </a:solidFill>
                <a:latin typeface="Arial"/>
                <a:cs typeface="Arial"/>
              </a:rPr>
              <a:t>&amp;</a:t>
            </a:r>
            <a:r>
              <a:rPr sz="1200" b="1" spc="-35" dirty="0">
                <a:solidFill>
                  <a:srgbClr val="2773AA"/>
                </a:solidFill>
                <a:latin typeface="Arial"/>
                <a:cs typeface="Arial"/>
              </a:rPr>
              <a:t> </a:t>
            </a:r>
            <a:r>
              <a:rPr sz="1200" b="1" spc="-5" dirty="0">
                <a:solidFill>
                  <a:srgbClr val="2773AA"/>
                </a:solidFill>
                <a:latin typeface="Arial"/>
                <a:cs typeface="Arial"/>
              </a:rPr>
              <a:t>surveillance</a:t>
            </a:r>
            <a:endParaRPr sz="1200">
              <a:latin typeface="Arial"/>
              <a:cs typeface="Arial"/>
            </a:endParaRPr>
          </a:p>
          <a:p>
            <a:pPr algn="ctr">
              <a:lnSpc>
                <a:spcPct val="100000"/>
              </a:lnSpc>
              <a:spcBef>
                <a:spcPts val="215"/>
              </a:spcBef>
            </a:pPr>
            <a:r>
              <a:rPr sz="1000" dirty="0">
                <a:solidFill>
                  <a:srgbClr val="2773AA"/>
                </a:solidFill>
                <a:latin typeface="Arial"/>
                <a:cs typeface="Arial"/>
              </a:rPr>
              <a:t>Monitoring</a:t>
            </a:r>
            <a:r>
              <a:rPr sz="1000" spc="-20" dirty="0">
                <a:solidFill>
                  <a:srgbClr val="2773AA"/>
                </a:solidFill>
                <a:latin typeface="Arial"/>
                <a:cs typeface="Arial"/>
              </a:rPr>
              <a:t> </a:t>
            </a:r>
            <a:r>
              <a:rPr sz="1000" spc="-5" dirty="0">
                <a:solidFill>
                  <a:srgbClr val="2773AA"/>
                </a:solidFill>
                <a:latin typeface="Arial"/>
                <a:cs typeface="Arial"/>
              </a:rPr>
              <a:t>for</a:t>
            </a:r>
            <a:r>
              <a:rPr sz="1000" spc="-20" dirty="0">
                <a:solidFill>
                  <a:srgbClr val="2773AA"/>
                </a:solidFill>
                <a:latin typeface="Arial"/>
                <a:cs typeface="Arial"/>
              </a:rPr>
              <a:t> </a:t>
            </a:r>
            <a:r>
              <a:rPr sz="1000" dirty="0">
                <a:solidFill>
                  <a:srgbClr val="2773AA"/>
                </a:solidFill>
                <a:latin typeface="Arial"/>
                <a:cs typeface="Arial"/>
              </a:rPr>
              <a:t>relapse</a:t>
            </a:r>
            <a:r>
              <a:rPr sz="1000" spc="-20" dirty="0">
                <a:solidFill>
                  <a:srgbClr val="2773AA"/>
                </a:solidFill>
                <a:latin typeface="Arial"/>
                <a:cs typeface="Arial"/>
              </a:rPr>
              <a:t> </a:t>
            </a:r>
            <a:r>
              <a:rPr sz="1000" spc="-5" dirty="0">
                <a:solidFill>
                  <a:srgbClr val="2773AA"/>
                </a:solidFill>
                <a:latin typeface="Arial"/>
                <a:cs typeface="Arial"/>
              </a:rPr>
              <a:t>in</a:t>
            </a:r>
            <a:r>
              <a:rPr sz="1000" spc="-20" dirty="0">
                <a:solidFill>
                  <a:srgbClr val="2773AA"/>
                </a:solidFill>
                <a:latin typeface="Arial"/>
                <a:cs typeface="Arial"/>
              </a:rPr>
              <a:t> </a:t>
            </a:r>
            <a:r>
              <a:rPr sz="1000" dirty="0">
                <a:solidFill>
                  <a:srgbClr val="2773AA"/>
                </a:solidFill>
                <a:latin typeface="Arial"/>
                <a:cs typeface="Arial"/>
              </a:rPr>
              <a:t>cancer</a:t>
            </a:r>
            <a:r>
              <a:rPr sz="1000" spc="-20" dirty="0">
                <a:solidFill>
                  <a:srgbClr val="2773AA"/>
                </a:solidFill>
                <a:latin typeface="Arial"/>
                <a:cs typeface="Arial"/>
              </a:rPr>
              <a:t> </a:t>
            </a:r>
            <a:r>
              <a:rPr sz="1000" spc="-5" dirty="0">
                <a:solidFill>
                  <a:srgbClr val="2773AA"/>
                </a:solidFill>
                <a:latin typeface="Arial"/>
                <a:cs typeface="Arial"/>
              </a:rPr>
              <a:t>patients</a:t>
            </a:r>
            <a:endParaRPr sz="1000">
              <a:latin typeface="Arial"/>
              <a:cs typeface="Arial"/>
            </a:endParaRPr>
          </a:p>
        </p:txBody>
      </p:sp>
      <p:sp>
        <p:nvSpPr>
          <p:cNvPr id="10" name="object 10"/>
          <p:cNvSpPr txBox="1"/>
          <p:nvPr/>
        </p:nvSpPr>
        <p:spPr>
          <a:xfrm>
            <a:off x="4139733" y="1173012"/>
            <a:ext cx="86360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Indication</a:t>
            </a:r>
            <a:endParaRPr sz="1400">
              <a:latin typeface="Arial"/>
              <a:cs typeface="Arial"/>
            </a:endParaRPr>
          </a:p>
        </p:txBody>
      </p:sp>
      <p:sp>
        <p:nvSpPr>
          <p:cNvPr id="11" name="object 11">
            <a:extLst>
              <a:ext uri="{C183D7F6-B498-43B3-948B-1728B52AA6E4}">
                <adec:decorative xmlns:adec="http://schemas.microsoft.com/office/drawing/2017/decorative" val="1"/>
              </a:ext>
            </a:extLst>
          </p:cNvPr>
          <p:cNvSpPr/>
          <p:nvPr/>
        </p:nvSpPr>
        <p:spPr>
          <a:xfrm>
            <a:off x="3398849" y="1482999"/>
            <a:ext cx="2346325" cy="0"/>
          </a:xfrm>
          <a:custGeom>
            <a:avLst/>
            <a:gdLst/>
            <a:ahLst/>
            <a:cxnLst/>
            <a:rect l="l" t="t" r="r" b="b"/>
            <a:pathLst>
              <a:path w="2346325">
                <a:moveTo>
                  <a:pt x="0" y="0"/>
                </a:moveTo>
                <a:lnTo>
                  <a:pt x="2346299" y="0"/>
                </a:lnTo>
              </a:path>
            </a:pathLst>
          </a:custGeom>
          <a:ln w="9524">
            <a:solidFill>
              <a:srgbClr val="2773AA"/>
            </a:solidFill>
          </a:ln>
        </p:spPr>
        <p:txBody>
          <a:bodyPr wrap="square" lIns="0" tIns="0" rIns="0" bIns="0" rtlCol="0"/>
          <a:lstStyle/>
          <a:p>
            <a:endParaRPr/>
          </a:p>
        </p:txBody>
      </p:sp>
      <p:sp>
        <p:nvSpPr>
          <p:cNvPr id="17" name="object 17"/>
          <p:cNvSpPr txBox="1"/>
          <p:nvPr/>
        </p:nvSpPr>
        <p:spPr>
          <a:xfrm>
            <a:off x="3398849" y="1683724"/>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Single</a:t>
            </a:r>
            <a:r>
              <a:rPr sz="1200" b="1" spc="-50" dirty="0">
                <a:solidFill>
                  <a:srgbClr val="2773AA"/>
                </a:solidFill>
                <a:latin typeface="Arial"/>
                <a:cs typeface="Arial"/>
              </a:rPr>
              <a:t> </a:t>
            </a:r>
            <a:r>
              <a:rPr sz="1200" b="1" spc="-5" dirty="0">
                <a:solidFill>
                  <a:srgbClr val="2773AA"/>
                </a:solidFill>
                <a:latin typeface="Arial"/>
                <a:cs typeface="Arial"/>
              </a:rPr>
              <a:t>cancer</a:t>
            </a:r>
            <a:endParaRPr sz="1200">
              <a:latin typeface="Arial"/>
              <a:cs typeface="Arial"/>
            </a:endParaRPr>
          </a:p>
          <a:p>
            <a:pPr algn="ctr">
              <a:lnSpc>
                <a:spcPct val="100000"/>
              </a:lnSpc>
              <a:spcBef>
                <a:spcPts val="215"/>
              </a:spcBef>
            </a:pPr>
            <a:r>
              <a:rPr sz="1000" spc="-5" dirty="0">
                <a:solidFill>
                  <a:srgbClr val="2773AA"/>
                </a:solidFill>
                <a:latin typeface="Arial"/>
                <a:cs typeface="Arial"/>
              </a:rPr>
              <a:t>Focus</a:t>
            </a:r>
            <a:r>
              <a:rPr sz="1000" spc="-25" dirty="0">
                <a:solidFill>
                  <a:srgbClr val="2773AA"/>
                </a:solidFill>
                <a:latin typeface="Arial"/>
                <a:cs typeface="Arial"/>
              </a:rPr>
              <a:t> </a:t>
            </a:r>
            <a:r>
              <a:rPr sz="1000" spc="-5" dirty="0">
                <a:solidFill>
                  <a:srgbClr val="2773AA"/>
                </a:solidFill>
                <a:latin typeface="Arial"/>
                <a:cs typeface="Arial"/>
              </a:rPr>
              <a:t>on</a:t>
            </a:r>
            <a:r>
              <a:rPr sz="1000" spc="-20" dirty="0">
                <a:solidFill>
                  <a:srgbClr val="2773AA"/>
                </a:solidFill>
                <a:latin typeface="Arial"/>
                <a:cs typeface="Arial"/>
              </a:rPr>
              <a:t> </a:t>
            </a:r>
            <a:r>
              <a:rPr sz="1000" dirty="0">
                <a:solidFill>
                  <a:srgbClr val="2773AA"/>
                </a:solidFill>
                <a:latin typeface="Arial"/>
                <a:cs typeface="Arial"/>
              </a:rPr>
              <a:t>a</a:t>
            </a:r>
            <a:r>
              <a:rPr sz="1000" spc="-25" dirty="0">
                <a:solidFill>
                  <a:srgbClr val="2773AA"/>
                </a:solidFill>
                <a:latin typeface="Arial"/>
                <a:cs typeface="Arial"/>
              </a:rPr>
              <a:t> </a:t>
            </a:r>
            <a:r>
              <a:rPr sz="1000" dirty="0">
                <a:solidFill>
                  <a:srgbClr val="2773AA"/>
                </a:solidFill>
                <a:latin typeface="Arial"/>
                <a:cs typeface="Arial"/>
              </a:rPr>
              <a:t>single</a:t>
            </a:r>
            <a:r>
              <a:rPr sz="1000" spc="-20" dirty="0">
                <a:solidFill>
                  <a:srgbClr val="2773AA"/>
                </a:solidFill>
                <a:latin typeface="Arial"/>
                <a:cs typeface="Arial"/>
              </a:rPr>
              <a:t> </a:t>
            </a:r>
            <a:r>
              <a:rPr sz="1000" spc="-5" dirty="0">
                <a:solidFill>
                  <a:srgbClr val="2773AA"/>
                </a:solidFill>
                <a:latin typeface="Arial"/>
                <a:cs typeface="Arial"/>
              </a:rPr>
              <a:t>indication</a:t>
            </a:r>
            <a:endParaRPr sz="1000">
              <a:latin typeface="Arial"/>
              <a:cs typeface="Arial"/>
            </a:endParaRPr>
          </a:p>
        </p:txBody>
      </p:sp>
      <p:sp>
        <p:nvSpPr>
          <p:cNvPr id="18" name="object 18"/>
          <p:cNvSpPr txBox="1"/>
          <p:nvPr/>
        </p:nvSpPr>
        <p:spPr>
          <a:xfrm>
            <a:off x="3398849" y="2603849"/>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dirty="0">
                <a:solidFill>
                  <a:srgbClr val="2773AA"/>
                </a:solidFill>
                <a:latin typeface="Arial"/>
                <a:cs typeface="Arial"/>
              </a:rPr>
              <a:t>Multi-cancer</a:t>
            </a:r>
            <a:endParaRPr sz="1200">
              <a:latin typeface="Arial"/>
              <a:cs typeface="Arial"/>
            </a:endParaRPr>
          </a:p>
          <a:p>
            <a:pPr algn="ctr">
              <a:lnSpc>
                <a:spcPct val="100000"/>
              </a:lnSpc>
              <a:spcBef>
                <a:spcPts val="215"/>
              </a:spcBef>
            </a:pPr>
            <a:r>
              <a:rPr sz="1000" spc="-5" dirty="0">
                <a:solidFill>
                  <a:srgbClr val="2773AA"/>
                </a:solidFill>
                <a:latin typeface="Arial"/>
                <a:cs typeface="Arial"/>
              </a:rPr>
              <a:t>Ability</a:t>
            </a:r>
            <a:r>
              <a:rPr sz="1000" spc="-25" dirty="0">
                <a:solidFill>
                  <a:srgbClr val="2773AA"/>
                </a:solidFill>
                <a:latin typeface="Arial"/>
                <a:cs typeface="Arial"/>
              </a:rPr>
              <a:t> </a:t>
            </a:r>
            <a:r>
              <a:rPr sz="1000" spc="-5" dirty="0">
                <a:solidFill>
                  <a:srgbClr val="2773AA"/>
                </a:solidFill>
                <a:latin typeface="Arial"/>
                <a:cs typeface="Arial"/>
              </a:rPr>
              <a:t>to</a:t>
            </a:r>
            <a:r>
              <a:rPr sz="1000" spc="-20" dirty="0">
                <a:solidFill>
                  <a:srgbClr val="2773AA"/>
                </a:solidFill>
                <a:latin typeface="Arial"/>
                <a:cs typeface="Arial"/>
              </a:rPr>
              <a:t> </a:t>
            </a:r>
            <a:r>
              <a:rPr sz="1000" spc="-5" dirty="0">
                <a:solidFill>
                  <a:srgbClr val="2773AA"/>
                </a:solidFill>
                <a:latin typeface="Arial"/>
                <a:cs typeface="Arial"/>
              </a:rPr>
              <a:t>detect</a:t>
            </a:r>
            <a:r>
              <a:rPr sz="1000" spc="-20" dirty="0">
                <a:solidFill>
                  <a:srgbClr val="2773AA"/>
                </a:solidFill>
                <a:latin typeface="Arial"/>
                <a:cs typeface="Arial"/>
              </a:rPr>
              <a:t> </a:t>
            </a:r>
            <a:r>
              <a:rPr sz="1000" spc="-5" dirty="0">
                <a:solidFill>
                  <a:srgbClr val="2773AA"/>
                </a:solidFill>
                <a:latin typeface="Arial"/>
                <a:cs typeface="Arial"/>
              </a:rPr>
              <a:t>5-12</a:t>
            </a:r>
            <a:r>
              <a:rPr sz="1000" spc="-20" dirty="0">
                <a:solidFill>
                  <a:srgbClr val="2773AA"/>
                </a:solidFill>
                <a:latin typeface="Arial"/>
                <a:cs typeface="Arial"/>
              </a:rPr>
              <a:t> </a:t>
            </a:r>
            <a:r>
              <a:rPr sz="1000" spc="-5" dirty="0">
                <a:solidFill>
                  <a:srgbClr val="2773AA"/>
                </a:solidFill>
                <a:latin typeface="Arial"/>
                <a:cs typeface="Arial"/>
              </a:rPr>
              <a:t>indications</a:t>
            </a:r>
            <a:endParaRPr sz="1000">
              <a:latin typeface="Arial"/>
              <a:cs typeface="Arial"/>
            </a:endParaRPr>
          </a:p>
        </p:txBody>
      </p:sp>
      <p:sp>
        <p:nvSpPr>
          <p:cNvPr id="19" name="object 19"/>
          <p:cNvSpPr txBox="1"/>
          <p:nvPr/>
        </p:nvSpPr>
        <p:spPr>
          <a:xfrm>
            <a:off x="3398849" y="3523974"/>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Pan-cancer</a:t>
            </a:r>
            <a:endParaRPr sz="1200">
              <a:latin typeface="Arial"/>
              <a:cs typeface="Arial"/>
            </a:endParaRPr>
          </a:p>
          <a:p>
            <a:pPr algn="ctr">
              <a:lnSpc>
                <a:spcPct val="100000"/>
              </a:lnSpc>
              <a:spcBef>
                <a:spcPts val="215"/>
              </a:spcBef>
            </a:pPr>
            <a:r>
              <a:rPr sz="1000" spc="-5" dirty="0">
                <a:solidFill>
                  <a:srgbClr val="2773AA"/>
                </a:solidFill>
                <a:latin typeface="Arial"/>
                <a:cs typeface="Arial"/>
              </a:rPr>
              <a:t>Potential</a:t>
            </a:r>
            <a:r>
              <a:rPr sz="1000" spc="-25" dirty="0">
                <a:solidFill>
                  <a:srgbClr val="2773AA"/>
                </a:solidFill>
                <a:latin typeface="Arial"/>
                <a:cs typeface="Arial"/>
              </a:rPr>
              <a:t> </a:t>
            </a:r>
            <a:r>
              <a:rPr sz="1000" spc="-5" dirty="0">
                <a:solidFill>
                  <a:srgbClr val="2773AA"/>
                </a:solidFill>
                <a:latin typeface="Arial"/>
                <a:cs typeface="Arial"/>
              </a:rPr>
              <a:t>to</a:t>
            </a:r>
            <a:r>
              <a:rPr sz="1000" spc="-20" dirty="0">
                <a:solidFill>
                  <a:srgbClr val="2773AA"/>
                </a:solidFill>
                <a:latin typeface="Arial"/>
                <a:cs typeface="Arial"/>
              </a:rPr>
              <a:t> </a:t>
            </a:r>
            <a:r>
              <a:rPr sz="1000" spc="-5" dirty="0">
                <a:solidFill>
                  <a:srgbClr val="2773AA"/>
                </a:solidFill>
                <a:latin typeface="Arial"/>
                <a:cs typeface="Arial"/>
              </a:rPr>
              <a:t>detect</a:t>
            </a:r>
            <a:r>
              <a:rPr sz="1000" spc="-20" dirty="0">
                <a:solidFill>
                  <a:srgbClr val="2773AA"/>
                </a:solidFill>
                <a:latin typeface="Arial"/>
                <a:cs typeface="Arial"/>
              </a:rPr>
              <a:t> </a:t>
            </a:r>
            <a:r>
              <a:rPr sz="1000" spc="-5" dirty="0">
                <a:solidFill>
                  <a:srgbClr val="2773AA"/>
                </a:solidFill>
                <a:latin typeface="Arial"/>
                <a:cs typeface="Arial"/>
              </a:rPr>
              <a:t>+50</a:t>
            </a:r>
            <a:r>
              <a:rPr sz="1000" spc="-20" dirty="0">
                <a:solidFill>
                  <a:srgbClr val="2773AA"/>
                </a:solidFill>
                <a:latin typeface="Arial"/>
                <a:cs typeface="Arial"/>
              </a:rPr>
              <a:t> </a:t>
            </a:r>
            <a:r>
              <a:rPr sz="1000" spc="-5" dirty="0">
                <a:solidFill>
                  <a:srgbClr val="2773AA"/>
                </a:solidFill>
                <a:latin typeface="Arial"/>
                <a:cs typeface="Arial"/>
              </a:rPr>
              <a:t>indications</a:t>
            </a:r>
            <a:endParaRPr sz="1000">
              <a:latin typeface="Arial"/>
              <a:cs typeface="Arial"/>
            </a:endParaRPr>
          </a:p>
        </p:txBody>
      </p:sp>
      <p:sp>
        <p:nvSpPr>
          <p:cNvPr id="12" name="object 12"/>
          <p:cNvSpPr txBox="1"/>
          <p:nvPr/>
        </p:nvSpPr>
        <p:spPr>
          <a:xfrm>
            <a:off x="7051307" y="1173012"/>
            <a:ext cx="555625" cy="238760"/>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2773AA"/>
                </a:solidFill>
                <a:latin typeface="Arial"/>
                <a:cs typeface="Arial"/>
              </a:rPr>
              <a:t>Target</a:t>
            </a:r>
            <a:endParaRPr sz="1400">
              <a:latin typeface="Arial"/>
              <a:cs typeface="Arial"/>
            </a:endParaRPr>
          </a:p>
        </p:txBody>
      </p:sp>
      <p:sp>
        <p:nvSpPr>
          <p:cNvPr id="13" name="object 13">
            <a:extLst>
              <a:ext uri="{C183D7F6-B498-43B3-948B-1728B52AA6E4}">
                <adec:decorative xmlns:adec="http://schemas.microsoft.com/office/drawing/2017/decorative" val="1"/>
              </a:ext>
            </a:extLst>
          </p:cNvPr>
          <p:cNvSpPr/>
          <p:nvPr/>
        </p:nvSpPr>
        <p:spPr>
          <a:xfrm>
            <a:off x="6155799" y="1482999"/>
            <a:ext cx="2346325" cy="0"/>
          </a:xfrm>
          <a:custGeom>
            <a:avLst/>
            <a:gdLst/>
            <a:ahLst/>
            <a:cxnLst/>
            <a:rect l="l" t="t" r="r" b="b"/>
            <a:pathLst>
              <a:path w="2346325">
                <a:moveTo>
                  <a:pt x="0" y="0"/>
                </a:moveTo>
                <a:lnTo>
                  <a:pt x="2346299" y="0"/>
                </a:lnTo>
              </a:path>
            </a:pathLst>
          </a:custGeom>
          <a:ln w="9524">
            <a:solidFill>
              <a:srgbClr val="2773AA"/>
            </a:solidFill>
          </a:ln>
        </p:spPr>
        <p:txBody>
          <a:bodyPr wrap="square" lIns="0" tIns="0" rIns="0" bIns="0" rtlCol="0"/>
          <a:lstStyle/>
          <a:p>
            <a:endParaRPr/>
          </a:p>
        </p:txBody>
      </p:sp>
      <p:sp>
        <p:nvSpPr>
          <p:cNvPr id="20" name="object 20"/>
          <p:cNvSpPr txBox="1"/>
          <p:nvPr/>
        </p:nvSpPr>
        <p:spPr>
          <a:xfrm>
            <a:off x="6155799" y="1683724"/>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ctDNA</a:t>
            </a:r>
            <a:endParaRPr sz="1200">
              <a:latin typeface="Arial"/>
              <a:cs typeface="Arial"/>
            </a:endParaRPr>
          </a:p>
          <a:p>
            <a:pPr algn="ctr">
              <a:lnSpc>
                <a:spcPct val="100000"/>
              </a:lnSpc>
              <a:spcBef>
                <a:spcPts val="215"/>
              </a:spcBef>
            </a:pPr>
            <a:r>
              <a:rPr sz="1000" spc="-40" dirty="0">
                <a:solidFill>
                  <a:srgbClr val="2773AA"/>
                </a:solidFill>
                <a:latin typeface="Arial"/>
                <a:cs typeface="Arial"/>
              </a:rPr>
              <a:t>T</a:t>
            </a:r>
            <a:r>
              <a:rPr sz="1000" spc="-5" dirty="0">
                <a:solidFill>
                  <a:srgbClr val="2773AA"/>
                </a:solidFill>
                <a:latin typeface="Arial"/>
                <a:cs typeface="Arial"/>
              </a:rPr>
              <a:t>umo</a:t>
            </a:r>
            <a:r>
              <a:rPr sz="1000" dirty="0">
                <a:solidFill>
                  <a:srgbClr val="2773AA"/>
                </a:solidFill>
                <a:latin typeface="Arial"/>
                <a:cs typeface="Arial"/>
              </a:rPr>
              <a:t>r</a:t>
            </a:r>
            <a:r>
              <a:rPr sz="1000" spc="-5" dirty="0">
                <a:solidFill>
                  <a:srgbClr val="2773AA"/>
                </a:solidFill>
                <a:latin typeface="Arial"/>
                <a:cs typeface="Arial"/>
              </a:rPr>
              <a:t> DN</a:t>
            </a:r>
            <a:r>
              <a:rPr sz="1000" dirty="0">
                <a:solidFill>
                  <a:srgbClr val="2773AA"/>
                </a:solidFill>
                <a:latin typeface="Arial"/>
                <a:cs typeface="Arial"/>
              </a:rPr>
              <a:t>A</a:t>
            </a:r>
            <a:r>
              <a:rPr sz="1000" spc="-60" dirty="0">
                <a:solidFill>
                  <a:srgbClr val="2773AA"/>
                </a:solidFill>
                <a:latin typeface="Arial"/>
                <a:cs typeface="Arial"/>
              </a:rPr>
              <a:t> </a:t>
            </a:r>
            <a:r>
              <a:rPr sz="1000" dirty="0">
                <a:solidFill>
                  <a:srgbClr val="2773AA"/>
                </a:solidFill>
                <a:latin typeface="Arial"/>
                <a:cs typeface="Arial"/>
              </a:rPr>
              <a:t>circulating</a:t>
            </a:r>
            <a:r>
              <a:rPr sz="1000" spc="-5" dirty="0">
                <a:solidFill>
                  <a:srgbClr val="2773AA"/>
                </a:solidFill>
                <a:latin typeface="Arial"/>
                <a:cs typeface="Arial"/>
              </a:rPr>
              <a:t> i</a:t>
            </a:r>
            <a:r>
              <a:rPr sz="1000" dirty="0">
                <a:solidFill>
                  <a:srgbClr val="2773AA"/>
                </a:solidFill>
                <a:latin typeface="Arial"/>
                <a:cs typeface="Arial"/>
              </a:rPr>
              <a:t>n</a:t>
            </a:r>
            <a:r>
              <a:rPr sz="1000" spc="-5" dirty="0">
                <a:solidFill>
                  <a:srgbClr val="2773AA"/>
                </a:solidFill>
                <a:latin typeface="Arial"/>
                <a:cs typeface="Arial"/>
              </a:rPr>
              <a:t> bloodstream</a:t>
            </a:r>
            <a:endParaRPr sz="1000">
              <a:latin typeface="Arial"/>
              <a:cs typeface="Arial"/>
            </a:endParaRPr>
          </a:p>
        </p:txBody>
      </p:sp>
      <p:sp>
        <p:nvSpPr>
          <p:cNvPr id="21" name="object 21"/>
          <p:cNvSpPr txBox="1"/>
          <p:nvPr/>
        </p:nvSpPr>
        <p:spPr>
          <a:xfrm>
            <a:off x="6155799" y="2603849"/>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CTCs</a:t>
            </a:r>
            <a:endParaRPr sz="1200">
              <a:latin typeface="Arial"/>
              <a:cs typeface="Arial"/>
            </a:endParaRPr>
          </a:p>
          <a:p>
            <a:pPr algn="ctr">
              <a:lnSpc>
                <a:spcPct val="100000"/>
              </a:lnSpc>
              <a:spcBef>
                <a:spcPts val="215"/>
              </a:spcBef>
            </a:pPr>
            <a:r>
              <a:rPr sz="1000" spc="-15" dirty="0">
                <a:solidFill>
                  <a:srgbClr val="2773AA"/>
                </a:solidFill>
                <a:latin typeface="Arial"/>
                <a:cs typeface="Arial"/>
              </a:rPr>
              <a:t>Tumor</a:t>
            </a:r>
            <a:r>
              <a:rPr sz="1000" spc="-20" dirty="0">
                <a:solidFill>
                  <a:srgbClr val="2773AA"/>
                </a:solidFill>
                <a:latin typeface="Arial"/>
                <a:cs typeface="Arial"/>
              </a:rPr>
              <a:t> </a:t>
            </a:r>
            <a:r>
              <a:rPr sz="1000" dirty="0">
                <a:solidFill>
                  <a:srgbClr val="2773AA"/>
                </a:solidFill>
                <a:latin typeface="Arial"/>
                <a:cs typeface="Arial"/>
              </a:rPr>
              <a:t>cells</a:t>
            </a:r>
            <a:r>
              <a:rPr sz="1000" spc="-20" dirty="0">
                <a:solidFill>
                  <a:srgbClr val="2773AA"/>
                </a:solidFill>
                <a:latin typeface="Arial"/>
                <a:cs typeface="Arial"/>
              </a:rPr>
              <a:t> </a:t>
            </a:r>
            <a:r>
              <a:rPr sz="1000" dirty="0">
                <a:solidFill>
                  <a:srgbClr val="2773AA"/>
                </a:solidFill>
                <a:latin typeface="Arial"/>
                <a:cs typeface="Arial"/>
              </a:rPr>
              <a:t>circulating</a:t>
            </a:r>
            <a:r>
              <a:rPr sz="1000" spc="-20" dirty="0">
                <a:solidFill>
                  <a:srgbClr val="2773AA"/>
                </a:solidFill>
                <a:latin typeface="Arial"/>
                <a:cs typeface="Arial"/>
              </a:rPr>
              <a:t> </a:t>
            </a:r>
            <a:r>
              <a:rPr sz="1000" spc="-5" dirty="0">
                <a:solidFill>
                  <a:srgbClr val="2773AA"/>
                </a:solidFill>
                <a:latin typeface="Arial"/>
                <a:cs typeface="Arial"/>
              </a:rPr>
              <a:t>in</a:t>
            </a:r>
            <a:r>
              <a:rPr sz="1000" spc="-20" dirty="0">
                <a:solidFill>
                  <a:srgbClr val="2773AA"/>
                </a:solidFill>
                <a:latin typeface="Arial"/>
                <a:cs typeface="Arial"/>
              </a:rPr>
              <a:t> </a:t>
            </a:r>
            <a:r>
              <a:rPr sz="1000" spc="-5" dirty="0">
                <a:solidFill>
                  <a:srgbClr val="2773AA"/>
                </a:solidFill>
                <a:latin typeface="Arial"/>
                <a:cs typeface="Arial"/>
              </a:rPr>
              <a:t>bloodstream</a:t>
            </a:r>
            <a:endParaRPr sz="1000">
              <a:latin typeface="Arial"/>
              <a:cs typeface="Arial"/>
            </a:endParaRPr>
          </a:p>
        </p:txBody>
      </p:sp>
      <p:sp>
        <p:nvSpPr>
          <p:cNvPr id="22" name="object 22"/>
          <p:cNvSpPr txBox="1"/>
          <p:nvPr/>
        </p:nvSpPr>
        <p:spPr>
          <a:xfrm>
            <a:off x="6155799" y="3523974"/>
            <a:ext cx="2346325" cy="719455"/>
          </a:xfrm>
          <a:prstGeom prst="rect">
            <a:avLst/>
          </a:prstGeom>
          <a:ln w="9524">
            <a:solidFill>
              <a:srgbClr val="2F7EB8"/>
            </a:solidFill>
          </a:ln>
        </p:spPr>
        <p:txBody>
          <a:bodyPr vert="horz" wrap="square" lIns="0" tIns="1905" rIns="0" bIns="0" rtlCol="0">
            <a:spAutoFit/>
          </a:bodyPr>
          <a:lstStyle/>
          <a:p>
            <a:pPr>
              <a:lnSpc>
                <a:spcPct val="100000"/>
              </a:lnSpc>
              <a:spcBef>
                <a:spcPts val="15"/>
              </a:spcBef>
            </a:pPr>
            <a:endParaRPr sz="1100">
              <a:latin typeface="Times New Roman"/>
              <a:cs typeface="Times New Roman"/>
            </a:endParaRPr>
          </a:p>
          <a:p>
            <a:pPr algn="ctr">
              <a:lnSpc>
                <a:spcPct val="100000"/>
              </a:lnSpc>
              <a:spcBef>
                <a:spcPts val="5"/>
              </a:spcBef>
            </a:pPr>
            <a:r>
              <a:rPr sz="1200" b="1" spc="-5" dirty="0">
                <a:solidFill>
                  <a:srgbClr val="2773AA"/>
                </a:solidFill>
                <a:latin typeface="Arial"/>
                <a:cs typeface="Arial"/>
              </a:rPr>
              <a:t>Exosomes</a:t>
            </a:r>
            <a:endParaRPr sz="1200">
              <a:latin typeface="Arial"/>
              <a:cs typeface="Arial"/>
            </a:endParaRPr>
          </a:p>
          <a:p>
            <a:pPr algn="ctr">
              <a:lnSpc>
                <a:spcPct val="100000"/>
              </a:lnSpc>
              <a:spcBef>
                <a:spcPts val="215"/>
              </a:spcBef>
            </a:pPr>
            <a:r>
              <a:rPr sz="1000" spc="-5" dirty="0">
                <a:solidFill>
                  <a:srgbClr val="2773AA"/>
                </a:solidFill>
                <a:latin typeface="Arial"/>
                <a:cs typeface="Arial"/>
              </a:rPr>
              <a:t>Extracellular</a:t>
            </a:r>
            <a:r>
              <a:rPr sz="1000" spc="-50" dirty="0">
                <a:solidFill>
                  <a:srgbClr val="2773AA"/>
                </a:solidFill>
                <a:latin typeface="Arial"/>
                <a:cs typeface="Arial"/>
              </a:rPr>
              <a:t> </a:t>
            </a:r>
            <a:r>
              <a:rPr sz="1000" dirty="0">
                <a:solidFill>
                  <a:srgbClr val="2773AA"/>
                </a:solidFill>
                <a:latin typeface="Arial"/>
                <a:cs typeface="Arial"/>
              </a:rPr>
              <a:t>vescicles</a:t>
            </a:r>
            <a:endParaRPr sz="1000">
              <a:latin typeface="Arial"/>
              <a:cs typeface="Arial"/>
            </a:endParaRPr>
          </a:p>
        </p:txBody>
      </p:sp>
      <p:grpSp>
        <p:nvGrpSpPr>
          <p:cNvPr id="4" name="object 4">
            <a:extLst>
              <a:ext uri="{C183D7F6-B498-43B3-948B-1728B52AA6E4}">
                <adec:decorative xmlns:adec="http://schemas.microsoft.com/office/drawing/2017/decorative" val="1"/>
              </a:ext>
            </a:extLst>
          </p:cNvPr>
          <p:cNvGrpSpPr/>
          <p:nvPr/>
        </p:nvGrpSpPr>
        <p:grpSpPr>
          <a:xfrm>
            <a:off x="8682037" y="147637"/>
            <a:ext cx="224790" cy="224790"/>
            <a:chOff x="8682037" y="147637"/>
            <a:chExt cx="224790" cy="224790"/>
          </a:xfrm>
        </p:grpSpPr>
        <p:sp>
          <p:nvSpPr>
            <p:cNvPr id="5" name="object 5"/>
            <p:cNvSpPr/>
            <p:nvPr/>
          </p:nvSpPr>
          <p:spPr>
            <a:xfrm>
              <a:off x="8852555" y="152400"/>
              <a:ext cx="49530" cy="215265"/>
            </a:xfrm>
            <a:custGeom>
              <a:avLst/>
              <a:gdLst/>
              <a:ahLst/>
              <a:cxnLst/>
              <a:rect l="l" t="t" r="r" b="b"/>
              <a:pathLst>
                <a:path w="49529" h="215265">
                  <a:moveTo>
                    <a:pt x="49499" y="214799"/>
                  </a:moveTo>
                  <a:lnTo>
                    <a:pt x="0" y="214799"/>
                  </a:lnTo>
                  <a:lnTo>
                    <a:pt x="0" y="0"/>
                  </a:lnTo>
                  <a:lnTo>
                    <a:pt x="49499" y="0"/>
                  </a:lnTo>
                  <a:lnTo>
                    <a:pt x="49499" y="214799"/>
                  </a:lnTo>
                  <a:close/>
                </a:path>
              </a:pathLst>
            </a:custGeom>
            <a:solidFill>
              <a:srgbClr val="2F7EB8"/>
            </a:solidFill>
          </p:spPr>
          <p:txBody>
            <a:bodyPr wrap="square" lIns="0" tIns="0" rIns="0" bIns="0" rtlCol="0"/>
            <a:lstStyle/>
            <a:p>
              <a:endParaRPr/>
            </a:p>
          </p:txBody>
        </p:sp>
        <p:sp>
          <p:nvSpPr>
            <p:cNvPr id="6" name="object 6"/>
            <p:cNvSpPr/>
            <p:nvPr/>
          </p:nvSpPr>
          <p:spPr>
            <a:xfrm>
              <a:off x="8852555" y="152400"/>
              <a:ext cx="49530" cy="215265"/>
            </a:xfrm>
            <a:custGeom>
              <a:avLst/>
              <a:gdLst/>
              <a:ahLst/>
              <a:cxnLst/>
              <a:rect l="l" t="t" r="r" b="b"/>
              <a:pathLst>
                <a:path w="49529" h="215265">
                  <a:moveTo>
                    <a:pt x="0" y="0"/>
                  </a:moveTo>
                  <a:lnTo>
                    <a:pt x="49499" y="0"/>
                  </a:lnTo>
                  <a:lnTo>
                    <a:pt x="49499" y="214799"/>
                  </a:lnTo>
                  <a:lnTo>
                    <a:pt x="0" y="214799"/>
                  </a:lnTo>
                  <a:lnTo>
                    <a:pt x="0" y="0"/>
                  </a:lnTo>
                  <a:close/>
                </a:path>
              </a:pathLst>
            </a:custGeom>
            <a:ln w="9524">
              <a:solidFill>
                <a:srgbClr val="2F7EB8"/>
              </a:solidFill>
            </a:ln>
          </p:spPr>
          <p:txBody>
            <a:bodyPr wrap="square" lIns="0" tIns="0" rIns="0" bIns="0" rtlCol="0"/>
            <a:lstStyle/>
            <a:p>
              <a:endParaRPr/>
            </a:p>
          </p:txBody>
        </p:sp>
        <p:sp>
          <p:nvSpPr>
            <p:cNvPr id="7" name="object 7"/>
            <p:cNvSpPr/>
            <p:nvPr/>
          </p:nvSpPr>
          <p:spPr>
            <a:xfrm>
              <a:off x="8686800" y="200200"/>
              <a:ext cx="132715" cy="167640"/>
            </a:xfrm>
            <a:custGeom>
              <a:avLst/>
              <a:gdLst/>
              <a:ahLst/>
              <a:cxnLst/>
              <a:rect l="l" t="t" r="r" b="b"/>
              <a:pathLst>
                <a:path w="132715" h="167640">
                  <a:moveTo>
                    <a:pt x="82877" y="0"/>
                  </a:moveTo>
                  <a:lnTo>
                    <a:pt x="132377" y="0"/>
                  </a:lnTo>
                  <a:lnTo>
                    <a:pt x="132377" y="167100"/>
                  </a:lnTo>
                  <a:lnTo>
                    <a:pt x="82877" y="167100"/>
                  </a:lnTo>
                  <a:lnTo>
                    <a:pt x="82877" y="0"/>
                  </a:lnTo>
                  <a:close/>
                </a:path>
                <a:path w="132715" h="167640">
                  <a:moveTo>
                    <a:pt x="0" y="65243"/>
                  </a:moveTo>
                  <a:lnTo>
                    <a:pt x="49499" y="65243"/>
                  </a:lnTo>
                  <a:lnTo>
                    <a:pt x="49499" y="167243"/>
                  </a:lnTo>
                  <a:lnTo>
                    <a:pt x="0" y="167243"/>
                  </a:lnTo>
                  <a:lnTo>
                    <a:pt x="0" y="65243"/>
                  </a:lnTo>
                  <a:close/>
                </a:path>
              </a:pathLst>
            </a:custGeom>
            <a:ln w="9524">
              <a:solidFill>
                <a:srgbClr val="2773AA"/>
              </a:solidFill>
            </a:ln>
          </p:spPr>
          <p:txBody>
            <a:bodyPr wrap="square" lIns="0" tIns="0" rIns="0" bIns="0" rtlCol="0"/>
            <a:lstStyle/>
            <a:p>
              <a:endParaRPr/>
            </a:p>
          </p:txBody>
        </p:sp>
      </p:grpSp>
      <p:sp>
        <p:nvSpPr>
          <p:cNvPr id="3" name="object 3">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4604" y="467128"/>
            <a:ext cx="3035300" cy="375920"/>
          </a:xfrm>
          <a:prstGeom prst="rect">
            <a:avLst/>
          </a:prstGeom>
        </p:spPr>
        <p:txBody>
          <a:bodyPr vert="horz" wrap="square" lIns="0" tIns="12700" rIns="0" bIns="0" rtlCol="0">
            <a:spAutoFit/>
          </a:bodyPr>
          <a:lstStyle/>
          <a:p>
            <a:pPr marL="12700">
              <a:lnSpc>
                <a:spcPct val="100000"/>
              </a:lnSpc>
              <a:spcBef>
                <a:spcPts val="100"/>
              </a:spcBef>
            </a:pPr>
            <a:r>
              <a:rPr dirty="0">
                <a:solidFill>
                  <a:srgbClr val="2773AA"/>
                </a:solidFill>
              </a:rPr>
              <a:t>A</a:t>
            </a:r>
            <a:r>
              <a:rPr spc="-130" dirty="0">
                <a:solidFill>
                  <a:srgbClr val="2773AA"/>
                </a:solidFill>
              </a:rPr>
              <a:t> </a:t>
            </a:r>
            <a:r>
              <a:rPr spc="-5" dirty="0">
                <a:solidFill>
                  <a:srgbClr val="2773AA"/>
                </a:solidFill>
              </a:rPr>
              <a:t>+$100B</a:t>
            </a:r>
            <a:r>
              <a:rPr spc="-55" dirty="0">
                <a:solidFill>
                  <a:srgbClr val="2773AA"/>
                </a:solidFill>
              </a:rPr>
              <a:t> </a:t>
            </a:r>
            <a:r>
              <a:rPr spc="-5" dirty="0">
                <a:solidFill>
                  <a:srgbClr val="2773AA"/>
                </a:solidFill>
              </a:rPr>
              <a:t>opportunity</a:t>
            </a:r>
          </a:p>
        </p:txBody>
      </p:sp>
      <p:sp>
        <p:nvSpPr>
          <p:cNvPr id="11" name="object 11"/>
          <p:cNvSpPr txBox="1"/>
          <p:nvPr/>
        </p:nvSpPr>
        <p:spPr>
          <a:xfrm>
            <a:off x="853928" y="1064438"/>
            <a:ext cx="4535170" cy="558165"/>
          </a:xfrm>
          <a:prstGeom prst="rect">
            <a:avLst/>
          </a:prstGeom>
        </p:spPr>
        <p:txBody>
          <a:bodyPr vert="horz" wrap="square" lIns="0" tIns="12700" rIns="0" bIns="0" rtlCol="0">
            <a:spAutoFit/>
          </a:bodyPr>
          <a:lstStyle/>
          <a:p>
            <a:pPr marL="66040">
              <a:lnSpc>
                <a:spcPct val="100000"/>
              </a:lnSpc>
              <a:spcBef>
                <a:spcPts val="100"/>
              </a:spcBef>
            </a:pPr>
            <a:r>
              <a:rPr sz="1400" b="1" spc="-5" dirty="0">
                <a:solidFill>
                  <a:srgbClr val="2773AA"/>
                </a:solidFill>
                <a:latin typeface="Arial"/>
                <a:cs typeface="Arial"/>
              </a:rPr>
              <a:t>U.S.</a:t>
            </a:r>
            <a:r>
              <a:rPr sz="1400" b="1" spc="-20" dirty="0">
                <a:solidFill>
                  <a:srgbClr val="2773AA"/>
                </a:solidFill>
                <a:latin typeface="Arial"/>
                <a:cs typeface="Arial"/>
              </a:rPr>
              <a:t> </a:t>
            </a:r>
            <a:r>
              <a:rPr sz="1400" b="1" spc="-5" dirty="0">
                <a:solidFill>
                  <a:srgbClr val="2773AA"/>
                </a:solidFill>
                <a:latin typeface="Arial"/>
                <a:cs typeface="Arial"/>
              </a:rPr>
              <a:t>Liquid</a:t>
            </a:r>
            <a:r>
              <a:rPr sz="1400" b="1" spc="-15" dirty="0">
                <a:solidFill>
                  <a:srgbClr val="2773AA"/>
                </a:solidFill>
                <a:latin typeface="Arial"/>
                <a:cs typeface="Arial"/>
              </a:rPr>
              <a:t> </a:t>
            </a:r>
            <a:r>
              <a:rPr sz="1400" b="1" spc="-5" dirty="0">
                <a:solidFill>
                  <a:srgbClr val="2773AA"/>
                </a:solidFill>
                <a:latin typeface="Arial"/>
                <a:cs typeface="Arial"/>
              </a:rPr>
              <a:t>biopsy</a:t>
            </a:r>
            <a:r>
              <a:rPr sz="1400" b="1" spc="-15" dirty="0">
                <a:solidFill>
                  <a:srgbClr val="2773AA"/>
                </a:solidFill>
                <a:latin typeface="Arial"/>
                <a:cs typeface="Arial"/>
              </a:rPr>
              <a:t> </a:t>
            </a:r>
            <a:r>
              <a:rPr sz="1400" b="1" spc="-5" dirty="0">
                <a:solidFill>
                  <a:srgbClr val="2773AA"/>
                </a:solidFill>
                <a:latin typeface="Arial"/>
                <a:cs typeface="Arial"/>
              </a:rPr>
              <a:t>market</a:t>
            </a:r>
            <a:r>
              <a:rPr sz="1400" b="1" spc="-15" dirty="0">
                <a:solidFill>
                  <a:srgbClr val="2773AA"/>
                </a:solidFill>
                <a:latin typeface="Arial"/>
                <a:cs typeface="Arial"/>
              </a:rPr>
              <a:t> </a:t>
            </a:r>
            <a:r>
              <a:rPr sz="1400" b="1" spc="-5" dirty="0">
                <a:solidFill>
                  <a:srgbClr val="2773AA"/>
                </a:solidFill>
                <a:latin typeface="Arial"/>
                <a:cs typeface="Arial"/>
              </a:rPr>
              <a:t>opportunity</a:t>
            </a:r>
            <a:r>
              <a:rPr sz="1400" b="1" spc="-15" dirty="0">
                <a:solidFill>
                  <a:srgbClr val="2773AA"/>
                </a:solidFill>
                <a:latin typeface="Arial"/>
                <a:cs typeface="Arial"/>
              </a:rPr>
              <a:t> </a:t>
            </a:r>
            <a:r>
              <a:rPr sz="1400" b="1" spc="-5" dirty="0">
                <a:solidFill>
                  <a:srgbClr val="2773AA"/>
                </a:solidFill>
                <a:latin typeface="Arial"/>
                <a:cs typeface="Arial"/>
              </a:rPr>
              <a:t>by</a:t>
            </a:r>
            <a:r>
              <a:rPr sz="1400" b="1" spc="-15" dirty="0">
                <a:solidFill>
                  <a:srgbClr val="2773AA"/>
                </a:solidFill>
                <a:latin typeface="Arial"/>
                <a:cs typeface="Arial"/>
              </a:rPr>
              <a:t> </a:t>
            </a:r>
            <a:r>
              <a:rPr sz="1400" b="1" spc="-5" dirty="0">
                <a:solidFill>
                  <a:srgbClr val="2773AA"/>
                </a:solidFill>
                <a:latin typeface="Arial"/>
                <a:cs typeface="Arial"/>
              </a:rPr>
              <a:t>application</a:t>
            </a:r>
            <a:endParaRPr sz="1400">
              <a:latin typeface="Arial"/>
              <a:cs typeface="Arial"/>
            </a:endParaRPr>
          </a:p>
          <a:p>
            <a:pPr marL="12700">
              <a:lnSpc>
                <a:spcPct val="100000"/>
              </a:lnSpc>
              <a:spcBef>
                <a:spcPts val="1310"/>
              </a:spcBef>
            </a:pPr>
            <a:r>
              <a:rPr sz="1000" spc="-5" dirty="0">
                <a:solidFill>
                  <a:srgbClr val="222222"/>
                </a:solidFill>
                <a:latin typeface="Arial"/>
                <a:cs typeface="Arial"/>
              </a:rPr>
              <a:t>$3,500</a:t>
            </a:r>
            <a:endParaRPr sz="1000">
              <a:latin typeface="Arial"/>
              <a:cs typeface="Arial"/>
            </a:endParaRPr>
          </a:p>
        </p:txBody>
      </p:sp>
      <p:sp>
        <p:nvSpPr>
          <p:cNvPr id="5" name="object 5">
            <a:extLst>
              <a:ext uri="{C183D7F6-B498-43B3-948B-1728B52AA6E4}">
                <adec:decorative xmlns:adec="http://schemas.microsoft.com/office/drawing/2017/decorative" val="1"/>
              </a:ext>
            </a:extLst>
          </p:cNvPr>
          <p:cNvSpPr/>
          <p:nvPr/>
        </p:nvSpPr>
        <p:spPr>
          <a:xfrm>
            <a:off x="643750" y="1374425"/>
            <a:ext cx="5015865" cy="0"/>
          </a:xfrm>
          <a:custGeom>
            <a:avLst/>
            <a:gdLst/>
            <a:ahLst/>
            <a:cxnLst/>
            <a:rect l="l" t="t" r="r" b="b"/>
            <a:pathLst>
              <a:path w="5015865">
                <a:moveTo>
                  <a:pt x="0" y="0"/>
                </a:moveTo>
                <a:lnTo>
                  <a:pt x="5015699" y="0"/>
                </a:lnTo>
              </a:path>
            </a:pathLst>
          </a:custGeom>
          <a:ln w="9524">
            <a:solidFill>
              <a:srgbClr val="2773AA"/>
            </a:solidFill>
          </a:ln>
        </p:spPr>
        <p:txBody>
          <a:bodyPr wrap="square" lIns="0" tIns="0" rIns="0" bIns="0" rtlCol="0"/>
          <a:lstStyle/>
          <a:p>
            <a:endParaRPr/>
          </a:p>
        </p:txBody>
      </p:sp>
      <p:grpSp>
        <p:nvGrpSpPr>
          <p:cNvPr id="75" name="Group 74" descr="A chart illustrating market opportunity with axes of price per test and millions of patients, divided into applications of early detection (lower-risk and high-risk), therapy guidance, and monitoring &amp; surveillance.">
            <a:extLst>
              <a:ext uri="{FF2B5EF4-FFF2-40B4-BE49-F238E27FC236}">
                <a16:creationId xmlns:a16="http://schemas.microsoft.com/office/drawing/2014/main" id="{767947F4-7D64-4466-8B5B-6C61E14E1794}"/>
              </a:ext>
            </a:extLst>
          </p:cNvPr>
          <p:cNvGrpSpPr/>
          <p:nvPr/>
        </p:nvGrpSpPr>
        <p:grpSpPr>
          <a:xfrm>
            <a:off x="584971" y="1538545"/>
            <a:ext cx="5301686" cy="3212814"/>
            <a:chOff x="584971" y="1538545"/>
            <a:chExt cx="5301686" cy="3212814"/>
          </a:xfrm>
        </p:grpSpPr>
        <p:grpSp>
          <p:nvGrpSpPr>
            <p:cNvPr id="6" name="object 6"/>
            <p:cNvGrpSpPr/>
            <p:nvPr/>
          </p:nvGrpSpPr>
          <p:grpSpPr>
            <a:xfrm>
              <a:off x="1328145" y="1538545"/>
              <a:ext cx="4236720" cy="2707640"/>
              <a:chOff x="1328145" y="1538545"/>
              <a:chExt cx="4236720" cy="2707640"/>
            </a:xfrm>
          </p:grpSpPr>
          <p:sp>
            <p:nvSpPr>
              <p:cNvPr id="7" name="object 7"/>
              <p:cNvSpPr/>
              <p:nvPr/>
            </p:nvSpPr>
            <p:spPr>
              <a:xfrm>
                <a:off x="1337217" y="4141179"/>
                <a:ext cx="4225925" cy="0"/>
              </a:xfrm>
              <a:custGeom>
                <a:avLst/>
                <a:gdLst/>
                <a:ahLst/>
                <a:cxnLst/>
                <a:rect l="l" t="t" r="r" b="b"/>
                <a:pathLst>
                  <a:path w="4225925">
                    <a:moveTo>
                      <a:pt x="0" y="0"/>
                    </a:moveTo>
                    <a:lnTo>
                      <a:pt x="2732982" y="0"/>
                    </a:lnTo>
                  </a:path>
                  <a:path w="4225925">
                    <a:moveTo>
                      <a:pt x="3885882" y="0"/>
                    </a:moveTo>
                    <a:lnTo>
                      <a:pt x="4225499" y="0"/>
                    </a:lnTo>
                  </a:path>
                </a:pathLst>
              </a:custGeom>
              <a:ln w="3440">
                <a:solidFill>
                  <a:srgbClr val="063763"/>
                </a:solidFill>
              </a:ln>
            </p:spPr>
            <p:txBody>
              <a:bodyPr wrap="square" lIns="0" tIns="0" rIns="0" bIns="0" rtlCol="0"/>
              <a:lstStyle/>
              <a:p>
                <a:endParaRPr/>
              </a:p>
            </p:txBody>
          </p:sp>
          <p:sp>
            <p:nvSpPr>
              <p:cNvPr id="8" name="object 8"/>
              <p:cNvSpPr/>
              <p:nvPr/>
            </p:nvSpPr>
            <p:spPr>
              <a:xfrm>
                <a:off x="1337217" y="4142133"/>
                <a:ext cx="4225925" cy="1905"/>
              </a:xfrm>
              <a:custGeom>
                <a:avLst/>
                <a:gdLst/>
                <a:ahLst/>
                <a:cxnLst/>
                <a:rect l="l" t="t" r="r" b="b"/>
                <a:pathLst>
                  <a:path w="4225925" h="1904">
                    <a:moveTo>
                      <a:pt x="0" y="0"/>
                    </a:moveTo>
                    <a:lnTo>
                      <a:pt x="4225499" y="0"/>
                    </a:lnTo>
                  </a:path>
                  <a:path w="4225925" h="1904">
                    <a:moveTo>
                      <a:pt x="0" y="1720"/>
                    </a:moveTo>
                    <a:lnTo>
                      <a:pt x="4225499" y="1720"/>
                    </a:lnTo>
                  </a:path>
                </a:pathLst>
              </a:custGeom>
              <a:ln w="3175">
                <a:solidFill>
                  <a:srgbClr val="063763"/>
                </a:solidFill>
              </a:ln>
            </p:spPr>
            <p:txBody>
              <a:bodyPr wrap="square" lIns="0" tIns="0" rIns="0" bIns="0" rtlCol="0"/>
              <a:lstStyle/>
              <a:p>
                <a:endParaRPr/>
              </a:p>
            </p:txBody>
          </p:sp>
          <p:sp>
            <p:nvSpPr>
              <p:cNvPr id="9" name="object 9"/>
              <p:cNvSpPr/>
              <p:nvPr/>
            </p:nvSpPr>
            <p:spPr>
              <a:xfrm>
                <a:off x="1337217" y="4146004"/>
                <a:ext cx="4225925" cy="0"/>
              </a:xfrm>
              <a:custGeom>
                <a:avLst/>
                <a:gdLst/>
                <a:ahLst/>
                <a:cxnLst/>
                <a:rect l="l" t="t" r="r" b="b"/>
                <a:pathLst>
                  <a:path w="4225925">
                    <a:moveTo>
                      <a:pt x="0" y="0"/>
                    </a:moveTo>
                    <a:lnTo>
                      <a:pt x="4225499" y="0"/>
                    </a:lnTo>
                  </a:path>
                </a:pathLst>
              </a:custGeom>
              <a:ln w="3565">
                <a:solidFill>
                  <a:srgbClr val="063763"/>
                </a:solidFill>
              </a:ln>
            </p:spPr>
            <p:txBody>
              <a:bodyPr wrap="square" lIns="0" tIns="0" rIns="0" bIns="0" rtlCol="0"/>
              <a:lstStyle/>
              <a:p>
                <a:endParaRPr/>
              </a:p>
            </p:txBody>
          </p:sp>
          <p:sp>
            <p:nvSpPr>
              <p:cNvPr id="10" name="object 10"/>
              <p:cNvSpPr/>
              <p:nvPr/>
            </p:nvSpPr>
            <p:spPr>
              <a:xfrm>
                <a:off x="1332907" y="1543308"/>
                <a:ext cx="0" cy="2698115"/>
              </a:xfrm>
              <a:custGeom>
                <a:avLst/>
                <a:gdLst/>
                <a:ahLst/>
                <a:cxnLst/>
                <a:rect l="l" t="t" r="r" b="b"/>
                <a:pathLst>
                  <a:path h="2698115">
                    <a:moveTo>
                      <a:pt x="0" y="2697600"/>
                    </a:moveTo>
                    <a:lnTo>
                      <a:pt x="0" y="0"/>
                    </a:lnTo>
                  </a:path>
                </a:pathLst>
              </a:custGeom>
              <a:ln w="9524">
                <a:solidFill>
                  <a:srgbClr val="063763"/>
                </a:solidFill>
              </a:ln>
            </p:spPr>
            <p:txBody>
              <a:bodyPr wrap="square" lIns="0" tIns="0" rIns="0" bIns="0" rtlCol="0"/>
              <a:lstStyle/>
              <a:p>
                <a:endParaRPr/>
              </a:p>
            </p:txBody>
          </p:sp>
        </p:grpSp>
        <p:sp>
          <p:nvSpPr>
            <p:cNvPr id="12" name="object 12"/>
            <p:cNvSpPr txBox="1"/>
            <p:nvPr/>
          </p:nvSpPr>
          <p:spPr>
            <a:xfrm>
              <a:off x="1284841" y="4257869"/>
              <a:ext cx="480695" cy="177800"/>
            </a:xfrm>
            <a:prstGeom prst="rect">
              <a:avLst/>
            </a:prstGeom>
          </p:spPr>
          <p:txBody>
            <a:bodyPr vert="horz" wrap="square" lIns="0" tIns="12700" rIns="0" bIns="0" rtlCol="0">
              <a:spAutoFit/>
            </a:bodyPr>
            <a:lstStyle/>
            <a:p>
              <a:pPr marL="12700">
                <a:lnSpc>
                  <a:spcPct val="100000"/>
                </a:lnSpc>
                <a:spcBef>
                  <a:spcPts val="100"/>
                </a:spcBef>
                <a:tabLst>
                  <a:tab pos="396875" algn="l"/>
                </a:tabLst>
              </a:pPr>
              <a:r>
                <a:rPr sz="1000" dirty="0">
                  <a:solidFill>
                    <a:srgbClr val="222222"/>
                  </a:solidFill>
                  <a:latin typeface="Arial"/>
                  <a:cs typeface="Arial"/>
                </a:rPr>
                <a:t>0	5</a:t>
              </a:r>
              <a:endParaRPr sz="1000">
                <a:latin typeface="Arial"/>
                <a:cs typeface="Arial"/>
              </a:endParaRPr>
            </a:p>
          </p:txBody>
        </p:sp>
        <p:sp>
          <p:nvSpPr>
            <p:cNvPr id="13" name="object 13"/>
            <p:cNvSpPr txBox="1"/>
            <p:nvPr/>
          </p:nvSpPr>
          <p:spPr>
            <a:xfrm>
              <a:off x="853928" y="1816665"/>
              <a:ext cx="4140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$3,000</a:t>
              </a:r>
              <a:endParaRPr sz="1000">
                <a:latin typeface="Arial"/>
                <a:cs typeface="Arial"/>
              </a:endParaRPr>
            </a:p>
          </p:txBody>
        </p:sp>
        <p:sp>
          <p:nvSpPr>
            <p:cNvPr id="14" name="object 14"/>
            <p:cNvSpPr txBox="1"/>
            <p:nvPr/>
          </p:nvSpPr>
          <p:spPr>
            <a:xfrm>
              <a:off x="853928" y="2560929"/>
              <a:ext cx="4140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$2,000</a:t>
              </a:r>
              <a:endParaRPr sz="1000">
                <a:latin typeface="Arial"/>
                <a:cs typeface="Arial"/>
              </a:endParaRPr>
            </a:p>
          </p:txBody>
        </p:sp>
        <p:sp>
          <p:nvSpPr>
            <p:cNvPr id="15" name="object 15"/>
            <p:cNvSpPr txBox="1"/>
            <p:nvPr/>
          </p:nvSpPr>
          <p:spPr>
            <a:xfrm>
              <a:off x="853928" y="3305192"/>
              <a:ext cx="4140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$1,000</a:t>
              </a:r>
              <a:endParaRPr sz="1000">
                <a:latin typeface="Arial"/>
                <a:cs typeface="Arial"/>
              </a:endParaRPr>
            </a:p>
          </p:txBody>
        </p:sp>
        <p:sp>
          <p:nvSpPr>
            <p:cNvPr id="16" name="object 16"/>
            <p:cNvSpPr txBox="1"/>
            <p:nvPr/>
          </p:nvSpPr>
          <p:spPr>
            <a:xfrm>
              <a:off x="1171614" y="4049456"/>
              <a:ext cx="965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22222"/>
                  </a:solidFill>
                  <a:latin typeface="Arial"/>
                  <a:cs typeface="Arial"/>
                </a:rPr>
                <a:t>0</a:t>
              </a:r>
              <a:endParaRPr sz="1000">
                <a:latin typeface="Arial"/>
                <a:cs typeface="Arial"/>
              </a:endParaRPr>
            </a:p>
          </p:txBody>
        </p:sp>
        <p:sp>
          <p:nvSpPr>
            <p:cNvPr id="18" name="object 18"/>
            <p:cNvSpPr txBox="1"/>
            <p:nvPr/>
          </p:nvSpPr>
          <p:spPr>
            <a:xfrm>
              <a:off x="584971" y="2434478"/>
              <a:ext cx="167640" cy="772160"/>
            </a:xfrm>
            <a:prstGeom prst="rect">
              <a:avLst/>
            </a:prstGeom>
          </p:spPr>
          <p:txBody>
            <a:bodyPr vert="vert270" wrap="square" lIns="0" tIns="635" rIns="0" bIns="0" rtlCol="0">
              <a:spAutoFit/>
            </a:bodyPr>
            <a:lstStyle/>
            <a:p>
              <a:pPr marL="12700">
                <a:lnSpc>
                  <a:spcPct val="100000"/>
                </a:lnSpc>
                <a:spcBef>
                  <a:spcPts val="5"/>
                </a:spcBef>
              </a:pPr>
              <a:r>
                <a:rPr sz="1000" spc="-5" dirty="0">
                  <a:solidFill>
                    <a:srgbClr val="222222"/>
                  </a:solidFill>
                  <a:latin typeface="Arial"/>
                  <a:cs typeface="Arial"/>
                </a:rPr>
                <a:t>Price</a:t>
              </a:r>
              <a:r>
                <a:rPr sz="1000" spc="-45" dirty="0">
                  <a:solidFill>
                    <a:srgbClr val="222222"/>
                  </a:solidFill>
                  <a:latin typeface="Arial"/>
                  <a:cs typeface="Arial"/>
                </a:rPr>
                <a:t> </a:t>
              </a:r>
              <a:r>
                <a:rPr sz="1000" spc="-5" dirty="0">
                  <a:solidFill>
                    <a:srgbClr val="222222"/>
                  </a:solidFill>
                  <a:latin typeface="Arial"/>
                  <a:cs typeface="Arial"/>
                </a:rPr>
                <a:t>per</a:t>
              </a:r>
              <a:r>
                <a:rPr sz="1000" spc="-40" dirty="0">
                  <a:solidFill>
                    <a:srgbClr val="222222"/>
                  </a:solidFill>
                  <a:latin typeface="Arial"/>
                  <a:cs typeface="Arial"/>
                </a:rPr>
                <a:t> </a:t>
              </a:r>
              <a:r>
                <a:rPr sz="1000" spc="-5" dirty="0">
                  <a:solidFill>
                    <a:srgbClr val="222222"/>
                  </a:solidFill>
                  <a:latin typeface="Arial"/>
                  <a:cs typeface="Arial"/>
                </a:rPr>
                <a:t>test</a:t>
              </a:r>
              <a:endParaRPr sz="1000">
                <a:latin typeface="Arial"/>
                <a:cs typeface="Arial"/>
              </a:endParaRPr>
            </a:p>
          </p:txBody>
        </p:sp>
        <p:sp>
          <p:nvSpPr>
            <p:cNvPr id="19" name="object 19"/>
            <p:cNvSpPr txBox="1"/>
            <p:nvPr/>
          </p:nvSpPr>
          <p:spPr>
            <a:xfrm>
              <a:off x="853928" y="2188797"/>
              <a:ext cx="4140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$2,500</a:t>
              </a:r>
              <a:endParaRPr sz="1000">
                <a:latin typeface="Arial"/>
                <a:cs typeface="Arial"/>
              </a:endParaRPr>
            </a:p>
          </p:txBody>
        </p:sp>
        <p:sp>
          <p:nvSpPr>
            <p:cNvPr id="20" name="object 20"/>
            <p:cNvSpPr txBox="1"/>
            <p:nvPr/>
          </p:nvSpPr>
          <p:spPr>
            <a:xfrm>
              <a:off x="853928" y="2933060"/>
              <a:ext cx="41402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$1,500</a:t>
              </a:r>
              <a:endParaRPr sz="1000">
                <a:latin typeface="Arial"/>
                <a:cs typeface="Arial"/>
              </a:endParaRPr>
            </a:p>
          </p:txBody>
        </p:sp>
        <p:sp>
          <p:nvSpPr>
            <p:cNvPr id="21" name="object 21"/>
            <p:cNvSpPr txBox="1"/>
            <p:nvPr/>
          </p:nvSpPr>
          <p:spPr>
            <a:xfrm>
              <a:off x="959802" y="3677324"/>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$500</a:t>
              </a:r>
              <a:endParaRPr sz="1000">
                <a:latin typeface="Arial"/>
                <a:cs typeface="Arial"/>
              </a:endParaRPr>
            </a:p>
          </p:txBody>
        </p:sp>
        <p:grpSp>
          <p:nvGrpSpPr>
            <p:cNvPr id="28" name="object 28"/>
            <p:cNvGrpSpPr/>
            <p:nvPr/>
          </p:nvGrpSpPr>
          <p:grpSpPr>
            <a:xfrm>
              <a:off x="1332499" y="1543308"/>
              <a:ext cx="4233545" cy="2698115"/>
              <a:chOff x="1332499" y="1543308"/>
              <a:chExt cx="4233545" cy="2698115"/>
            </a:xfrm>
          </p:grpSpPr>
          <p:sp>
            <p:nvSpPr>
              <p:cNvPr id="29" name="object 29"/>
              <p:cNvSpPr/>
              <p:nvPr/>
            </p:nvSpPr>
            <p:spPr>
              <a:xfrm>
                <a:off x="1332907" y="1690919"/>
                <a:ext cx="4225925" cy="0"/>
              </a:xfrm>
              <a:custGeom>
                <a:avLst/>
                <a:gdLst/>
                <a:ahLst/>
                <a:cxnLst/>
                <a:rect l="l" t="t" r="r" b="b"/>
                <a:pathLst>
                  <a:path w="4225925">
                    <a:moveTo>
                      <a:pt x="0" y="0"/>
                    </a:moveTo>
                    <a:lnTo>
                      <a:pt x="2027642" y="0"/>
                    </a:lnTo>
                  </a:path>
                  <a:path w="4225925">
                    <a:moveTo>
                      <a:pt x="3400142" y="0"/>
                    </a:moveTo>
                    <a:lnTo>
                      <a:pt x="4225499" y="0"/>
                    </a:lnTo>
                  </a:path>
                </a:pathLst>
              </a:custGeom>
              <a:ln w="9524">
                <a:solidFill>
                  <a:srgbClr val="B7B7B7"/>
                </a:solidFill>
                <a:prstDash val="lgDash"/>
              </a:ln>
            </p:spPr>
            <p:txBody>
              <a:bodyPr wrap="square" lIns="0" tIns="0" rIns="0" bIns="0" rtlCol="0"/>
              <a:lstStyle/>
              <a:p>
                <a:endParaRPr/>
              </a:p>
            </p:txBody>
          </p:sp>
          <p:sp>
            <p:nvSpPr>
              <p:cNvPr id="30" name="object 30"/>
              <p:cNvSpPr/>
              <p:nvPr/>
            </p:nvSpPr>
            <p:spPr>
              <a:xfrm>
                <a:off x="5560657" y="1543308"/>
                <a:ext cx="0" cy="2698115"/>
              </a:xfrm>
              <a:custGeom>
                <a:avLst/>
                <a:gdLst/>
                <a:ahLst/>
                <a:cxnLst/>
                <a:rect l="l" t="t" r="r" b="b"/>
                <a:pathLst>
                  <a:path h="2698115">
                    <a:moveTo>
                      <a:pt x="0" y="2697600"/>
                    </a:moveTo>
                    <a:lnTo>
                      <a:pt x="0" y="0"/>
                    </a:lnTo>
                  </a:path>
                </a:pathLst>
              </a:custGeom>
              <a:ln w="9524">
                <a:solidFill>
                  <a:srgbClr val="CEE1F3"/>
                </a:solidFill>
              </a:ln>
            </p:spPr>
            <p:txBody>
              <a:bodyPr wrap="square" lIns="0" tIns="0" rIns="0" bIns="0" rtlCol="0"/>
              <a:lstStyle/>
              <a:p>
                <a:endParaRPr/>
              </a:p>
            </p:txBody>
          </p:sp>
          <p:sp>
            <p:nvSpPr>
              <p:cNvPr id="31" name="object 31"/>
              <p:cNvSpPr/>
              <p:nvPr/>
            </p:nvSpPr>
            <p:spPr>
              <a:xfrm>
                <a:off x="3638953" y="1543308"/>
                <a:ext cx="1537970" cy="2698115"/>
              </a:xfrm>
              <a:custGeom>
                <a:avLst/>
                <a:gdLst/>
                <a:ahLst/>
                <a:cxnLst/>
                <a:rect l="l" t="t" r="r" b="b"/>
                <a:pathLst>
                  <a:path w="1537970" h="2698115">
                    <a:moveTo>
                      <a:pt x="1537363" y="2599716"/>
                    </a:moveTo>
                    <a:lnTo>
                      <a:pt x="1537363" y="2697600"/>
                    </a:lnTo>
                  </a:path>
                  <a:path w="1537970" h="2698115">
                    <a:moveTo>
                      <a:pt x="1537363" y="0"/>
                    </a:moveTo>
                    <a:lnTo>
                      <a:pt x="1537363" y="375216"/>
                    </a:lnTo>
                  </a:path>
                  <a:path w="1537970" h="2698115">
                    <a:moveTo>
                      <a:pt x="768681" y="2599716"/>
                    </a:moveTo>
                    <a:lnTo>
                      <a:pt x="768681" y="2697600"/>
                    </a:lnTo>
                  </a:path>
                  <a:path w="1537970" h="2698115">
                    <a:moveTo>
                      <a:pt x="768681" y="309666"/>
                    </a:moveTo>
                    <a:lnTo>
                      <a:pt x="768681" y="375216"/>
                    </a:lnTo>
                  </a:path>
                  <a:path w="1537970" h="2698115">
                    <a:moveTo>
                      <a:pt x="768681" y="0"/>
                    </a:moveTo>
                    <a:lnTo>
                      <a:pt x="768681" y="124266"/>
                    </a:lnTo>
                  </a:path>
                  <a:path w="1537970" h="2698115">
                    <a:moveTo>
                      <a:pt x="384340" y="309666"/>
                    </a:moveTo>
                    <a:lnTo>
                      <a:pt x="384340" y="2697600"/>
                    </a:lnTo>
                  </a:path>
                  <a:path w="1537970" h="2698115">
                    <a:moveTo>
                      <a:pt x="384340" y="0"/>
                    </a:moveTo>
                    <a:lnTo>
                      <a:pt x="384340" y="124266"/>
                    </a:lnTo>
                  </a:path>
                  <a:path w="1537970" h="2698115">
                    <a:moveTo>
                      <a:pt x="0" y="2599716"/>
                    </a:moveTo>
                    <a:lnTo>
                      <a:pt x="0" y="2697600"/>
                    </a:lnTo>
                  </a:path>
                </a:pathLst>
              </a:custGeom>
              <a:ln w="9524">
                <a:solidFill>
                  <a:srgbClr val="CEE1F3"/>
                </a:solidFill>
              </a:ln>
            </p:spPr>
            <p:txBody>
              <a:bodyPr wrap="square" lIns="0" tIns="0" rIns="0" bIns="0" rtlCol="0"/>
              <a:lstStyle/>
              <a:p>
                <a:endParaRPr/>
              </a:p>
            </p:txBody>
          </p:sp>
          <p:sp>
            <p:nvSpPr>
              <p:cNvPr id="32" name="object 32"/>
              <p:cNvSpPr/>
              <p:nvPr/>
            </p:nvSpPr>
            <p:spPr>
              <a:xfrm>
                <a:off x="3634190" y="1543308"/>
                <a:ext cx="9525" cy="1942464"/>
              </a:xfrm>
              <a:custGeom>
                <a:avLst/>
                <a:gdLst/>
                <a:ahLst/>
                <a:cxnLst/>
                <a:rect l="l" t="t" r="r" b="b"/>
                <a:pathLst>
                  <a:path w="9525" h="1942464">
                    <a:moveTo>
                      <a:pt x="0" y="1942410"/>
                    </a:moveTo>
                    <a:lnTo>
                      <a:pt x="9524" y="1942410"/>
                    </a:lnTo>
                  </a:path>
                  <a:path w="9525" h="1942464">
                    <a:moveTo>
                      <a:pt x="4762" y="309666"/>
                    </a:moveTo>
                    <a:lnTo>
                      <a:pt x="4762" y="1285104"/>
                    </a:lnTo>
                  </a:path>
                  <a:path w="9525" h="1942464">
                    <a:moveTo>
                      <a:pt x="4762" y="0"/>
                    </a:moveTo>
                    <a:lnTo>
                      <a:pt x="4762" y="124266"/>
                    </a:lnTo>
                  </a:path>
                </a:pathLst>
              </a:custGeom>
              <a:ln w="3175">
                <a:solidFill>
                  <a:srgbClr val="CEE1F3"/>
                </a:solidFill>
              </a:ln>
            </p:spPr>
            <p:txBody>
              <a:bodyPr wrap="square" lIns="0" tIns="0" rIns="0" bIns="0" rtlCol="0"/>
              <a:lstStyle/>
              <a:p>
                <a:endParaRPr/>
              </a:p>
            </p:txBody>
          </p:sp>
          <p:sp>
            <p:nvSpPr>
              <p:cNvPr id="33" name="object 33"/>
              <p:cNvSpPr/>
              <p:nvPr/>
            </p:nvSpPr>
            <p:spPr>
              <a:xfrm>
                <a:off x="3254612" y="4143025"/>
                <a:ext cx="0" cy="98425"/>
              </a:xfrm>
              <a:custGeom>
                <a:avLst/>
                <a:gdLst/>
                <a:ahLst/>
                <a:cxnLst/>
                <a:rect l="l" t="t" r="r" b="b"/>
                <a:pathLst>
                  <a:path h="98425">
                    <a:moveTo>
                      <a:pt x="0" y="0"/>
                    </a:moveTo>
                    <a:lnTo>
                      <a:pt x="0" y="97883"/>
                    </a:lnTo>
                  </a:path>
                </a:pathLst>
              </a:custGeom>
              <a:ln w="9524">
                <a:solidFill>
                  <a:srgbClr val="CEE1F3"/>
                </a:solidFill>
              </a:ln>
            </p:spPr>
            <p:txBody>
              <a:bodyPr wrap="square" lIns="0" tIns="0" rIns="0" bIns="0" rtlCol="0"/>
              <a:lstStyle/>
              <a:p>
                <a:endParaRPr/>
              </a:p>
            </p:txBody>
          </p:sp>
          <p:sp>
            <p:nvSpPr>
              <p:cNvPr id="34" name="object 34"/>
              <p:cNvSpPr/>
              <p:nvPr/>
            </p:nvSpPr>
            <p:spPr>
              <a:xfrm>
                <a:off x="3249849" y="1543308"/>
                <a:ext cx="9525" cy="1942464"/>
              </a:xfrm>
              <a:custGeom>
                <a:avLst/>
                <a:gdLst/>
                <a:ahLst/>
                <a:cxnLst/>
                <a:rect l="l" t="t" r="r" b="b"/>
                <a:pathLst>
                  <a:path w="9525" h="1942464">
                    <a:moveTo>
                      <a:pt x="0" y="1942410"/>
                    </a:moveTo>
                    <a:lnTo>
                      <a:pt x="9524" y="1942410"/>
                    </a:lnTo>
                  </a:path>
                  <a:path w="9525" h="1942464">
                    <a:moveTo>
                      <a:pt x="4762" y="0"/>
                    </a:moveTo>
                    <a:lnTo>
                      <a:pt x="4762" y="1285104"/>
                    </a:lnTo>
                  </a:path>
                </a:pathLst>
              </a:custGeom>
              <a:ln w="3175">
                <a:solidFill>
                  <a:srgbClr val="CEE1F3"/>
                </a:solidFill>
              </a:ln>
            </p:spPr>
            <p:txBody>
              <a:bodyPr wrap="square" lIns="0" tIns="0" rIns="0" bIns="0" rtlCol="0"/>
              <a:lstStyle/>
              <a:p>
                <a:endParaRPr/>
              </a:p>
            </p:txBody>
          </p:sp>
          <p:sp>
            <p:nvSpPr>
              <p:cNvPr id="35" name="object 35"/>
              <p:cNvSpPr/>
              <p:nvPr/>
            </p:nvSpPr>
            <p:spPr>
              <a:xfrm>
                <a:off x="2870271" y="4143025"/>
                <a:ext cx="0" cy="98425"/>
              </a:xfrm>
              <a:custGeom>
                <a:avLst/>
                <a:gdLst/>
                <a:ahLst/>
                <a:cxnLst/>
                <a:rect l="l" t="t" r="r" b="b"/>
                <a:pathLst>
                  <a:path h="98425">
                    <a:moveTo>
                      <a:pt x="0" y="0"/>
                    </a:moveTo>
                    <a:lnTo>
                      <a:pt x="0" y="97883"/>
                    </a:lnTo>
                  </a:path>
                </a:pathLst>
              </a:custGeom>
              <a:ln w="9524">
                <a:solidFill>
                  <a:srgbClr val="CEE1F3"/>
                </a:solidFill>
              </a:ln>
            </p:spPr>
            <p:txBody>
              <a:bodyPr wrap="square" lIns="0" tIns="0" rIns="0" bIns="0" rtlCol="0"/>
              <a:lstStyle/>
              <a:p>
                <a:endParaRPr/>
              </a:p>
            </p:txBody>
          </p:sp>
          <p:sp>
            <p:nvSpPr>
              <p:cNvPr id="36" name="object 36"/>
              <p:cNvSpPr/>
              <p:nvPr/>
            </p:nvSpPr>
            <p:spPr>
              <a:xfrm>
                <a:off x="2865509" y="1543308"/>
                <a:ext cx="9525" cy="1942464"/>
              </a:xfrm>
              <a:custGeom>
                <a:avLst/>
                <a:gdLst/>
                <a:ahLst/>
                <a:cxnLst/>
                <a:rect l="l" t="t" r="r" b="b"/>
                <a:pathLst>
                  <a:path w="9525" h="1942464">
                    <a:moveTo>
                      <a:pt x="0" y="1942410"/>
                    </a:moveTo>
                    <a:lnTo>
                      <a:pt x="9524" y="1942410"/>
                    </a:lnTo>
                  </a:path>
                  <a:path w="9525" h="1942464">
                    <a:moveTo>
                      <a:pt x="4762" y="0"/>
                    </a:moveTo>
                    <a:lnTo>
                      <a:pt x="4762" y="1285104"/>
                    </a:lnTo>
                  </a:path>
                </a:pathLst>
              </a:custGeom>
              <a:ln w="3175">
                <a:solidFill>
                  <a:srgbClr val="CEE1F3"/>
                </a:solidFill>
              </a:ln>
            </p:spPr>
            <p:txBody>
              <a:bodyPr wrap="square" lIns="0" tIns="0" rIns="0" bIns="0" rtlCol="0"/>
              <a:lstStyle/>
              <a:p>
                <a:endParaRPr/>
              </a:p>
            </p:txBody>
          </p:sp>
          <p:sp>
            <p:nvSpPr>
              <p:cNvPr id="37" name="object 37"/>
              <p:cNvSpPr/>
              <p:nvPr/>
            </p:nvSpPr>
            <p:spPr>
              <a:xfrm>
                <a:off x="2485930" y="4143025"/>
                <a:ext cx="0" cy="98425"/>
              </a:xfrm>
              <a:custGeom>
                <a:avLst/>
                <a:gdLst/>
                <a:ahLst/>
                <a:cxnLst/>
                <a:rect l="l" t="t" r="r" b="b"/>
                <a:pathLst>
                  <a:path h="98425">
                    <a:moveTo>
                      <a:pt x="0" y="0"/>
                    </a:moveTo>
                    <a:lnTo>
                      <a:pt x="0" y="97883"/>
                    </a:lnTo>
                  </a:path>
                </a:pathLst>
              </a:custGeom>
              <a:ln w="9524">
                <a:solidFill>
                  <a:srgbClr val="CEE1F3"/>
                </a:solidFill>
              </a:ln>
            </p:spPr>
            <p:txBody>
              <a:bodyPr wrap="square" lIns="0" tIns="0" rIns="0" bIns="0" rtlCol="0"/>
              <a:lstStyle/>
              <a:p>
                <a:endParaRPr/>
              </a:p>
            </p:txBody>
          </p:sp>
          <p:sp>
            <p:nvSpPr>
              <p:cNvPr id="38" name="object 38"/>
              <p:cNvSpPr/>
              <p:nvPr/>
            </p:nvSpPr>
            <p:spPr>
              <a:xfrm>
                <a:off x="2481168" y="1543308"/>
                <a:ext cx="9525" cy="1942464"/>
              </a:xfrm>
              <a:custGeom>
                <a:avLst/>
                <a:gdLst/>
                <a:ahLst/>
                <a:cxnLst/>
                <a:rect l="l" t="t" r="r" b="b"/>
                <a:pathLst>
                  <a:path w="9525" h="1942464">
                    <a:moveTo>
                      <a:pt x="0" y="1942410"/>
                    </a:moveTo>
                    <a:lnTo>
                      <a:pt x="9524" y="1942410"/>
                    </a:lnTo>
                  </a:path>
                  <a:path w="9525" h="1942464">
                    <a:moveTo>
                      <a:pt x="4762" y="0"/>
                    </a:moveTo>
                    <a:lnTo>
                      <a:pt x="4762" y="1285104"/>
                    </a:lnTo>
                  </a:path>
                </a:pathLst>
              </a:custGeom>
              <a:ln w="3175">
                <a:solidFill>
                  <a:srgbClr val="CEE1F3"/>
                </a:solidFill>
              </a:ln>
            </p:spPr>
            <p:txBody>
              <a:bodyPr wrap="square" lIns="0" tIns="0" rIns="0" bIns="0" rtlCol="0"/>
              <a:lstStyle/>
              <a:p>
                <a:endParaRPr/>
              </a:p>
            </p:txBody>
          </p:sp>
          <p:sp>
            <p:nvSpPr>
              <p:cNvPr id="39" name="object 39"/>
              <p:cNvSpPr/>
              <p:nvPr/>
            </p:nvSpPr>
            <p:spPr>
              <a:xfrm>
                <a:off x="2101589" y="4143025"/>
                <a:ext cx="0" cy="98425"/>
              </a:xfrm>
              <a:custGeom>
                <a:avLst/>
                <a:gdLst/>
                <a:ahLst/>
                <a:cxnLst/>
                <a:rect l="l" t="t" r="r" b="b"/>
                <a:pathLst>
                  <a:path h="98425">
                    <a:moveTo>
                      <a:pt x="0" y="0"/>
                    </a:moveTo>
                    <a:lnTo>
                      <a:pt x="0" y="97883"/>
                    </a:lnTo>
                  </a:path>
                </a:pathLst>
              </a:custGeom>
              <a:ln w="9524">
                <a:solidFill>
                  <a:srgbClr val="CEE1F3"/>
                </a:solidFill>
              </a:ln>
            </p:spPr>
            <p:txBody>
              <a:bodyPr wrap="square" lIns="0" tIns="0" rIns="0" bIns="0" rtlCol="0"/>
              <a:lstStyle/>
              <a:p>
                <a:endParaRPr/>
              </a:p>
            </p:txBody>
          </p:sp>
          <p:sp>
            <p:nvSpPr>
              <p:cNvPr id="40" name="object 40"/>
              <p:cNvSpPr/>
              <p:nvPr/>
            </p:nvSpPr>
            <p:spPr>
              <a:xfrm>
                <a:off x="2096827" y="1543308"/>
                <a:ext cx="9525" cy="1942464"/>
              </a:xfrm>
              <a:custGeom>
                <a:avLst/>
                <a:gdLst/>
                <a:ahLst/>
                <a:cxnLst/>
                <a:rect l="l" t="t" r="r" b="b"/>
                <a:pathLst>
                  <a:path w="9525" h="1942464">
                    <a:moveTo>
                      <a:pt x="0" y="1942410"/>
                    </a:moveTo>
                    <a:lnTo>
                      <a:pt x="9524" y="1942410"/>
                    </a:lnTo>
                  </a:path>
                  <a:path w="9525" h="1942464">
                    <a:moveTo>
                      <a:pt x="4762" y="0"/>
                    </a:moveTo>
                    <a:lnTo>
                      <a:pt x="4762" y="1285104"/>
                    </a:lnTo>
                  </a:path>
                </a:pathLst>
              </a:custGeom>
              <a:ln w="3175">
                <a:solidFill>
                  <a:srgbClr val="CEE1F3"/>
                </a:solidFill>
              </a:ln>
            </p:spPr>
            <p:txBody>
              <a:bodyPr wrap="square" lIns="0" tIns="0" rIns="0" bIns="0" rtlCol="0"/>
              <a:lstStyle/>
              <a:p>
                <a:endParaRPr/>
              </a:p>
            </p:txBody>
          </p:sp>
          <p:sp>
            <p:nvSpPr>
              <p:cNvPr id="41" name="object 41"/>
              <p:cNvSpPr/>
              <p:nvPr/>
            </p:nvSpPr>
            <p:spPr>
              <a:xfrm>
                <a:off x="1717248" y="4143025"/>
                <a:ext cx="0" cy="98425"/>
              </a:xfrm>
              <a:custGeom>
                <a:avLst/>
                <a:gdLst/>
                <a:ahLst/>
                <a:cxnLst/>
                <a:rect l="l" t="t" r="r" b="b"/>
                <a:pathLst>
                  <a:path h="98425">
                    <a:moveTo>
                      <a:pt x="0" y="0"/>
                    </a:moveTo>
                    <a:lnTo>
                      <a:pt x="0" y="97883"/>
                    </a:lnTo>
                  </a:path>
                </a:pathLst>
              </a:custGeom>
              <a:ln w="9524">
                <a:solidFill>
                  <a:srgbClr val="CEE1F3"/>
                </a:solidFill>
              </a:ln>
            </p:spPr>
            <p:txBody>
              <a:bodyPr wrap="square" lIns="0" tIns="0" rIns="0" bIns="0" rtlCol="0"/>
              <a:lstStyle/>
              <a:p>
                <a:endParaRPr/>
              </a:p>
            </p:txBody>
          </p:sp>
          <p:sp>
            <p:nvSpPr>
              <p:cNvPr id="42" name="object 42"/>
              <p:cNvSpPr/>
              <p:nvPr/>
            </p:nvSpPr>
            <p:spPr>
              <a:xfrm>
                <a:off x="1712486" y="1543308"/>
                <a:ext cx="9525" cy="1942464"/>
              </a:xfrm>
              <a:custGeom>
                <a:avLst/>
                <a:gdLst/>
                <a:ahLst/>
                <a:cxnLst/>
                <a:rect l="l" t="t" r="r" b="b"/>
                <a:pathLst>
                  <a:path w="9525" h="1942464">
                    <a:moveTo>
                      <a:pt x="0" y="1942410"/>
                    </a:moveTo>
                    <a:lnTo>
                      <a:pt x="9524" y="1942410"/>
                    </a:lnTo>
                  </a:path>
                  <a:path w="9525" h="1942464">
                    <a:moveTo>
                      <a:pt x="4762" y="0"/>
                    </a:moveTo>
                    <a:lnTo>
                      <a:pt x="4762" y="1285104"/>
                    </a:lnTo>
                  </a:path>
                </a:pathLst>
              </a:custGeom>
              <a:ln w="3175">
                <a:solidFill>
                  <a:srgbClr val="CEE1F3"/>
                </a:solidFill>
              </a:ln>
            </p:spPr>
            <p:txBody>
              <a:bodyPr wrap="square" lIns="0" tIns="0" rIns="0" bIns="0" rtlCol="0"/>
              <a:lstStyle/>
              <a:p>
                <a:endParaRPr/>
              </a:p>
            </p:txBody>
          </p:sp>
          <p:sp>
            <p:nvSpPr>
              <p:cNvPr id="43" name="object 43"/>
              <p:cNvSpPr/>
              <p:nvPr/>
            </p:nvSpPr>
            <p:spPr>
              <a:xfrm>
                <a:off x="1332903" y="1918411"/>
                <a:ext cx="4225925" cy="2227580"/>
              </a:xfrm>
              <a:custGeom>
                <a:avLst/>
                <a:gdLst/>
                <a:ahLst/>
                <a:cxnLst/>
                <a:rect l="l" t="t" r="r" b="b"/>
                <a:pathLst>
                  <a:path w="4225925" h="2227579">
                    <a:moveTo>
                      <a:pt x="4225493" y="0"/>
                    </a:moveTo>
                    <a:lnTo>
                      <a:pt x="0" y="0"/>
                    </a:lnTo>
                    <a:lnTo>
                      <a:pt x="0" y="2438"/>
                    </a:lnTo>
                    <a:lnTo>
                      <a:pt x="0" y="2224621"/>
                    </a:lnTo>
                    <a:lnTo>
                      <a:pt x="0" y="2227059"/>
                    </a:lnTo>
                    <a:lnTo>
                      <a:pt x="4225493" y="2227059"/>
                    </a:lnTo>
                    <a:lnTo>
                      <a:pt x="4225493" y="2224621"/>
                    </a:lnTo>
                    <a:lnTo>
                      <a:pt x="4225493" y="2438"/>
                    </a:lnTo>
                    <a:lnTo>
                      <a:pt x="4225493" y="0"/>
                    </a:lnTo>
                    <a:close/>
                  </a:path>
                </a:pathLst>
              </a:custGeom>
              <a:solidFill>
                <a:srgbClr val="B7B7B7"/>
              </a:solidFill>
            </p:spPr>
            <p:txBody>
              <a:bodyPr wrap="square" lIns="0" tIns="0" rIns="0" bIns="0" rtlCol="0"/>
              <a:lstStyle/>
              <a:p>
                <a:endParaRPr/>
              </a:p>
            </p:txBody>
          </p:sp>
          <p:sp>
            <p:nvSpPr>
              <p:cNvPr id="44" name="object 44"/>
              <p:cNvSpPr/>
              <p:nvPr/>
            </p:nvSpPr>
            <p:spPr>
              <a:xfrm>
                <a:off x="1332907" y="1916077"/>
                <a:ext cx="4225925" cy="0"/>
              </a:xfrm>
              <a:custGeom>
                <a:avLst/>
                <a:gdLst/>
                <a:ahLst/>
                <a:cxnLst/>
                <a:rect l="l" t="t" r="r" b="b"/>
                <a:pathLst>
                  <a:path w="4225925">
                    <a:moveTo>
                      <a:pt x="0" y="0"/>
                    </a:moveTo>
                    <a:lnTo>
                      <a:pt x="4225499" y="0"/>
                    </a:lnTo>
                  </a:path>
                </a:pathLst>
              </a:custGeom>
              <a:ln w="4879">
                <a:solidFill>
                  <a:srgbClr val="B7B7B7"/>
                </a:solidFill>
                <a:prstDash val="lgDash"/>
              </a:ln>
            </p:spPr>
            <p:txBody>
              <a:bodyPr wrap="square" lIns="0" tIns="0" rIns="0" bIns="0" rtlCol="0"/>
              <a:lstStyle/>
              <a:p>
                <a:endParaRPr/>
              </a:p>
            </p:txBody>
          </p:sp>
          <p:sp>
            <p:nvSpPr>
              <p:cNvPr id="45" name="object 45"/>
              <p:cNvSpPr/>
              <p:nvPr/>
            </p:nvSpPr>
            <p:spPr>
              <a:xfrm>
                <a:off x="1332907" y="2298515"/>
                <a:ext cx="4225925" cy="760095"/>
              </a:xfrm>
              <a:custGeom>
                <a:avLst/>
                <a:gdLst/>
                <a:ahLst/>
                <a:cxnLst/>
                <a:rect l="l" t="t" r="r" b="b"/>
                <a:pathLst>
                  <a:path w="4225925" h="760094">
                    <a:moveTo>
                      <a:pt x="0" y="0"/>
                    </a:moveTo>
                    <a:lnTo>
                      <a:pt x="2690517" y="0"/>
                    </a:lnTo>
                  </a:path>
                  <a:path w="4225925" h="760094">
                    <a:moveTo>
                      <a:pt x="3890192" y="0"/>
                    </a:moveTo>
                    <a:lnTo>
                      <a:pt x="4225499" y="0"/>
                    </a:lnTo>
                  </a:path>
                  <a:path w="4225925" h="760094">
                    <a:moveTo>
                      <a:pt x="0" y="379998"/>
                    </a:moveTo>
                    <a:lnTo>
                      <a:pt x="656992" y="379998"/>
                    </a:lnTo>
                  </a:path>
                  <a:path w="4225925" h="760094">
                    <a:moveTo>
                      <a:pt x="2029492" y="379998"/>
                    </a:moveTo>
                    <a:lnTo>
                      <a:pt x="2690517" y="379998"/>
                    </a:lnTo>
                  </a:path>
                  <a:path w="4225925" h="760094">
                    <a:moveTo>
                      <a:pt x="3890192" y="379998"/>
                    </a:moveTo>
                    <a:lnTo>
                      <a:pt x="4225499" y="379998"/>
                    </a:lnTo>
                  </a:path>
                  <a:path w="4225925" h="760094">
                    <a:moveTo>
                      <a:pt x="0" y="759996"/>
                    </a:moveTo>
                    <a:lnTo>
                      <a:pt x="379392" y="759996"/>
                    </a:lnTo>
                  </a:path>
                </a:pathLst>
              </a:custGeom>
              <a:ln w="9524">
                <a:solidFill>
                  <a:srgbClr val="B7B7B7"/>
                </a:solidFill>
                <a:prstDash val="lgDash"/>
              </a:ln>
            </p:spPr>
            <p:txBody>
              <a:bodyPr wrap="square" lIns="0" tIns="0" rIns="0" bIns="0" rtlCol="0"/>
              <a:lstStyle/>
              <a:p>
                <a:endParaRPr/>
              </a:p>
            </p:txBody>
          </p:sp>
          <p:sp>
            <p:nvSpPr>
              <p:cNvPr id="46" name="object 46"/>
              <p:cNvSpPr/>
              <p:nvPr/>
            </p:nvSpPr>
            <p:spPr>
              <a:xfrm>
                <a:off x="4023312" y="3053749"/>
                <a:ext cx="1535430" cy="9525"/>
              </a:xfrm>
              <a:custGeom>
                <a:avLst/>
                <a:gdLst/>
                <a:ahLst/>
                <a:cxnLst/>
                <a:rect l="l" t="t" r="r" b="b"/>
                <a:pathLst>
                  <a:path w="1535429" h="9525">
                    <a:moveTo>
                      <a:pt x="0" y="0"/>
                    </a:moveTo>
                    <a:lnTo>
                      <a:pt x="0" y="9524"/>
                    </a:lnTo>
                  </a:path>
                  <a:path w="1535429" h="9525">
                    <a:moveTo>
                      <a:pt x="1199787" y="4762"/>
                    </a:moveTo>
                    <a:lnTo>
                      <a:pt x="1535095" y="4762"/>
                    </a:lnTo>
                  </a:path>
                </a:pathLst>
              </a:custGeom>
              <a:ln w="3175">
                <a:solidFill>
                  <a:srgbClr val="B7B7B7"/>
                </a:solidFill>
                <a:prstDash val="lgDash"/>
              </a:ln>
            </p:spPr>
            <p:txBody>
              <a:bodyPr wrap="square" lIns="0" tIns="0" rIns="0" bIns="0" rtlCol="0"/>
              <a:lstStyle/>
              <a:p>
                <a:endParaRPr/>
              </a:p>
            </p:txBody>
          </p:sp>
          <p:sp>
            <p:nvSpPr>
              <p:cNvPr id="47" name="object 47"/>
              <p:cNvSpPr/>
              <p:nvPr/>
            </p:nvSpPr>
            <p:spPr>
              <a:xfrm>
                <a:off x="1332907" y="3438510"/>
                <a:ext cx="379730" cy="0"/>
              </a:xfrm>
              <a:custGeom>
                <a:avLst/>
                <a:gdLst/>
                <a:ahLst/>
                <a:cxnLst/>
                <a:rect l="l" t="t" r="r" b="b"/>
                <a:pathLst>
                  <a:path w="379730">
                    <a:moveTo>
                      <a:pt x="0" y="0"/>
                    </a:moveTo>
                    <a:lnTo>
                      <a:pt x="379392" y="0"/>
                    </a:lnTo>
                  </a:path>
                </a:pathLst>
              </a:custGeom>
              <a:ln w="9524">
                <a:solidFill>
                  <a:srgbClr val="B7B7B7"/>
                </a:solidFill>
                <a:prstDash val="lgDash"/>
              </a:ln>
            </p:spPr>
            <p:txBody>
              <a:bodyPr wrap="square" lIns="0" tIns="0" rIns="0" bIns="0" rtlCol="0"/>
              <a:lstStyle/>
              <a:p>
                <a:endParaRPr/>
              </a:p>
            </p:txBody>
          </p:sp>
          <p:sp>
            <p:nvSpPr>
              <p:cNvPr id="48" name="object 48"/>
              <p:cNvSpPr/>
              <p:nvPr/>
            </p:nvSpPr>
            <p:spPr>
              <a:xfrm>
                <a:off x="4023312" y="3433747"/>
                <a:ext cx="1535430" cy="389890"/>
              </a:xfrm>
              <a:custGeom>
                <a:avLst/>
                <a:gdLst/>
                <a:ahLst/>
                <a:cxnLst/>
                <a:rect l="l" t="t" r="r" b="b"/>
                <a:pathLst>
                  <a:path w="1535429" h="389889">
                    <a:moveTo>
                      <a:pt x="0" y="0"/>
                    </a:moveTo>
                    <a:lnTo>
                      <a:pt x="0" y="9524"/>
                    </a:lnTo>
                  </a:path>
                  <a:path w="1535429" h="389889">
                    <a:moveTo>
                      <a:pt x="1199787" y="4762"/>
                    </a:moveTo>
                    <a:lnTo>
                      <a:pt x="1535095" y="4762"/>
                    </a:lnTo>
                  </a:path>
                  <a:path w="1535429" h="389889">
                    <a:moveTo>
                      <a:pt x="0" y="379998"/>
                    </a:moveTo>
                    <a:lnTo>
                      <a:pt x="0" y="389523"/>
                    </a:lnTo>
                  </a:path>
                  <a:path w="1535429" h="389889">
                    <a:moveTo>
                      <a:pt x="1199787" y="384760"/>
                    </a:moveTo>
                    <a:lnTo>
                      <a:pt x="1535095" y="384760"/>
                    </a:lnTo>
                  </a:path>
                </a:pathLst>
              </a:custGeom>
              <a:ln w="3175">
                <a:solidFill>
                  <a:srgbClr val="B7B7B7"/>
                </a:solidFill>
                <a:prstDash val="lgDash"/>
              </a:ln>
            </p:spPr>
            <p:txBody>
              <a:bodyPr wrap="square" lIns="0" tIns="0" rIns="0" bIns="0" rtlCol="0"/>
              <a:lstStyle/>
              <a:p>
                <a:endParaRPr/>
              </a:p>
            </p:txBody>
          </p:sp>
          <p:sp>
            <p:nvSpPr>
              <p:cNvPr id="49" name="object 49"/>
              <p:cNvSpPr/>
              <p:nvPr/>
            </p:nvSpPr>
            <p:spPr>
              <a:xfrm>
                <a:off x="1332499" y="3486324"/>
                <a:ext cx="2691130" cy="657225"/>
              </a:xfrm>
              <a:custGeom>
                <a:avLst/>
                <a:gdLst/>
                <a:ahLst/>
                <a:cxnLst/>
                <a:rect l="l" t="t" r="r" b="b"/>
                <a:pathLst>
                  <a:path w="2691129" h="657225">
                    <a:moveTo>
                      <a:pt x="2690699" y="656699"/>
                    </a:moveTo>
                    <a:lnTo>
                      <a:pt x="0" y="656699"/>
                    </a:lnTo>
                    <a:lnTo>
                      <a:pt x="0" y="0"/>
                    </a:lnTo>
                    <a:lnTo>
                      <a:pt x="2690699" y="0"/>
                    </a:lnTo>
                    <a:lnTo>
                      <a:pt x="2690699" y="656699"/>
                    </a:lnTo>
                    <a:close/>
                  </a:path>
                </a:pathLst>
              </a:custGeom>
              <a:solidFill>
                <a:srgbClr val="2773AA"/>
              </a:solidFill>
            </p:spPr>
            <p:txBody>
              <a:bodyPr wrap="square" lIns="0" tIns="0" rIns="0" bIns="0" rtlCol="0"/>
              <a:lstStyle/>
              <a:p>
                <a:endParaRPr/>
              </a:p>
            </p:txBody>
          </p:sp>
          <p:sp>
            <p:nvSpPr>
              <p:cNvPr id="50" name="object 50"/>
              <p:cNvSpPr/>
              <p:nvPr/>
            </p:nvSpPr>
            <p:spPr>
              <a:xfrm>
                <a:off x="1712299" y="2828412"/>
                <a:ext cx="2311400" cy="657225"/>
              </a:xfrm>
              <a:custGeom>
                <a:avLst/>
                <a:gdLst/>
                <a:ahLst/>
                <a:cxnLst/>
                <a:rect l="l" t="t" r="r" b="b"/>
                <a:pathLst>
                  <a:path w="2311400" h="657225">
                    <a:moveTo>
                      <a:pt x="2310899" y="656699"/>
                    </a:moveTo>
                    <a:lnTo>
                      <a:pt x="0" y="656699"/>
                    </a:lnTo>
                    <a:lnTo>
                      <a:pt x="0" y="0"/>
                    </a:lnTo>
                    <a:lnTo>
                      <a:pt x="2310899" y="0"/>
                    </a:lnTo>
                    <a:lnTo>
                      <a:pt x="2310899" y="656699"/>
                    </a:lnTo>
                    <a:close/>
                  </a:path>
                </a:pathLst>
              </a:custGeom>
              <a:solidFill>
                <a:srgbClr val="6FA8DC"/>
              </a:solidFill>
            </p:spPr>
            <p:txBody>
              <a:bodyPr wrap="square" lIns="0" tIns="0" rIns="0" bIns="0" rtlCol="0"/>
              <a:lstStyle/>
              <a:p>
                <a:endParaRPr/>
              </a:p>
            </p:txBody>
          </p:sp>
          <p:sp>
            <p:nvSpPr>
              <p:cNvPr id="51" name="object 51"/>
              <p:cNvSpPr/>
              <p:nvPr/>
            </p:nvSpPr>
            <p:spPr>
              <a:xfrm>
                <a:off x="4023424" y="1918400"/>
                <a:ext cx="46990" cy="2225040"/>
              </a:xfrm>
              <a:custGeom>
                <a:avLst/>
                <a:gdLst/>
                <a:ahLst/>
                <a:cxnLst/>
                <a:rect l="l" t="t" r="r" b="b"/>
                <a:pathLst>
                  <a:path w="46989" h="2225040">
                    <a:moveTo>
                      <a:pt x="0" y="2224499"/>
                    </a:moveTo>
                    <a:lnTo>
                      <a:pt x="46774" y="2224499"/>
                    </a:lnTo>
                    <a:lnTo>
                      <a:pt x="46774" y="0"/>
                    </a:lnTo>
                    <a:lnTo>
                      <a:pt x="0" y="0"/>
                    </a:lnTo>
                    <a:lnTo>
                      <a:pt x="0" y="2224499"/>
                    </a:lnTo>
                    <a:close/>
                  </a:path>
                </a:pathLst>
              </a:custGeom>
              <a:solidFill>
                <a:srgbClr val="F09BC5"/>
              </a:solidFill>
            </p:spPr>
            <p:txBody>
              <a:bodyPr wrap="square" lIns="0" tIns="0" rIns="0" bIns="0" rtlCol="0"/>
              <a:lstStyle/>
              <a:p>
                <a:endParaRPr/>
              </a:p>
            </p:txBody>
          </p:sp>
          <p:sp>
            <p:nvSpPr>
              <p:cNvPr id="52" name="object 52"/>
              <p:cNvSpPr/>
              <p:nvPr/>
            </p:nvSpPr>
            <p:spPr>
              <a:xfrm>
                <a:off x="4791976" y="1543308"/>
                <a:ext cx="0" cy="2698115"/>
              </a:xfrm>
              <a:custGeom>
                <a:avLst/>
                <a:gdLst/>
                <a:ahLst/>
                <a:cxnLst/>
                <a:rect l="l" t="t" r="r" b="b"/>
                <a:pathLst>
                  <a:path h="2698115">
                    <a:moveTo>
                      <a:pt x="0" y="2599716"/>
                    </a:moveTo>
                    <a:lnTo>
                      <a:pt x="0" y="2697600"/>
                    </a:lnTo>
                  </a:path>
                  <a:path h="2698115">
                    <a:moveTo>
                      <a:pt x="0" y="0"/>
                    </a:moveTo>
                    <a:lnTo>
                      <a:pt x="0" y="375216"/>
                    </a:lnTo>
                  </a:path>
                </a:pathLst>
              </a:custGeom>
              <a:ln w="9524">
                <a:solidFill>
                  <a:srgbClr val="CEE1F3"/>
                </a:solidFill>
              </a:ln>
            </p:spPr>
            <p:txBody>
              <a:bodyPr wrap="square" lIns="0" tIns="0" rIns="0" bIns="0" rtlCol="0"/>
              <a:lstStyle/>
              <a:p>
                <a:endParaRPr/>
              </a:p>
            </p:txBody>
          </p:sp>
          <p:sp>
            <p:nvSpPr>
              <p:cNvPr id="53" name="object 53"/>
              <p:cNvSpPr/>
              <p:nvPr/>
            </p:nvSpPr>
            <p:spPr>
              <a:xfrm>
                <a:off x="4070199" y="1918525"/>
                <a:ext cx="1153160" cy="2225040"/>
              </a:xfrm>
              <a:custGeom>
                <a:avLst/>
                <a:gdLst/>
                <a:ahLst/>
                <a:cxnLst/>
                <a:rect l="l" t="t" r="r" b="b"/>
                <a:pathLst>
                  <a:path w="1153160" h="2225040">
                    <a:moveTo>
                      <a:pt x="1152899" y="2224499"/>
                    </a:moveTo>
                    <a:lnTo>
                      <a:pt x="0" y="2224499"/>
                    </a:lnTo>
                    <a:lnTo>
                      <a:pt x="0" y="0"/>
                    </a:lnTo>
                    <a:lnTo>
                      <a:pt x="1152899" y="0"/>
                    </a:lnTo>
                    <a:lnTo>
                      <a:pt x="1152899" y="2224499"/>
                    </a:lnTo>
                    <a:close/>
                  </a:path>
                </a:pathLst>
              </a:custGeom>
              <a:solidFill>
                <a:srgbClr val="F9C943"/>
              </a:solidFill>
            </p:spPr>
            <p:txBody>
              <a:bodyPr wrap="square" lIns="0" tIns="0" rIns="0" bIns="0" rtlCol="0"/>
              <a:lstStyle/>
              <a:p>
                <a:endParaRPr/>
              </a:p>
            </p:txBody>
          </p:sp>
          <p:sp>
            <p:nvSpPr>
              <p:cNvPr id="54" name="object 54"/>
              <p:cNvSpPr/>
              <p:nvPr/>
            </p:nvSpPr>
            <p:spPr>
              <a:xfrm>
                <a:off x="1344299" y="2829425"/>
                <a:ext cx="2663825" cy="1315085"/>
              </a:xfrm>
              <a:custGeom>
                <a:avLst/>
                <a:gdLst/>
                <a:ahLst/>
                <a:cxnLst/>
                <a:rect l="l" t="t" r="r" b="b"/>
                <a:pathLst>
                  <a:path w="2663825" h="1315085">
                    <a:moveTo>
                      <a:pt x="0" y="0"/>
                    </a:moveTo>
                    <a:lnTo>
                      <a:pt x="2663699" y="0"/>
                    </a:lnTo>
                    <a:lnTo>
                      <a:pt x="2663699" y="1314899"/>
                    </a:lnTo>
                    <a:lnTo>
                      <a:pt x="0" y="1314899"/>
                    </a:lnTo>
                    <a:lnTo>
                      <a:pt x="0" y="0"/>
                    </a:lnTo>
                    <a:close/>
                  </a:path>
                </a:pathLst>
              </a:custGeom>
              <a:ln w="9524">
                <a:solidFill>
                  <a:srgbClr val="2773AA"/>
                </a:solidFill>
              </a:ln>
            </p:spPr>
            <p:txBody>
              <a:bodyPr wrap="square" lIns="0" tIns="0" rIns="0" bIns="0" rtlCol="0"/>
              <a:lstStyle/>
              <a:p>
                <a:endParaRPr/>
              </a:p>
            </p:txBody>
          </p:sp>
          <p:sp>
            <p:nvSpPr>
              <p:cNvPr id="55" name="object 55"/>
              <p:cNvSpPr/>
              <p:nvPr/>
            </p:nvSpPr>
            <p:spPr>
              <a:xfrm>
                <a:off x="1989899" y="2585812"/>
                <a:ext cx="1372870" cy="185420"/>
              </a:xfrm>
              <a:custGeom>
                <a:avLst/>
                <a:gdLst/>
                <a:ahLst/>
                <a:cxnLst/>
                <a:rect l="l" t="t" r="r" b="b"/>
                <a:pathLst>
                  <a:path w="1372870" h="185419">
                    <a:moveTo>
                      <a:pt x="1372499" y="185399"/>
                    </a:moveTo>
                    <a:lnTo>
                      <a:pt x="0" y="185399"/>
                    </a:lnTo>
                    <a:lnTo>
                      <a:pt x="0" y="0"/>
                    </a:lnTo>
                    <a:lnTo>
                      <a:pt x="1372499" y="0"/>
                    </a:lnTo>
                    <a:lnTo>
                      <a:pt x="1372499" y="185399"/>
                    </a:lnTo>
                    <a:close/>
                  </a:path>
                </a:pathLst>
              </a:custGeom>
              <a:solidFill>
                <a:srgbClr val="FFFFFF"/>
              </a:solidFill>
            </p:spPr>
            <p:txBody>
              <a:bodyPr wrap="square" lIns="0" tIns="0" rIns="0" bIns="0" rtlCol="0"/>
              <a:lstStyle/>
              <a:p>
                <a:endParaRPr/>
              </a:p>
            </p:txBody>
          </p:sp>
        </p:grpSp>
        <p:sp>
          <p:nvSpPr>
            <p:cNvPr id="57" name="object 57"/>
            <p:cNvSpPr txBox="1"/>
            <p:nvPr/>
          </p:nvSpPr>
          <p:spPr>
            <a:xfrm>
              <a:off x="2243577" y="2584532"/>
              <a:ext cx="8642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Earl</a:t>
              </a:r>
              <a:r>
                <a:rPr sz="1000" dirty="0">
                  <a:solidFill>
                    <a:srgbClr val="222222"/>
                  </a:solidFill>
                  <a:latin typeface="Arial"/>
                  <a:cs typeface="Arial"/>
                </a:rPr>
                <a:t>y</a:t>
              </a:r>
              <a:r>
                <a:rPr sz="1000" spc="-5" dirty="0">
                  <a:solidFill>
                    <a:srgbClr val="222222"/>
                  </a:solidFill>
                  <a:latin typeface="Arial"/>
                  <a:cs typeface="Arial"/>
                </a:rPr>
                <a:t> detection</a:t>
              </a:r>
              <a:endParaRPr sz="1000">
                <a:latin typeface="Arial"/>
                <a:cs typeface="Arial"/>
              </a:endParaRPr>
            </a:p>
          </p:txBody>
        </p:sp>
        <p:sp>
          <p:nvSpPr>
            <p:cNvPr id="58" name="object 58"/>
            <p:cNvSpPr txBox="1"/>
            <p:nvPr/>
          </p:nvSpPr>
          <p:spPr>
            <a:xfrm>
              <a:off x="2157816" y="3096694"/>
              <a:ext cx="147193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FFFFFF"/>
                  </a:solidFill>
                  <a:latin typeface="Arial"/>
                  <a:cs typeface="Arial"/>
                </a:rPr>
                <a:t>Lower-risk</a:t>
              </a:r>
              <a:r>
                <a:rPr sz="1000" spc="-40" dirty="0">
                  <a:solidFill>
                    <a:srgbClr val="FFFFFF"/>
                  </a:solidFill>
                  <a:latin typeface="Arial"/>
                  <a:cs typeface="Arial"/>
                </a:rPr>
                <a:t> </a:t>
              </a:r>
              <a:r>
                <a:rPr sz="1000" spc="-5" dirty="0">
                  <a:solidFill>
                    <a:srgbClr val="FFFFFF"/>
                  </a:solidFill>
                  <a:latin typeface="Arial"/>
                  <a:cs typeface="Arial"/>
                </a:rPr>
                <a:t>early</a:t>
              </a:r>
              <a:r>
                <a:rPr sz="1000" spc="-35" dirty="0">
                  <a:solidFill>
                    <a:srgbClr val="FFFFFF"/>
                  </a:solidFill>
                  <a:latin typeface="Arial"/>
                  <a:cs typeface="Arial"/>
                </a:rPr>
                <a:t> </a:t>
              </a:r>
              <a:r>
                <a:rPr sz="1000" spc="-5" dirty="0">
                  <a:solidFill>
                    <a:srgbClr val="FFFFFF"/>
                  </a:solidFill>
                  <a:latin typeface="Arial"/>
                  <a:cs typeface="Arial"/>
                </a:rPr>
                <a:t>detection</a:t>
              </a:r>
              <a:endParaRPr sz="1000">
                <a:latin typeface="Arial"/>
                <a:cs typeface="Arial"/>
              </a:endParaRPr>
            </a:p>
          </p:txBody>
        </p:sp>
        <p:sp>
          <p:nvSpPr>
            <p:cNvPr id="59" name="object 59"/>
            <p:cNvSpPr txBox="1"/>
            <p:nvPr/>
          </p:nvSpPr>
          <p:spPr>
            <a:xfrm>
              <a:off x="1945528" y="3720694"/>
              <a:ext cx="138684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FFFFFF"/>
                  </a:solidFill>
                  <a:latin typeface="Arial"/>
                  <a:cs typeface="Arial"/>
                </a:rPr>
                <a:t>High-risk</a:t>
              </a:r>
              <a:r>
                <a:rPr sz="1000" spc="-40" dirty="0">
                  <a:solidFill>
                    <a:srgbClr val="FFFFFF"/>
                  </a:solidFill>
                  <a:latin typeface="Arial"/>
                  <a:cs typeface="Arial"/>
                </a:rPr>
                <a:t> </a:t>
              </a:r>
              <a:r>
                <a:rPr sz="1000" spc="-5" dirty="0">
                  <a:solidFill>
                    <a:srgbClr val="FFFFFF"/>
                  </a:solidFill>
                  <a:latin typeface="Arial"/>
                  <a:cs typeface="Arial"/>
                </a:rPr>
                <a:t>early</a:t>
              </a:r>
              <a:r>
                <a:rPr sz="1000" spc="-40" dirty="0">
                  <a:solidFill>
                    <a:srgbClr val="FFFFFF"/>
                  </a:solidFill>
                  <a:latin typeface="Arial"/>
                  <a:cs typeface="Arial"/>
                </a:rPr>
                <a:t> </a:t>
              </a:r>
              <a:r>
                <a:rPr sz="1000" spc="-5" dirty="0">
                  <a:solidFill>
                    <a:srgbClr val="FFFFFF"/>
                  </a:solidFill>
                  <a:latin typeface="Arial"/>
                  <a:cs typeface="Arial"/>
                </a:rPr>
                <a:t>detection</a:t>
              </a:r>
              <a:endParaRPr sz="1000">
                <a:latin typeface="Arial"/>
                <a:cs typeface="Arial"/>
              </a:endParaRPr>
            </a:p>
          </p:txBody>
        </p:sp>
        <p:sp>
          <p:nvSpPr>
            <p:cNvPr id="60" name="object 60"/>
            <p:cNvSpPr txBox="1"/>
            <p:nvPr/>
          </p:nvSpPr>
          <p:spPr>
            <a:xfrm>
              <a:off x="3525957" y="1666295"/>
              <a:ext cx="104076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Therapy</a:t>
              </a:r>
              <a:r>
                <a:rPr sz="1000" spc="-65" dirty="0">
                  <a:solidFill>
                    <a:srgbClr val="222222"/>
                  </a:solidFill>
                  <a:latin typeface="Arial"/>
                  <a:cs typeface="Arial"/>
                </a:rPr>
                <a:t> </a:t>
              </a:r>
              <a:r>
                <a:rPr sz="1000" spc="-5" dirty="0">
                  <a:solidFill>
                    <a:srgbClr val="222222"/>
                  </a:solidFill>
                  <a:latin typeface="Arial"/>
                  <a:cs typeface="Arial"/>
                </a:rPr>
                <a:t>guidance</a:t>
              </a:r>
              <a:endParaRPr sz="1000">
                <a:latin typeface="Arial"/>
                <a:cs typeface="Arial"/>
              </a:endParaRPr>
            </a:p>
          </p:txBody>
        </p:sp>
        <p:sp>
          <p:nvSpPr>
            <p:cNvPr id="61" name="object 61"/>
            <p:cNvSpPr txBox="1"/>
            <p:nvPr/>
          </p:nvSpPr>
          <p:spPr>
            <a:xfrm>
              <a:off x="4277614" y="2860594"/>
              <a:ext cx="738505" cy="330200"/>
            </a:xfrm>
            <a:prstGeom prst="rect">
              <a:avLst/>
            </a:prstGeom>
          </p:spPr>
          <p:txBody>
            <a:bodyPr vert="horz" wrap="square" lIns="0" tIns="12700" rIns="0" bIns="0" rtlCol="0">
              <a:spAutoFit/>
            </a:bodyPr>
            <a:lstStyle/>
            <a:p>
              <a:pPr marL="33655" marR="5080" indent="-21590">
                <a:lnSpc>
                  <a:spcPct val="100000"/>
                </a:lnSpc>
                <a:spcBef>
                  <a:spcPts val="100"/>
                </a:spcBef>
              </a:pPr>
              <a:r>
                <a:rPr sz="1000" dirty="0">
                  <a:latin typeface="Arial"/>
                  <a:cs typeface="Arial"/>
                </a:rPr>
                <a:t>Monitoring</a:t>
              </a:r>
              <a:r>
                <a:rPr sz="1000" spc="-5" dirty="0">
                  <a:latin typeface="Arial"/>
                  <a:cs typeface="Arial"/>
                </a:rPr>
                <a:t> </a:t>
              </a:r>
              <a:r>
                <a:rPr sz="1000" dirty="0">
                  <a:latin typeface="Arial"/>
                  <a:cs typeface="Arial"/>
                </a:rPr>
                <a:t>&amp;  surveillance</a:t>
              </a:r>
              <a:endParaRPr sz="1000">
                <a:latin typeface="Arial"/>
                <a:cs typeface="Arial"/>
              </a:endParaRPr>
            </a:p>
          </p:txBody>
        </p:sp>
        <p:sp>
          <p:nvSpPr>
            <p:cNvPr id="62" name="object 62"/>
            <p:cNvSpPr txBox="1"/>
            <p:nvPr/>
          </p:nvSpPr>
          <p:spPr>
            <a:xfrm>
              <a:off x="2018237" y="4233834"/>
              <a:ext cx="3868420" cy="517525"/>
            </a:xfrm>
            <a:prstGeom prst="rect">
              <a:avLst/>
            </a:prstGeom>
          </p:spPr>
          <p:txBody>
            <a:bodyPr vert="horz" wrap="square" lIns="0" tIns="36830" rIns="0" bIns="0" rtlCol="0">
              <a:spAutoFit/>
            </a:bodyPr>
            <a:lstStyle/>
            <a:p>
              <a:pPr marL="12700">
                <a:lnSpc>
                  <a:spcPct val="100000"/>
                </a:lnSpc>
                <a:spcBef>
                  <a:spcPts val="290"/>
                </a:spcBef>
                <a:tabLst>
                  <a:tab pos="396875" algn="l"/>
                  <a:tab pos="781050" algn="l"/>
                  <a:tab pos="1165225" algn="l"/>
                  <a:tab pos="1550035" algn="l"/>
                  <a:tab pos="1934210" algn="l"/>
                  <a:tab pos="2318385" algn="l"/>
                  <a:tab pos="2702560" algn="l"/>
                  <a:tab pos="3087370" algn="l"/>
                  <a:tab pos="3471545" algn="l"/>
                </a:tabLst>
              </a:pPr>
              <a:r>
                <a:rPr sz="1000" spc="-5" dirty="0">
                  <a:solidFill>
                    <a:srgbClr val="222222"/>
                  </a:solidFill>
                  <a:latin typeface="Arial"/>
                  <a:cs typeface="Arial"/>
                </a:rPr>
                <a:t>10	15	20	25	30	35	40	45	50	55</a:t>
              </a:r>
              <a:endParaRPr sz="1000">
                <a:latin typeface="Arial"/>
                <a:cs typeface="Arial"/>
              </a:endParaRPr>
            </a:p>
            <a:p>
              <a:pPr marL="942340">
                <a:lnSpc>
                  <a:spcPts val="1150"/>
                </a:lnSpc>
                <a:spcBef>
                  <a:spcPts val="185"/>
                </a:spcBef>
              </a:pPr>
              <a:r>
                <a:rPr sz="1000" spc="-5" dirty="0">
                  <a:solidFill>
                    <a:srgbClr val="222222"/>
                  </a:solidFill>
                  <a:latin typeface="Arial"/>
                  <a:cs typeface="Arial"/>
                </a:rPr>
                <a:t>Patients</a:t>
              </a:r>
              <a:r>
                <a:rPr sz="1000" spc="-50" dirty="0">
                  <a:solidFill>
                    <a:srgbClr val="222222"/>
                  </a:solidFill>
                  <a:latin typeface="Arial"/>
                  <a:cs typeface="Arial"/>
                </a:rPr>
                <a:t> </a:t>
              </a:r>
              <a:r>
                <a:rPr sz="1000" dirty="0">
                  <a:solidFill>
                    <a:srgbClr val="222222"/>
                  </a:solidFill>
                  <a:latin typeface="Arial"/>
                  <a:cs typeface="Arial"/>
                </a:rPr>
                <a:t>(M)</a:t>
              </a:r>
              <a:endParaRPr sz="1000">
                <a:latin typeface="Arial"/>
                <a:cs typeface="Arial"/>
              </a:endParaRPr>
            </a:p>
            <a:p>
              <a:pPr marL="3228340">
                <a:lnSpc>
                  <a:spcPts val="1150"/>
                </a:lnSpc>
              </a:pPr>
              <a:r>
                <a:rPr sz="1000" b="1" spc="-5" dirty="0">
                  <a:solidFill>
                    <a:srgbClr val="222222"/>
                  </a:solidFill>
                  <a:latin typeface="Arial"/>
                  <a:cs typeface="Arial"/>
                </a:rPr>
                <a:t>Lat</a:t>
              </a:r>
              <a:r>
                <a:rPr sz="1000" b="1" dirty="0">
                  <a:solidFill>
                    <a:srgbClr val="222222"/>
                  </a:solidFill>
                  <a:latin typeface="Arial"/>
                  <a:cs typeface="Arial"/>
                </a:rPr>
                <a:t>e</a:t>
              </a:r>
              <a:r>
                <a:rPr sz="1000" b="1" spc="-5" dirty="0">
                  <a:solidFill>
                    <a:srgbClr val="222222"/>
                  </a:solidFill>
                  <a:latin typeface="Arial"/>
                  <a:cs typeface="Arial"/>
                </a:rPr>
                <a:t> stage</a:t>
              </a:r>
              <a:endParaRPr sz="1000">
                <a:latin typeface="Arial"/>
                <a:cs typeface="Arial"/>
              </a:endParaRPr>
            </a:p>
          </p:txBody>
        </p:sp>
        <p:sp>
          <p:nvSpPr>
            <p:cNvPr id="63" name="object 63"/>
            <p:cNvSpPr txBox="1"/>
            <p:nvPr/>
          </p:nvSpPr>
          <p:spPr>
            <a:xfrm>
              <a:off x="981469" y="4573395"/>
              <a:ext cx="701675"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222222"/>
                  </a:solidFill>
                  <a:latin typeface="Arial"/>
                  <a:cs typeface="Arial"/>
                </a:rPr>
                <a:t>Earl</a:t>
              </a:r>
              <a:r>
                <a:rPr sz="1000" b="1" dirty="0">
                  <a:solidFill>
                    <a:srgbClr val="222222"/>
                  </a:solidFill>
                  <a:latin typeface="Arial"/>
                  <a:cs typeface="Arial"/>
                </a:rPr>
                <a:t>y</a:t>
              </a:r>
              <a:r>
                <a:rPr sz="1000" b="1" spc="-5" dirty="0">
                  <a:solidFill>
                    <a:srgbClr val="222222"/>
                  </a:solidFill>
                  <a:latin typeface="Arial"/>
                  <a:cs typeface="Arial"/>
                </a:rPr>
                <a:t> stage</a:t>
              </a:r>
              <a:endParaRPr sz="1000">
                <a:latin typeface="Arial"/>
                <a:cs typeface="Arial"/>
              </a:endParaRPr>
            </a:p>
          </p:txBody>
        </p:sp>
        <p:grpSp>
          <p:nvGrpSpPr>
            <p:cNvPr id="64" name="object 64"/>
            <p:cNvGrpSpPr/>
            <p:nvPr/>
          </p:nvGrpSpPr>
          <p:grpSpPr>
            <a:xfrm>
              <a:off x="1805400" y="4646943"/>
              <a:ext cx="3282950" cy="41275"/>
              <a:chOff x="1805400" y="4646943"/>
              <a:chExt cx="3282950" cy="41275"/>
            </a:xfrm>
          </p:grpSpPr>
          <p:sp>
            <p:nvSpPr>
              <p:cNvPr id="65" name="object 65"/>
              <p:cNvSpPr/>
              <p:nvPr/>
            </p:nvSpPr>
            <p:spPr>
              <a:xfrm>
                <a:off x="1841499" y="4667375"/>
                <a:ext cx="3211195" cy="0"/>
              </a:xfrm>
              <a:custGeom>
                <a:avLst/>
                <a:gdLst/>
                <a:ahLst/>
                <a:cxnLst/>
                <a:rect l="l" t="t" r="r" b="b"/>
                <a:pathLst>
                  <a:path w="3211195">
                    <a:moveTo>
                      <a:pt x="0" y="0"/>
                    </a:moveTo>
                    <a:lnTo>
                      <a:pt x="3210700" y="0"/>
                    </a:lnTo>
                  </a:path>
                </a:pathLst>
              </a:custGeom>
              <a:ln w="9524">
                <a:solidFill>
                  <a:srgbClr val="2773AA"/>
                </a:solidFill>
              </a:ln>
            </p:spPr>
            <p:txBody>
              <a:bodyPr wrap="square" lIns="0" tIns="0" rIns="0" bIns="0" rtlCol="0"/>
              <a:lstStyle/>
              <a:p>
                <a:endParaRPr/>
              </a:p>
            </p:txBody>
          </p:sp>
          <p:sp>
            <p:nvSpPr>
              <p:cNvPr id="66" name="object 66"/>
              <p:cNvSpPr/>
              <p:nvPr/>
            </p:nvSpPr>
            <p:spPr>
              <a:xfrm>
                <a:off x="1810162" y="4651706"/>
                <a:ext cx="31750" cy="31750"/>
              </a:xfrm>
              <a:custGeom>
                <a:avLst/>
                <a:gdLst/>
                <a:ahLst/>
                <a:cxnLst/>
                <a:rect l="l" t="t" r="r" b="b"/>
                <a:pathLst>
                  <a:path w="31750" h="31750">
                    <a:moveTo>
                      <a:pt x="24321" y="31337"/>
                    </a:moveTo>
                    <a:lnTo>
                      <a:pt x="7014" y="31337"/>
                    </a:lnTo>
                    <a:lnTo>
                      <a:pt x="0" y="24322"/>
                    </a:lnTo>
                    <a:lnTo>
                      <a:pt x="0" y="15668"/>
                    </a:lnTo>
                    <a:lnTo>
                      <a:pt x="0" y="7015"/>
                    </a:lnTo>
                    <a:lnTo>
                      <a:pt x="7014" y="0"/>
                    </a:lnTo>
                    <a:lnTo>
                      <a:pt x="24321" y="0"/>
                    </a:lnTo>
                    <a:lnTo>
                      <a:pt x="31337" y="7015"/>
                    </a:lnTo>
                    <a:lnTo>
                      <a:pt x="31337" y="24322"/>
                    </a:lnTo>
                    <a:lnTo>
                      <a:pt x="24321" y="31337"/>
                    </a:lnTo>
                    <a:close/>
                  </a:path>
                </a:pathLst>
              </a:custGeom>
              <a:solidFill>
                <a:srgbClr val="2773AA"/>
              </a:solidFill>
            </p:spPr>
            <p:txBody>
              <a:bodyPr wrap="square" lIns="0" tIns="0" rIns="0" bIns="0" rtlCol="0"/>
              <a:lstStyle/>
              <a:p>
                <a:endParaRPr/>
              </a:p>
            </p:txBody>
          </p:sp>
          <p:sp>
            <p:nvSpPr>
              <p:cNvPr id="67" name="object 67"/>
              <p:cNvSpPr/>
              <p:nvPr/>
            </p:nvSpPr>
            <p:spPr>
              <a:xfrm>
                <a:off x="1810162" y="4651706"/>
                <a:ext cx="31750" cy="31750"/>
              </a:xfrm>
              <a:custGeom>
                <a:avLst/>
                <a:gdLst/>
                <a:ahLst/>
                <a:cxnLst/>
                <a:rect l="l" t="t" r="r" b="b"/>
                <a:pathLst>
                  <a:path w="31750" h="31750">
                    <a:moveTo>
                      <a:pt x="0" y="15668"/>
                    </a:moveTo>
                    <a:lnTo>
                      <a:pt x="0" y="7015"/>
                    </a:lnTo>
                    <a:lnTo>
                      <a:pt x="7014" y="0"/>
                    </a:lnTo>
                    <a:lnTo>
                      <a:pt x="15668" y="0"/>
                    </a:lnTo>
                    <a:lnTo>
                      <a:pt x="24321" y="0"/>
                    </a:lnTo>
                    <a:lnTo>
                      <a:pt x="31337" y="7015"/>
                    </a:lnTo>
                    <a:lnTo>
                      <a:pt x="31337" y="15668"/>
                    </a:lnTo>
                    <a:lnTo>
                      <a:pt x="31337" y="24322"/>
                    </a:lnTo>
                    <a:lnTo>
                      <a:pt x="24321" y="31337"/>
                    </a:lnTo>
                    <a:lnTo>
                      <a:pt x="15668" y="31337"/>
                    </a:lnTo>
                    <a:lnTo>
                      <a:pt x="7014" y="31337"/>
                    </a:lnTo>
                    <a:lnTo>
                      <a:pt x="0" y="24322"/>
                    </a:lnTo>
                    <a:lnTo>
                      <a:pt x="0" y="15668"/>
                    </a:lnTo>
                    <a:close/>
                  </a:path>
                </a:pathLst>
              </a:custGeom>
              <a:ln w="9524">
                <a:solidFill>
                  <a:srgbClr val="2773AA"/>
                </a:solidFill>
              </a:ln>
            </p:spPr>
            <p:txBody>
              <a:bodyPr wrap="square" lIns="0" tIns="0" rIns="0" bIns="0" rtlCol="0"/>
              <a:lstStyle/>
              <a:p>
                <a:endParaRPr/>
              </a:p>
            </p:txBody>
          </p:sp>
          <p:sp>
            <p:nvSpPr>
              <p:cNvPr id="68" name="object 68"/>
              <p:cNvSpPr/>
              <p:nvPr/>
            </p:nvSpPr>
            <p:spPr>
              <a:xfrm>
                <a:off x="5052200" y="4651706"/>
                <a:ext cx="31750" cy="31750"/>
              </a:xfrm>
              <a:custGeom>
                <a:avLst/>
                <a:gdLst/>
                <a:ahLst/>
                <a:cxnLst/>
                <a:rect l="l" t="t" r="r" b="b"/>
                <a:pathLst>
                  <a:path w="31750" h="31750">
                    <a:moveTo>
                      <a:pt x="24321" y="31337"/>
                    </a:moveTo>
                    <a:lnTo>
                      <a:pt x="7014" y="31337"/>
                    </a:lnTo>
                    <a:lnTo>
                      <a:pt x="0" y="24322"/>
                    </a:lnTo>
                    <a:lnTo>
                      <a:pt x="0" y="7015"/>
                    </a:lnTo>
                    <a:lnTo>
                      <a:pt x="7014" y="0"/>
                    </a:lnTo>
                    <a:lnTo>
                      <a:pt x="24321" y="0"/>
                    </a:lnTo>
                    <a:lnTo>
                      <a:pt x="31336" y="7015"/>
                    </a:lnTo>
                    <a:lnTo>
                      <a:pt x="31336" y="15668"/>
                    </a:lnTo>
                    <a:lnTo>
                      <a:pt x="31336" y="24322"/>
                    </a:lnTo>
                    <a:lnTo>
                      <a:pt x="24321" y="31337"/>
                    </a:lnTo>
                    <a:close/>
                  </a:path>
                </a:pathLst>
              </a:custGeom>
              <a:solidFill>
                <a:srgbClr val="2773AA"/>
              </a:solidFill>
            </p:spPr>
            <p:txBody>
              <a:bodyPr wrap="square" lIns="0" tIns="0" rIns="0" bIns="0" rtlCol="0"/>
              <a:lstStyle/>
              <a:p>
                <a:endParaRPr/>
              </a:p>
            </p:txBody>
          </p:sp>
          <p:sp>
            <p:nvSpPr>
              <p:cNvPr id="69" name="object 69"/>
              <p:cNvSpPr/>
              <p:nvPr/>
            </p:nvSpPr>
            <p:spPr>
              <a:xfrm>
                <a:off x="5052200" y="4651706"/>
                <a:ext cx="31750" cy="31750"/>
              </a:xfrm>
              <a:custGeom>
                <a:avLst/>
                <a:gdLst/>
                <a:ahLst/>
                <a:cxnLst/>
                <a:rect l="l" t="t" r="r" b="b"/>
                <a:pathLst>
                  <a:path w="31750" h="31750">
                    <a:moveTo>
                      <a:pt x="31336" y="15668"/>
                    </a:moveTo>
                    <a:lnTo>
                      <a:pt x="31336" y="24322"/>
                    </a:lnTo>
                    <a:lnTo>
                      <a:pt x="24321" y="31337"/>
                    </a:lnTo>
                    <a:lnTo>
                      <a:pt x="15668" y="31337"/>
                    </a:lnTo>
                    <a:lnTo>
                      <a:pt x="7014" y="31337"/>
                    </a:lnTo>
                    <a:lnTo>
                      <a:pt x="0" y="24322"/>
                    </a:lnTo>
                    <a:lnTo>
                      <a:pt x="0" y="15668"/>
                    </a:lnTo>
                    <a:lnTo>
                      <a:pt x="0" y="7015"/>
                    </a:lnTo>
                    <a:lnTo>
                      <a:pt x="7014" y="0"/>
                    </a:lnTo>
                    <a:lnTo>
                      <a:pt x="15668" y="0"/>
                    </a:lnTo>
                    <a:lnTo>
                      <a:pt x="24321" y="0"/>
                    </a:lnTo>
                    <a:lnTo>
                      <a:pt x="31336" y="7015"/>
                    </a:lnTo>
                    <a:lnTo>
                      <a:pt x="31336" y="15668"/>
                    </a:lnTo>
                    <a:close/>
                  </a:path>
                </a:pathLst>
              </a:custGeom>
              <a:ln w="9524">
                <a:solidFill>
                  <a:srgbClr val="2773AA"/>
                </a:solidFill>
              </a:ln>
            </p:spPr>
            <p:txBody>
              <a:bodyPr wrap="square" lIns="0" tIns="0" rIns="0" bIns="0" rtlCol="0"/>
              <a:lstStyle/>
              <a:p>
                <a:endParaRPr/>
              </a:p>
            </p:txBody>
          </p:sp>
        </p:grpSp>
      </p:grpSp>
      <p:pic>
        <p:nvPicPr>
          <p:cNvPr id="25" name="object 25">
            <a:extLst>
              <a:ext uri="{C183D7F6-B498-43B3-948B-1728B52AA6E4}">
                <adec:decorative xmlns:adec="http://schemas.microsoft.com/office/drawing/2017/decorative" val="1"/>
              </a:ext>
            </a:extLst>
          </p:cNvPr>
          <p:cNvPicPr/>
          <p:nvPr/>
        </p:nvPicPr>
        <p:blipFill>
          <a:blip r:embed="rId2" cstate="print"/>
          <a:stretch>
            <a:fillRect/>
          </a:stretch>
        </p:blipFill>
        <p:spPr>
          <a:xfrm>
            <a:off x="5824856" y="1996057"/>
            <a:ext cx="92099" cy="92099"/>
          </a:xfrm>
          <a:prstGeom prst="rect">
            <a:avLst/>
          </a:prstGeom>
        </p:spPr>
      </p:pic>
      <p:pic>
        <p:nvPicPr>
          <p:cNvPr id="26" name="object 26">
            <a:extLst>
              <a:ext uri="{C183D7F6-B498-43B3-948B-1728B52AA6E4}">
                <adec:decorative xmlns:adec="http://schemas.microsoft.com/office/drawing/2017/decorative" val="1"/>
              </a:ext>
            </a:extLst>
          </p:cNvPr>
          <p:cNvPicPr/>
          <p:nvPr/>
        </p:nvPicPr>
        <p:blipFill>
          <a:blip r:embed="rId3" cstate="print"/>
          <a:stretch>
            <a:fillRect/>
          </a:stretch>
        </p:blipFill>
        <p:spPr>
          <a:xfrm>
            <a:off x="5824856" y="2304957"/>
            <a:ext cx="92099" cy="92099"/>
          </a:xfrm>
          <a:prstGeom prst="rect">
            <a:avLst/>
          </a:prstGeom>
        </p:spPr>
      </p:pic>
      <p:sp>
        <p:nvSpPr>
          <p:cNvPr id="2" name="object 2"/>
          <p:cNvSpPr txBox="1"/>
          <p:nvPr/>
        </p:nvSpPr>
        <p:spPr>
          <a:xfrm>
            <a:off x="5975650" y="1592128"/>
            <a:ext cx="2598420" cy="85979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Early</a:t>
            </a:r>
            <a:r>
              <a:rPr sz="1400" b="1" spc="-35" dirty="0">
                <a:solidFill>
                  <a:srgbClr val="2773AA"/>
                </a:solidFill>
                <a:latin typeface="Arial"/>
                <a:cs typeface="Arial"/>
              </a:rPr>
              <a:t> </a:t>
            </a:r>
            <a:r>
              <a:rPr sz="1400" b="1" spc="-5" dirty="0">
                <a:solidFill>
                  <a:srgbClr val="2773AA"/>
                </a:solidFill>
                <a:latin typeface="Arial"/>
                <a:cs typeface="Arial"/>
              </a:rPr>
              <a:t>detection:</a:t>
            </a:r>
            <a:r>
              <a:rPr sz="1400" b="1" spc="-35" dirty="0">
                <a:solidFill>
                  <a:srgbClr val="2773AA"/>
                </a:solidFill>
                <a:latin typeface="Arial"/>
                <a:cs typeface="Arial"/>
              </a:rPr>
              <a:t> </a:t>
            </a:r>
            <a:r>
              <a:rPr sz="1400" b="1" spc="-5" dirty="0">
                <a:solidFill>
                  <a:srgbClr val="2773AA"/>
                </a:solidFill>
                <a:latin typeface="Arial"/>
                <a:cs typeface="Arial"/>
              </a:rPr>
              <a:t>$65.0B</a:t>
            </a:r>
            <a:endParaRPr sz="1400">
              <a:latin typeface="Arial"/>
              <a:cs typeface="Arial"/>
            </a:endParaRPr>
          </a:p>
          <a:p>
            <a:pPr marL="12700" marR="5080">
              <a:lnSpc>
                <a:spcPct val="169400"/>
              </a:lnSpc>
              <a:spcBef>
                <a:spcPts val="5"/>
              </a:spcBef>
            </a:pPr>
            <a:r>
              <a:rPr sz="1200" spc="-5" dirty="0">
                <a:latin typeface="Arial"/>
                <a:cs typeface="Arial"/>
              </a:rPr>
              <a:t>30M </a:t>
            </a:r>
            <a:r>
              <a:rPr sz="1200" i="1" spc="-5" dirty="0">
                <a:latin typeface="Arial"/>
                <a:cs typeface="Arial"/>
              </a:rPr>
              <a:t>lower-risk </a:t>
            </a:r>
            <a:r>
              <a:rPr sz="1200" spc="-5" dirty="0">
                <a:latin typeface="Arial"/>
                <a:cs typeface="Arial"/>
              </a:rPr>
              <a:t>patients, ~$1,000 </a:t>
            </a:r>
            <a:r>
              <a:rPr sz="1200" dirty="0">
                <a:latin typeface="Arial"/>
                <a:cs typeface="Arial"/>
              </a:rPr>
              <a:t>/ </a:t>
            </a:r>
            <a:r>
              <a:rPr sz="1200" spc="-5" dirty="0">
                <a:latin typeface="Arial"/>
                <a:cs typeface="Arial"/>
              </a:rPr>
              <a:t>test </a:t>
            </a:r>
            <a:r>
              <a:rPr sz="1200" spc="-320" dirty="0">
                <a:latin typeface="Arial"/>
                <a:cs typeface="Arial"/>
              </a:rPr>
              <a:t> </a:t>
            </a:r>
            <a:r>
              <a:rPr sz="1200" spc="-5" dirty="0">
                <a:latin typeface="Arial"/>
                <a:cs typeface="Arial"/>
              </a:rPr>
              <a:t>35M</a:t>
            </a:r>
            <a:r>
              <a:rPr sz="1200" spc="-15" dirty="0">
                <a:latin typeface="Arial"/>
                <a:cs typeface="Arial"/>
              </a:rPr>
              <a:t> </a:t>
            </a:r>
            <a:r>
              <a:rPr sz="1200" i="1" spc="-5" dirty="0">
                <a:latin typeface="Arial"/>
                <a:cs typeface="Arial"/>
              </a:rPr>
              <a:t>high-risk</a:t>
            </a:r>
            <a:r>
              <a:rPr sz="1200" i="1" spc="-10" dirty="0">
                <a:latin typeface="Arial"/>
                <a:cs typeface="Arial"/>
              </a:rPr>
              <a:t> </a:t>
            </a:r>
            <a:r>
              <a:rPr sz="1200" spc="-5" dirty="0">
                <a:latin typeface="Arial"/>
                <a:cs typeface="Arial"/>
              </a:rPr>
              <a:t>patients,</a:t>
            </a:r>
            <a:r>
              <a:rPr sz="1200" spc="-15" dirty="0">
                <a:latin typeface="Arial"/>
                <a:cs typeface="Arial"/>
              </a:rPr>
              <a:t> </a:t>
            </a:r>
            <a:r>
              <a:rPr sz="1200" spc="-5" dirty="0">
                <a:latin typeface="Arial"/>
                <a:cs typeface="Arial"/>
              </a:rPr>
              <a:t>~$1,000</a:t>
            </a:r>
            <a:r>
              <a:rPr sz="1200" spc="-15" dirty="0">
                <a:latin typeface="Arial"/>
                <a:cs typeface="Arial"/>
              </a:rPr>
              <a:t> </a:t>
            </a:r>
            <a:r>
              <a:rPr sz="1200" dirty="0">
                <a:latin typeface="Arial"/>
                <a:cs typeface="Arial"/>
              </a:rPr>
              <a:t>/</a:t>
            </a:r>
            <a:r>
              <a:rPr sz="1200" spc="-20" dirty="0">
                <a:latin typeface="Arial"/>
                <a:cs typeface="Arial"/>
              </a:rPr>
              <a:t> </a:t>
            </a:r>
            <a:r>
              <a:rPr sz="1200" spc="-5" dirty="0">
                <a:latin typeface="Arial"/>
                <a:cs typeface="Arial"/>
              </a:rPr>
              <a:t>test</a:t>
            </a:r>
            <a:endParaRPr sz="1200">
              <a:latin typeface="Arial"/>
              <a:cs typeface="Arial"/>
            </a:endParaRPr>
          </a:p>
        </p:txBody>
      </p:sp>
      <p:sp>
        <p:nvSpPr>
          <p:cNvPr id="17" name="object 17">
            <a:extLst>
              <a:ext uri="{C183D7F6-B498-43B3-948B-1728B52AA6E4}">
                <adec:decorative xmlns:adec="http://schemas.microsoft.com/office/drawing/2017/decorative" val="1"/>
              </a:ext>
            </a:extLst>
          </p:cNvPr>
          <p:cNvSpPr/>
          <p:nvPr/>
        </p:nvSpPr>
        <p:spPr>
          <a:xfrm>
            <a:off x="5987924" y="2579087"/>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pic>
        <p:nvPicPr>
          <p:cNvPr id="56" name="object 56">
            <a:extLst>
              <a:ext uri="{C183D7F6-B498-43B3-948B-1728B52AA6E4}">
                <adec:decorative xmlns:adec="http://schemas.microsoft.com/office/drawing/2017/decorative" val="1"/>
              </a:ext>
            </a:extLst>
          </p:cNvPr>
          <p:cNvPicPr/>
          <p:nvPr/>
        </p:nvPicPr>
        <p:blipFill>
          <a:blip r:embed="rId4" cstate="print"/>
          <a:stretch>
            <a:fillRect/>
          </a:stretch>
        </p:blipFill>
        <p:spPr>
          <a:xfrm>
            <a:off x="5824856" y="3190496"/>
            <a:ext cx="92099" cy="92099"/>
          </a:xfrm>
          <a:prstGeom prst="rect">
            <a:avLst/>
          </a:prstGeom>
        </p:spPr>
      </p:pic>
      <p:sp>
        <p:nvSpPr>
          <p:cNvPr id="22" name="object 22"/>
          <p:cNvSpPr txBox="1"/>
          <p:nvPr/>
        </p:nvSpPr>
        <p:spPr>
          <a:xfrm>
            <a:off x="5968550" y="2779168"/>
            <a:ext cx="2125345" cy="54991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F7EB8"/>
                </a:solidFill>
                <a:latin typeface="Arial"/>
                <a:cs typeface="Arial"/>
              </a:rPr>
              <a:t>Therapy</a:t>
            </a:r>
            <a:r>
              <a:rPr sz="1400" b="1" spc="-45" dirty="0">
                <a:solidFill>
                  <a:srgbClr val="2F7EB8"/>
                </a:solidFill>
                <a:latin typeface="Arial"/>
                <a:cs typeface="Arial"/>
              </a:rPr>
              <a:t> </a:t>
            </a:r>
            <a:r>
              <a:rPr sz="1400" b="1" spc="-5" dirty="0">
                <a:solidFill>
                  <a:srgbClr val="2F7EB8"/>
                </a:solidFill>
                <a:latin typeface="Arial"/>
                <a:cs typeface="Arial"/>
              </a:rPr>
              <a:t>guidance:</a:t>
            </a:r>
            <a:r>
              <a:rPr sz="1400" b="1" spc="-40" dirty="0">
                <a:solidFill>
                  <a:srgbClr val="2F7EB8"/>
                </a:solidFill>
                <a:latin typeface="Arial"/>
                <a:cs typeface="Arial"/>
              </a:rPr>
              <a:t> </a:t>
            </a:r>
            <a:r>
              <a:rPr sz="1400" b="1" spc="-5" dirty="0">
                <a:solidFill>
                  <a:srgbClr val="2F7EB8"/>
                </a:solidFill>
                <a:latin typeface="Arial"/>
                <a:cs typeface="Arial"/>
              </a:rPr>
              <a:t>$2.1B</a:t>
            </a:r>
            <a:endParaRPr sz="1400">
              <a:latin typeface="Arial"/>
              <a:cs typeface="Arial"/>
            </a:endParaRPr>
          </a:p>
          <a:p>
            <a:pPr marL="12700">
              <a:lnSpc>
                <a:spcPct val="100000"/>
              </a:lnSpc>
              <a:spcBef>
                <a:spcPts val="1005"/>
              </a:spcBef>
            </a:pPr>
            <a:r>
              <a:rPr sz="1200" spc="-5" dirty="0">
                <a:latin typeface="Arial"/>
                <a:cs typeface="Arial"/>
              </a:rPr>
              <a:t>0.7M</a:t>
            </a:r>
            <a:r>
              <a:rPr sz="1200" spc="-25" dirty="0">
                <a:latin typeface="Arial"/>
                <a:cs typeface="Arial"/>
              </a:rPr>
              <a:t> </a:t>
            </a:r>
            <a:r>
              <a:rPr sz="1200" spc="-5" dirty="0">
                <a:latin typeface="Arial"/>
                <a:cs typeface="Arial"/>
              </a:rPr>
              <a:t>patients,</a:t>
            </a:r>
            <a:r>
              <a:rPr sz="1200" spc="-25" dirty="0">
                <a:latin typeface="Arial"/>
                <a:cs typeface="Arial"/>
              </a:rPr>
              <a:t> </a:t>
            </a:r>
            <a:r>
              <a:rPr sz="1200" spc="-5" dirty="0">
                <a:latin typeface="Arial"/>
                <a:cs typeface="Arial"/>
              </a:rPr>
              <a:t>~$3,000/</a:t>
            </a:r>
            <a:r>
              <a:rPr sz="1200" spc="-25" dirty="0">
                <a:latin typeface="Arial"/>
                <a:cs typeface="Arial"/>
              </a:rPr>
              <a:t> </a:t>
            </a:r>
            <a:r>
              <a:rPr sz="1200" spc="-5" dirty="0">
                <a:latin typeface="Arial"/>
                <a:cs typeface="Arial"/>
              </a:rPr>
              <a:t>test</a:t>
            </a:r>
            <a:endParaRPr sz="1200">
              <a:latin typeface="Arial"/>
              <a:cs typeface="Arial"/>
            </a:endParaRPr>
          </a:p>
        </p:txBody>
      </p:sp>
      <p:sp>
        <p:nvSpPr>
          <p:cNvPr id="23" name="object 23">
            <a:extLst>
              <a:ext uri="{C183D7F6-B498-43B3-948B-1728B52AA6E4}">
                <adec:decorative xmlns:adec="http://schemas.microsoft.com/office/drawing/2017/decorative" val="1"/>
              </a:ext>
            </a:extLst>
          </p:cNvPr>
          <p:cNvSpPr/>
          <p:nvPr/>
        </p:nvSpPr>
        <p:spPr>
          <a:xfrm>
            <a:off x="5982375" y="3551562"/>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pic>
        <p:nvPicPr>
          <p:cNvPr id="27" name="object 27">
            <a:extLst>
              <a:ext uri="{C183D7F6-B498-43B3-948B-1728B52AA6E4}">
                <adec:decorative xmlns:adec="http://schemas.microsoft.com/office/drawing/2017/decorative" val="1"/>
              </a:ext>
            </a:extLst>
          </p:cNvPr>
          <p:cNvPicPr/>
          <p:nvPr/>
        </p:nvPicPr>
        <p:blipFill>
          <a:blip r:embed="rId5" cstate="print"/>
          <a:stretch>
            <a:fillRect/>
          </a:stretch>
        </p:blipFill>
        <p:spPr>
          <a:xfrm>
            <a:off x="5824856" y="4165057"/>
            <a:ext cx="92099" cy="92099"/>
          </a:xfrm>
          <a:prstGeom prst="rect">
            <a:avLst/>
          </a:prstGeom>
        </p:spPr>
      </p:pic>
      <p:sp>
        <p:nvSpPr>
          <p:cNvPr id="24" name="object 24"/>
          <p:cNvSpPr txBox="1"/>
          <p:nvPr/>
        </p:nvSpPr>
        <p:spPr>
          <a:xfrm>
            <a:off x="5969750" y="3761118"/>
            <a:ext cx="2879725" cy="54991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F7EB8"/>
                </a:solidFill>
                <a:latin typeface="Arial"/>
                <a:cs typeface="Arial"/>
              </a:rPr>
              <a:t>Monitoring</a:t>
            </a:r>
            <a:r>
              <a:rPr sz="1400" b="1" spc="-35" dirty="0">
                <a:solidFill>
                  <a:srgbClr val="2F7EB8"/>
                </a:solidFill>
                <a:latin typeface="Arial"/>
                <a:cs typeface="Arial"/>
              </a:rPr>
              <a:t> </a:t>
            </a:r>
            <a:r>
              <a:rPr sz="1400" b="1" dirty="0">
                <a:solidFill>
                  <a:srgbClr val="2F7EB8"/>
                </a:solidFill>
                <a:latin typeface="Arial"/>
                <a:cs typeface="Arial"/>
              </a:rPr>
              <a:t>&amp;</a:t>
            </a:r>
            <a:r>
              <a:rPr sz="1400" b="1" spc="-30" dirty="0">
                <a:solidFill>
                  <a:srgbClr val="2F7EB8"/>
                </a:solidFill>
                <a:latin typeface="Arial"/>
                <a:cs typeface="Arial"/>
              </a:rPr>
              <a:t> </a:t>
            </a:r>
            <a:r>
              <a:rPr sz="1400" b="1" spc="-5" dirty="0">
                <a:solidFill>
                  <a:srgbClr val="2F7EB8"/>
                </a:solidFill>
                <a:latin typeface="Arial"/>
                <a:cs typeface="Arial"/>
              </a:rPr>
              <a:t>surveillance:</a:t>
            </a:r>
            <a:r>
              <a:rPr sz="1400" b="1" spc="-35" dirty="0">
                <a:solidFill>
                  <a:srgbClr val="2F7EB8"/>
                </a:solidFill>
                <a:latin typeface="Arial"/>
                <a:cs typeface="Arial"/>
              </a:rPr>
              <a:t> </a:t>
            </a:r>
            <a:r>
              <a:rPr sz="1400" b="1" spc="-5" dirty="0">
                <a:solidFill>
                  <a:srgbClr val="2F7EB8"/>
                </a:solidFill>
                <a:latin typeface="Arial"/>
                <a:cs typeface="Arial"/>
              </a:rPr>
              <a:t>$45.0B</a:t>
            </a:r>
            <a:endParaRPr sz="1400">
              <a:latin typeface="Arial"/>
              <a:cs typeface="Arial"/>
            </a:endParaRPr>
          </a:p>
          <a:p>
            <a:pPr marL="12700">
              <a:lnSpc>
                <a:spcPct val="100000"/>
              </a:lnSpc>
              <a:spcBef>
                <a:spcPts val="1005"/>
              </a:spcBef>
            </a:pPr>
            <a:r>
              <a:rPr sz="1200" spc="-5" dirty="0">
                <a:latin typeface="Arial"/>
                <a:cs typeface="Arial"/>
              </a:rPr>
              <a:t>15M</a:t>
            </a:r>
            <a:r>
              <a:rPr sz="1200" spc="-25" dirty="0">
                <a:latin typeface="Arial"/>
                <a:cs typeface="Arial"/>
              </a:rPr>
              <a:t> </a:t>
            </a:r>
            <a:r>
              <a:rPr sz="1200" spc="-5" dirty="0">
                <a:latin typeface="Arial"/>
                <a:cs typeface="Arial"/>
              </a:rPr>
              <a:t>patients</a:t>
            </a:r>
            <a:r>
              <a:rPr sz="1200" spc="-20" dirty="0">
                <a:latin typeface="Arial"/>
                <a:cs typeface="Arial"/>
              </a:rPr>
              <a:t> </a:t>
            </a:r>
            <a:r>
              <a:rPr sz="1200" dirty="0">
                <a:latin typeface="Arial"/>
                <a:cs typeface="Arial"/>
              </a:rPr>
              <a:t>(survivors),</a:t>
            </a:r>
            <a:r>
              <a:rPr sz="1200" spc="-20" dirty="0">
                <a:latin typeface="Arial"/>
                <a:cs typeface="Arial"/>
              </a:rPr>
              <a:t> </a:t>
            </a:r>
            <a:r>
              <a:rPr sz="1200" spc="-5" dirty="0">
                <a:latin typeface="Arial"/>
                <a:cs typeface="Arial"/>
              </a:rPr>
              <a:t>~$3,000/</a:t>
            </a:r>
            <a:r>
              <a:rPr sz="1200" spc="-20" dirty="0">
                <a:latin typeface="Arial"/>
                <a:cs typeface="Arial"/>
              </a:rPr>
              <a:t> </a:t>
            </a:r>
            <a:r>
              <a:rPr sz="1200" spc="-5" dirty="0">
                <a:latin typeface="Arial"/>
                <a:cs typeface="Arial"/>
              </a:rPr>
              <a:t>test</a:t>
            </a:r>
            <a:endParaRPr sz="1200">
              <a:latin typeface="Arial"/>
              <a:cs typeface="Arial"/>
            </a:endParaRPr>
          </a:p>
        </p:txBody>
      </p:sp>
      <p:grpSp>
        <p:nvGrpSpPr>
          <p:cNvPr id="71" name="object 71">
            <a:extLst>
              <a:ext uri="{C183D7F6-B498-43B3-948B-1728B52AA6E4}">
                <adec:decorative xmlns:adec="http://schemas.microsoft.com/office/drawing/2017/decorative" val="1"/>
              </a:ext>
            </a:extLst>
          </p:cNvPr>
          <p:cNvGrpSpPr/>
          <p:nvPr/>
        </p:nvGrpSpPr>
        <p:grpSpPr>
          <a:xfrm>
            <a:off x="8682037" y="147637"/>
            <a:ext cx="224790" cy="224790"/>
            <a:chOff x="8682037" y="147637"/>
            <a:chExt cx="224790" cy="224790"/>
          </a:xfrm>
        </p:grpSpPr>
        <p:sp>
          <p:nvSpPr>
            <p:cNvPr id="72" name="object 72"/>
            <p:cNvSpPr/>
            <p:nvPr/>
          </p:nvSpPr>
          <p:spPr>
            <a:xfrm>
              <a:off x="8852555" y="152400"/>
              <a:ext cx="49530" cy="215265"/>
            </a:xfrm>
            <a:custGeom>
              <a:avLst/>
              <a:gdLst/>
              <a:ahLst/>
              <a:cxnLst/>
              <a:rect l="l" t="t" r="r" b="b"/>
              <a:pathLst>
                <a:path w="49529" h="215265">
                  <a:moveTo>
                    <a:pt x="49499" y="214799"/>
                  </a:moveTo>
                  <a:lnTo>
                    <a:pt x="0" y="214799"/>
                  </a:lnTo>
                  <a:lnTo>
                    <a:pt x="0" y="0"/>
                  </a:lnTo>
                  <a:lnTo>
                    <a:pt x="49499" y="0"/>
                  </a:lnTo>
                  <a:lnTo>
                    <a:pt x="49499" y="214799"/>
                  </a:lnTo>
                  <a:close/>
                </a:path>
              </a:pathLst>
            </a:custGeom>
            <a:solidFill>
              <a:srgbClr val="2F7EB8"/>
            </a:solidFill>
          </p:spPr>
          <p:txBody>
            <a:bodyPr wrap="square" lIns="0" tIns="0" rIns="0" bIns="0" rtlCol="0"/>
            <a:lstStyle/>
            <a:p>
              <a:endParaRPr/>
            </a:p>
          </p:txBody>
        </p:sp>
        <p:sp>
          <p:nvSpPr>
            <p:cNvPr id="73" name="object 73"/>
            <p:cNvSpPr/>
            <p:nvPr/>
          </p:nvSpPr>
          <p:spPr>
            <a:xfrm>
              <a:off x="8852555" y="152400"/>
              <a:ext cx="49530" cy="215265"/>
            </a:xfrm>
            <a:custGeom>
              <a:avLst/>
              <a:gdLst/>
              <a:ahLst/>
              <a:cxnLst/>
              <a:rect l="l" t="t" r="r" b="b"/>
              <a:pathLst>
                <a:path w="49529" h="215265">
                  <a:moveTo>
                    <a:pt x="0" y="0"/>
                  </a:moveTo>
                  <a:lnTo>
                    <a:pt x="49499" y="0"/>
                  </a:lnTo>
                  <a:lnTo>
                    <a:pt x="49499" y="214799"/>
                  </a:lnTo>
                  <a:lnTo>
                    <a:pt x="0" y="214799"/>
                  </a:lnTo>
                  <a:lnTo>
                    <a:pt x="0" y="0"/>
                  </a:lnTo>
                  <a:close/>
                </a:path>
              </a:pathLst>
            </a:custGeom>
            <a:ln w="9524">
              <a:solidFill>
                <a:srgbClr val="2F7EB8"/>
              </a:solidFill>
            </a:ln>
          </p:spPr>
          <p:txBody>
            <a:bodyPr wrap="square" lIns="0" tIns="0" rIns="0" bIns="0" rtlCol="0"/>
            <a:lstStyle/>
            <a:p>
              <a:endParaRPr/>
            </a:p>
          </p:txBody>
        </p:sp>
        <p:sp>
          <p:nvSpPr>
            <p:cNvPr id="74" name="object 74"/>
            <p:cNvSpPr/>
            <p:nvPr/>
          </p:nvSpPr>
          <p:spPr>
            <a:xfrm>
              <a:off x="8686800" y="200200"/>
              <a:ext cx="132715" cy="167640"/>
            </a:xfrm>
            <a:custGeom>
              <a:avLst/>
              <a:gdLst/>
              <a:ahLst/>
              <a:cxnLst/>
              <a:rect l="l" t="t" r="r" b="b"/>
              <a:pathLst>
                <a:path w="132715" h="167640">
                  <a:moveTo>
                    <a:pt x="82877" y="0"/>
                  </a:moveTo>
                  <a:lnTo>
                    <a:pt x="132377" y="0"/>
                  </a:lnTo>
                  <a:lnTo>
                    <a:pt x="132377" y="167100"/>
                  </a:lnTo>
                  <a:lnTo>
                    <a:pt x="82877" y="167100"/>
                  </a:lnTo>
                  <a:lnTo>
                    <a:pt x="82877" y="0"/>
                  </a:lnTo>
                  <a:close/>
                </a:path>
                <a:path w="132715" h="167640">
                  <a:moveTo>
                    <a:pt x="0" y="65243"/>
                  </a:moveTo>
                  <a:lnTo>
                    <a:pt x="49499" y="65243"/>
                  </a:lnTo>
                  <a:lnTo>
                    <a:pt x="49499" y="167243"/>
                  </a:lnTo>
                  <a:lnTo>
                    <a:pt x="0" y="167243"/>
                  </a:lnTo>
                  <a:lnTo>
                    <a:pt x="0" y="65243"/>
                  </a:lnTo>
                  <a:close/>
                </a:path>
              </a:pathLst>
            </a:custGeom>
            <a:ln w="9524">
              <a:solidFill>
                <a:srgbClr val="2773AA"/>
              </a:solidFill>
            </a:ln>
          </p:spPr>
          <p:txBody>
            <a:bodyPr wrap="square" lIns="0" tIns="0" rIns="0" bIns="0" rtlCol="0"/>
            <a:lstStyle/>
            <a:p>
              <a:endParaRPr/>
            </a:p>
          </p:txBody>
        </p:sp>
      </p:grpSp>
      <p:sp>
        <p:nvSpPr>
          <p:cNvPr id="4" name="object 4">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70" name="object 70"/>
          <p:cNvSpPr txBox="1"/>
          <p:nvPr/>
        </p:nvSpPr>
        <p:spPr>
          <a:xfrm>
            <a:off x="109749" y="4852469"/>
            <a:ext cx="4547235" cy="236854"/>
          </a:xfrm>
          <a:prstGeom prst="rect">
            <a:avLst/>
          </a:prstGeom>
        </p:spPr>
        <p:txBody>
          <a:bodyPr vert="horz" wrap="square" lIns="0" tIns="17145" rIns="0" bIns="0" rtlCol="0">
            <a:spAutoFit/>
          </a:bodyPr>
          <a:lstStyle/>
          <a:p>
            <a:pPr marL="12700" marR="5080">
              <a:lnSpc>
                <a:spcPts val="830"/>
              </a:lnSpc>
              <a:spcBef>
                <a:spcPts val="135"/>
              </a:spcBef>
            </a:pPr>
            <a:r>
              <a:rPr sz="700" i="1" spc="15" dirty="0">
                <a:solidFill>
                  <a:srgbClr val="222222"/>
                </a:solidFill>
                <a:latin typeface="Calibri"/>
                <a:cs typeface="Calibri"/>
              </a:rPr>
              <a:t>Note:</a:t>
            </a:r>
            <a:r>
              <a:rPr sz="700" i="1" spc="35" dirty="0">
                <a:solidFill>
                  <a:srgbClr val="222222"/>
                </a:solidFill>
                <a:latin typeface="Calibri"/>
                <a:cs typeface="Calibri"/>
              </a:rPr>
              <a:t> </a:t>
            </a:r>
            <a:r>
              <a:rPr sz="700" i="1" spc="25" dirty="0">
                <a:solidFill>
                  <a:srgbClr val="222222"/>
                </a:solidFill>
                <a:latin typeface="Calibri"/>
                <a:cs typeface="Calibri"/>
              </a:rPr>
              <a:t>price</a:t>
            </a:r>
            <a:r>
              <a:rPr sz="700" i="1" spc="35" dirty="0">
                <a:solidFill>
                  <a:srgbClr val="222222"/>
                </a:solidFill>
                <a:latin typeface="Calibri"/>
                <a:cs typeface="Calibri"/>
              </a:rPr>
              <a:t> </a:t>
            </a:r>
            <a:r>
              <a:rPr sz="700" i="1" spc="30" dirty="0">
                <a:solidFill>
                  <a:srgbClr val="222222"/>
                </a:solidFill>
                <a:latin typeface="Calibri"/>
                <a:cs typeface="Calibri"/>
              </a:rPr>
              <a:t>per</a:t>
            </a:r>
            <a:r>
              <a:rPr sz="700" i="1" spc="40" dirty="0">
                <a:solidFill>
                  <a:srgbClr val="222222"/>
                </a:solidFill>
                <a:latin typeface="Calibri"/>
                <a:cs typeface="Calibri"/>
              </a:rPr>
              <a:t> </a:t>
            </a:r>
            <a:r>
              <a:rPr sz="700" i="1" spc="30" dirty="0">
                <a:solidFill>
                  <a:srgbClr val="222222"/>
                </a:solidFill>
                <a:latin typeface="Calibri"/>
                <a:cs typeface="Calibri"/>
              </a:rPr>
              <a:t>screening</a:t>
            </a:r>
            <a:r>
              <a:rPr sz="700" i="1" spc="35" dirty="0">
                <a:solidFill>
                  <a:srgbClr val="222222"/>
                </a:solidFill>
                <a:latin typeface="Calibri"/>
                <a:cs typeface="Calibri"/>
              </a:rPr>
              <a:t> </a:t>
            </a:r>
            <a:r>
              <a:rPr sz="700" i="1" spc="10" dirty="0">
                <a:solidFill>
                  <a:srgbClr val="222222"/>
                </a:solidFill>
                <a:latin typeface="Calibri"/>
                <a:cs typeface="Calibri"/>
              </a:rPr>
              <a:t>test</a:t>
            </a:r>
            <a:r>
              <a:rPr sz="700" i="1" spc="35" dirty="0">
                <a:solidFill>
                  <a:srgbClr val="222222"/>
                </a:solidFill>
                <a:latin typeface="Calibri"/>
                <a:cs typeface="Calibri"/>
              </a:rPr>
              <a:t> </a:t>
            </a:r>
            <a:r>
              <a:rPr sz="700" i="1" spc="25" dirty="0">
                <a:solidFill>
                  <a:srgbClr val="222222"/>
                </a:solidFill>
                <a:latin typeface="Calibri"/>
                <a:cs typeface="Calibri"/>
              </a:rPr>
              <a:t>may</a:t>
            </a:r>
            <a:r>
              <a:rPr sz="700" i="1" spc="40" dirty="0">
                <a:solidFill>
                  <a:srgbClr val="222222"/>
                </a:solidFill>
                <a:latin typeface="Calibri"/>
                <a:cs typeface="Calibri"/>
              </a:rPr>
              <a:t> </a:t>
            </a:r>
            <a:r>
              <a:rPr sz="700" i="1" spc="20" dirty="0">
                <a:solidFill>
                  <a:srgbClr val="222222"/>
                </a:solidFill>
                <a:latin typeface="Calibri"/>
                <a:cs typeface="Calibri"/>
              </a:rPr>
              <a:t>vary</a:t>
            </a:r>
            <a:r>
              <a:rPr sz="700" i="1" spc="35" dirty="0">
                <a:solidFill>
                  <a:srgbClr val="222222"/>
                </a:solidFill>
                <a:latin typeface="Calibri"/>
                <a:cs typeface="Calibri"/>
              </a:rPr>
              <a:t> </a:t>
            </a:r>
            <a:r>
              <a:rPr sz="700" i="1" spc="15" dirty="0">
                <a:solidFill>
                  <a:srgbClr val="222222"/>
                </a:solidFill>
                <a:latin typeface="Calibri"/>
                <a:cs typeface="Calibri"/>
              </a:rPr>
              <a:t>signiﬁcantly</a:t>
            </a:r>
            <a:r>
              <a:rPr sz="700" i="1" spc="35" dirty="0">
                <a:solidFill>
                  <a:srgbClr val="222222"/>
                </a:solidFill>
                <a:latin typeface="Calibri"/>
                <a:cs typeface="Calibri"/>
              </a:rPr>
              <a:t> across</a:t>
            </a:r>
            <a:r>
              <a:rPr sz="700" i="1" spc="40" dirty="0">
                <a:solidFill>
                  <a:srgbClr val="222222"/>
                </a:solidFill>
                <a:latin typeface="Calibri"/>
                <a:cs typeface="Calibri"/>
              </a:rPr>
              <a:t> </a:t>
            </a:r>
            <a:r>
              <a:rPr sz="700" i="1" spc="20" dirty="0">
                <a:solidFill>
                  <a:srgbClr val="222222"/>
                </a:solidFill>
                <a:latin typeface="Calibri"/>
                <a:cs typeface="Calibri"/>
              </a:rPr>
              <a:t>indications</a:t>
            </a:r>
            <a:r>
              <a:rPr sz="700" i="1" spc="35" dirty="0">
                <a:solidFill>
                  <a:srgbClr val="222222"/>
                </a:solidFill>
                <a:latin typeface="Calibri"/>
                <a:cs typeface="Calibri"/>
              </a:rPr>
              <a:t> </a:t>
            </a:r>
            <a:r>
              <a:rPr sz="700" i="1" spc="5" dirty="0">
                <a:solidFill>
                  <a:srgbClr val="222222"/>
                </a:solidFill>
                <a:latin typeface="Calibri"/>
                <a:cs typeface="Calibri"/>
              </a:rPr>
              <a:t>at</a:t>
            </a:r>
            <a:r>
              <a:rPr sz="700" i="1" spc="35" dirty="0">
                <a:solidFill>
                  <a:srgbClr val="222222"/>
                </a:solidFill>
                <a:latin typeface="Calibri"/>
                <a:cs typeface="Calibri"/>
              </a:rPr>
              <a:t> </a:t>
            </a:r>
            <a:r>
              <a:rPr sz="700" i="1" spc="25" dirty="0">
                <a:solidFill>
                  <a:srgbClr val="222222"/>
                </a:solidFill>
                <a:latin typeface="Calibri"/>
                <a:cs typeface="Calibri"/>
              </a:rPr>
              <a:t>stages.</a:t>
            </a:r>
            <a:r>
              <a:rPr sz="700" i="1" spc="40" dirty="0">
                <a:solidFill>
                  <a:srgbClr val="222222"/>
                </a:solidFill>
                <a:latin typeface="Calibri"/>
                <a:cs typeface="Calibri"/>
              </a:rPr>
              <a:t> </a:t>
            </a:r>
            <a:r>
              <a:rPr sz="700" i="1" spc="10" dirty="0">
                <a:solidFill>
                  <a:srgbClr val="222222"/>
                </a:solidFill>
                <a:latin typeface="Calibri"/>
                <a:cs typeface="Calibri"/>
              </a:rPr>
              <a:t>Market</a:t>
            </a:r>
            <a:r>
              <a:rPr sz="700" i="1" spc="35" dirty="0">
                <a:solidFill>
                  <a:srgbClr val="222222"/>
                </a:solidFill>
                <a:latin typeface="Calibri"/>
                <a:cs typeface="Calibri"/>
              </a:rPr>
              <a:t> </a:t>
            </a:r>
            <a:r>
              <a:rPr sz="700" i="1" spc="20" dirty="0">
                <a:solidFill>
                  <a:srgbClr val="222222"/>
                </a:solidFill>
                <a:latin typeface="Calibri"/>
                <a:cs typeface="Calibri"/>
              </a:rPr>
              <a:t>estimates</a:t>
            </a:r>
            <a:r>
              <a:rPr sz="700" i="1" spc="40" dirty="0">
                <a:solidFill>
                  <a:srgbClr val="222222"/>
                </a:solidFill>
                <a:latin typeface="Calibri"/>
                <a:cs typeface="Calibri"/>
              </a:rPr>
              <a:t> </a:t>
            </a:r>
            <a:r>
              <a:rPr sz="700" i="1" spc="30" dirty="0">
                <a:solidFill>
                  <a:srgbClr val="222222"/>
                </a:solidFill>
                <a:latin typeface="Calibri"/>
                <a:cs typeface="Calibri"/>
              </a:rPr>
              <a:t>are</a:t>
            </a:r>
            <a:r>
              <a:rPr sz="700" i="1" spc="35" dirty="0">
                <a:solidFill>
                  <a:srgbClr val="222222"/>
                </a:solidFill>
                <a:latin typeface="Calibri"/>
                <a:cs typeface="Calibri"/>
              </a:rPr>
              <a:t> </a:t>
            </a:r>
            <a:r>
              <a:rPr sz="700" i="1" spc="25" dirty="0">
                <a:solidFill>
                  <a:srgbClr val="222222"/>
                </a:solidFill>
                <a:latin typeface="Calibri"/>
                <a:cs typeface="Calibri"/>
              </a:rPr>
              <a:t>conservative </a:t>
            </a:r>
            <a:r>
              <a:rPr sz="700" i="1" spc="-145" dirty="0">
                <a:solidFill>
                  <a:srgbClr val="222222"/>
                </a:solidFill>
                <a:latin typeface="Calibri"/>
                <a:cs typeface="Calibri"/>
              </a:rPr>
              <a:t> </a:t>
            </a:r>
            <a:r>
              <a:rPr sz="700" i="1" spc="35" dirty="0">
                <a:solidFill>
                  <a:srgbClr val="222222"/>
                </a:solidFill>
                <a:latin typeface="Calibri"/>
                <a:cs typeface="Calibri"/>
              </a:rPr>
              <a:t>Sources:</a:t>
            </a:r>
            <a:r>
              <a:rPr sz="700" i="1" spc="20" dirty="0">
                <a:solidFill>
                  <a:srgbClr val="222222"/>
                </a:solidFill>
                <a:latin typeface="Calibri"/>
                <a:cs typeface="Calibri"/>
              </a:rPr>
              <a:t> </a:t>
            </a:r>
            <a:r>
              <a:rPr sz="700" i="1" spc="40" dirty="0">
                <a:solidFill>
                  <a:srgbClr val="222222"/>
                </a:solidFill>
                <a:latin typeface="Calibri"/>
                <a:cs typeface="Calibri"/>
              </a:rPr>
              <a:t>GRAIL</a:t>
            </a:r>
            <a:r>
              <a:rPr sz="700" i="1" spc="20" dirty="0">
                <a:solidFill>
                  <a:srgbClr val="222222"/>
                </a:solidFill>
                <a:latin typeface="Calibri"/>
                <a:cs typeface="Calibri"/>
              </a:rPr>
              <a:t> </a:t>
            </a:r>
            <a:r>
              <a:rPr sz="700" i="1" spc="-15" dirty="0">
                <a:solidFill>
                  <a:srgbClr val="222222"/>
                </a:solidFill>
                <a:latin typeface="Calibri"/>
                <a:cs typeface="Calibri"/>
              </a:rPr>
              <a:t>S-1,</a:t>
            </a:r>
            <a:r>
              <a:rPr sz="700" i="1" spc="20" dirty="0">
                <a:solidFill>
                  <a:srgbClr val="222222"/>
                </a:solidFill>
                <a:latin typeface="Calibri"/>
                <a:cs typeface="Calibri"/>
              </a:rPr>
              <a:t> Guardant </a:t>
            </a:r>
            <a:r>
              <a:rPr sz="700" i="1" spc="25" dirty="0">
                <a:solidFill>
                  <a:srgbClr val="222222"/>
                </a:solidFill>
                <a:latin typeface="Calibri"/>
                <a:cs typeface="Calibri"/>
              </a:rPr>
              <a:t>Health Annual</a:t>
            </a:r>
            <a:r>
              <a:rPr sz="700" i="1" spc="20" dirty="0">
                <a:solidFill>
                  <a:srgbClr val="222222"/>
                </a:solidFill>
                <a:latin typeface="Calibri"/>
                <a:cs typeface="Calibri"/>
              </a:rPr>
              <a:t> </a:t>
            </a:r>
            <a:r>
              <a:rPr sz="700" i="1" spc="15" dirty="0">
                <a:solidFill>
                  <a:srgbClr val="222222"/>
                </a:solidFill>
                <a:latin typeface="Calibri"/>
                <a:cs typeface="Calibri"/>
              </a:rPr>
              <a:t>Report,</a:t>
            </a:r>
            <a:r>
              <a:rPr sz="700" i="1" spc="20" dirty="0">
                <a:solidFill>
                  <a:srgbClr val="222222"/>
                </a:solidFill>
                <a:latin typeface="Calibri"/>
                <a:cs typeface="Calibri"/>
              </a:rPr>
              <a:t> </a:t>
            </a:r>
            <a:r>
              <a:rPr sz="700" i="1" spc="60" dirty="0">
                <a:solidFill>
                  <a:srgbClr val="222222"/>
                </a:solidFill>
                <a:latin typeface="Calibri"/>
                <a:cs typeface="Calibri"/>
              </a:rPr>
              <a:t>SEER</a:t>
            </a:r>
            <a:r>
              <a:rPr sz="700" i="1" spc="20" dirty="0">
                <a:solidFill>
                  <a:srgbClr val="222222"/>
                </a:solidFill>
                <a:latin typeface="Calibri"/>
                <a:cs typeface="Calibri"/>
              </a:rPr>
              <a:t> </a:t>
            </a:r>
            <a:r>
              <a:rPr sz="700" i="1" spc="30" dirty="0">
                <a:solidFill>
                  <a:srgbClr val="222222"/>
                </a:solidFill>
                <a:latin typeface="Calibri"/>
                <a:cs typeface="Calibri"/>
              </a:rPr>
              <a:t>Database,</a:t>
            </a:r>
            <a:r>
              <a:rPr sz="700" i="1" spc="25" dirty="0">
                <a:solidFill>
                  <a:srgbClr val="222222"/>
                </a:solidFill>
                <a:latin typeface="Calibri"/>
                <a:cs typeface="Calibri"/>
              </a:rPr>
              <a:t> </a:t>
            </a:r>
            <a:r>
              <a:rPr sz="700" i="1" spc="50" dirty="0">
                <a:solidFill>
                  <a:srgbClr val="222222"/>
                </a:solidFill>
                <a:latin typeface="Calibri"/>
                <a:cs typeface="Calibri"/>
              </a:rPr>
              <a:t>ARK</a:t>
            </a:r>
            <a:r>
              <a:rPr sz="700" i="1" spc="20" dirty="0">
                <a:solidFill>
                  <a:srgbClr val="222222"/>
                </a:solidFill>
                <a:latin typeface="Calibri"/>
                <a:cs typeface="Calibri"/>
              </a:rPr>
              <a:t> Invest</a:t>
            </a:r>
            <a:endParaRPr sz="7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467128"/>
            <a:ext cx="4122420"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Pan-cancer</a:t>
            </a:r>
            <a:r>
              <a:rPr spc="-50" dirty="0">
                <a:solidFill>
                  <a:srgbClr val="2773AA"/>
                </a:solidFill>
              </a:rPr>
              <a:t> </a:t>
            </a:r>
            <a:r>
              <a:rPr spc="-5" dirty="0">
                <a:solidFill>
                  <a:srgbClr val="2773AA"/>
                </a:solidFill>
              </a:rPr>
              <a:t>dilutes</a:t>
            </a:r>
            <a:r>
              <a:rPr spc="-50" dirty="0">
                <a:solidFill>
                  <a:srgbClr val="2773AA"/>
                </a:solidFill>
              </a:rPr>
              <a:t> </a:t>
            </a:r>
            <a:r>
              <a:rPr spc="-5" dirty="0">
                <a:solidFill>
                  <a:srgbClr val="2773AA"/>
                </a:solidFill>
              </a:rPr>
              <a:t>sensitivity</a:t>
            </a:r>
          </a:p>
        </p:txBody>
      </p:sp>
      <p:sp>
        <p:nvSpPr>
          <p:cNvPr id="2" name="object 2"/>
          <p:cNvSpPr txBox="1"/>
          <p:nvPr/>
        </p:nvSpPr>
        <p:spPr>
          <a:xfrm>
            <a:off x="724148" y="1064438"/>
            <a:ext cx="452818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GRAIL</a:t>
            </a:r>
            <a:r>
              <a:rPr sz="1400" b="1" spc="-40" dirty="0">
                <a:solidFill>
                  <a:srgbClr val="2773AA"/>
                </a:solidFill>
                <a:latin typeface="Arial"/>
                <a:cs typeface="Arial"/>
              </a:rPr>
              <a:t> </a:t>
            </a:r>
            <a:r>
              <a:rPr sz="1400" b="1" spc="-5" dirty="0">
                <a:solidFill>
                  <a:srgbClr val="2773AA"/>
                </a:solidFill>
                <a:latin typeface="Arial"/>
                <a:cs typeface="Arial"/>
              </a:rPr>
              <a:t>CCGA</a:t>
            </a:r>
            <a:r>
              <a:rPr sz="1400" b="1" spc="-65" dirty="0">
                <a:solidFill>
                  <a:srgbClr val="2773AA"/>
                </a:solidFill>
                <a:latin typeface="Arial"/>
                <a:cs typeface="Arial"/>
              </a:rPr>
              <a:t> </a:t>
            </a:r>
            <a:r>
              <a:rPr sz="1400" b="1" spc="-5" dirty="0">
                <a:solidFill>
                  <a:srgbClr val="2773AA"/>
                </a:solidFill>
                <a:latin typeface="Arial"/>
                <a:cs typeface="Arial"/>
              </a:rPr>
              <a:t>study:</a:t>
            </a:r>
            <a:r>
              <a:rPr sz="1400" b="1" spc="-15" dirty="0">
                <a:solidFill>
                  <a:srgbClr val="2773AA"/>
                </a:solidFill>
                <a:latin typeface="Arial"/>
                <a:cs typeface="Arial"/>
              </a:rPr>
              <a:t> </a:t>
            </a:r>
            <a:r>
              <a:rPr sz="1400" b="1" spc="-5" dirty="0">
                <a:solidFill>
                  <a:srgbClr val="2773AA"/>
                </a:solidFill>
                <a:latin typeface="Arial"/>
                <a:cs typeface="Arial"/>
              </a:rPr>
              <a:t>sensitivity</a:t>
            </a:r>
            <a:r>
              <a:rPr sz="1400" b="1" spc="-20" dirty="0">
                <a:solidFill>
                  <a:srgbClr val="2773AA"/>
                </a:solidFill>
                <a:latin typeface="Arial"/>
                <a:cs typeface="Arial"/>
              </a:rPr>
              <a:t> </a:t>
            </a:r>
            <a:r>
              <a:rPr sz="1400" b="1" spc="-5" dirty="0">
                <a:solidFill>
                  <a:srgbClr val="2773AA"/>
                </a:solidFill>
                <a:latin typeface="Arial"/>
                <a:cs typeface="Arial"/>
              </a:rPr>
              <a:t>across</a:t>
            </a:r>
            <a:r>
              <a:rPr sz="1400" b="1" spc="-15" dirty="0">
                <a:solidFill>
                  <a:srgbClr val="2773AA"/>
                </a:solidFill>
                <a:latin typeface="Arial"/>
                <a:cs typeface="Arial"/>
              </a:rPr>
              <a:t> </a:t>
            </a:r>
            <a:r>
              <a:rPr sz="1400" b="1" spc="-5" dirty="0">
                <a:solidFill>
                  <a:srgbClr val="2773AA"/>
                </a:solidFill>
                <a:latin typeface="Arial"/>
                <a:cs typeface="Arial"/>
              </a:rPr>
              <a:t>clinical</a:t>
            </a:r>
            <a:r>
              <a:rPr sz="1400" b="1" spc="-15" dirty="0">
                <a:solidFill>
                  <a:srgbClr val="2773AA"/>
                </a:solidFill>
                <a:latin typeface="Arial"/>
                <a:cs typeface="Arial"/>
              </a:rPr>
              <a:t> </a:t>
            </a:r>
            <a:r>
              <a:rPr sz="1400" b="1" spc="-5" dirty="0">
                <a:solidFill>
                  <a:srgbClr val="2773AA"/>
                </a:solidFill>
                <a:latin typeface="Arial"/>
                <a:cs typeface="Arial"/>
              </a:rPr>
              <a:t>stages</a:t>
            </a:r>
            <a:endParaRPr sz="1400">
              <a:latin typeface="Arial"/>
              <a:cs typeface="Arial"/>
            </a:endParaRPr>
          </a:p>
        </p:txBody>
      </p:sp>
      <p:sp>
        <p:nvSpPr>
          <p:cNvPr id="26" name="object 26">
            <a:extLst>
              <a:ext uri="{C183D7F6-B498-43B3-948B-1728B52AA6E4}">
                <adec:decorative xmlns:adec="http://schemas.microsoft.com/office/drawing/2017/decorative" val="1"/>
              </a:ext>
            </a:extLst>
          </p:cNvPr>
          <p:cNvSpPr/>
          <p:nvPr/>
        </p:nvSpPr>
        <p:spPr>
          <a:xfrm>
            <a:off x="440425" y="1374425"/>
            <a:ext cx="5096510" cy="0"/>
          </a:xfrm>
          <a:custGeom>
            <a:avLst/>
            <a:gdLst/>
            <a:ahLst/>
            <a:cxnLst/>
            <a:rect l="l" t="t" r="r" b="b"/>
            <a:pathLst>
              <a:path w="5096510">
                <a:moveTo>
                  <a:pt x="0" y="0"/>
                </a:moveTo>
                <a:lnTo>
                  <a:pt x="5096099" y="0"/>
                </a:lnTo>
              </a:path>
            </a:pathLst>
          </a:custGeom>
          <a:ln w="9524">
            <a:solidFill>
              <a:srgbClr val="2773AA"/>
            </a:solidFill>
          </a:ln>
        </p:spPr>
        <p:txBody>
          <a:bodyPr wrap="square" lIns="0" tIns="0" rIns="0" bIns="0" rtlCol="0"/>
          <a:lstStyle/>
          <a:p>
            <a:endParaRPr/>
          </a:p>
        </p:txBody>
      </p:sp>
      <p:grpSp>
        <p:nvGrpSpPr>
          <p:cNvPr id="55" name="Group 54" descr="Bar chart showing sensitivity of GRAIL's Galleri test across clinical stages. For all cancers, the sensitivities are 18% for stage I, 43% for stage II, 81% for stage III, and 93% for stage 4. For 12 high-signal cancers, the sensitivities are 39% for stage I, 69% for stage II, 83% for stage III, and 92% for stage 4.">
            <a:extLst>
              <a:ext uri="{FF2B5EF4-FFF2-40B4-BE49-F238E27FC236}">
                <a16:creationId xmlns:a16="http://schemas.microsoft.com/office/drawing/2014/main" id="{B871C768-7015-4FD9-88BA-614CF7D892B2}"/>
              </a:ext>
            </a:extLst>
          </p:cNvPr>
          <p:cNvGrpSpPr/>
          <p:nvPr/>
        </p:nvGrpSpPr>
        <p:grpSpPr>
          <a:xfrm>
            <a:off x="109749" y="1574095"/>
            <a:ext cx="5521839" cy="3195261"/>
            <a:chOff x="109749" y="1574095"/>
            <a:chExt cx="5521839" cy="3195261"/>
          </a:xfrm>
        </p:grpSpPr>
        <p:sp>
          <p:nvSpPr>
            <p:cNvPr id="37" name="object 37"/>
            <p:cNvSpPr txBox="1"/>
            <p:nvPr/>
          </p:nvSpPr>
          <p:spPr>
            <a:xfrm>
              <a:off x="109749" y="4602644"/>
              <a:ext cx="3791603" cy="166712"/>
            </a:xfrm>
            <a:prstGeom prst="rect">
              <a:avLst/>
            </a:prstGeom>
          </p:spPr>
          <p:txBody>
            <a:bodyPr vert="horz" wrap="square" lIns="0" tIns="12700" rIns="0" bIns="0" rtlCol="0">
              <a:spAutoFit/>
            </a:bodyPr>
            <a:lstStyle/>
            <a:p>
              <a:pPr marL="2569845">
                <a:lnSpc>
                  <a:spcPct val="100000"/>
                </a:lnSpc>
                <a:spcBef>
                  <a:spcPts val="100"/>
                </a:spcBef>
              </a:pPr>
              <a:r>
                <a:rPr sz="1000" spc="-5" dirty="0">
                  <a:solidFill>
                    <a:srgbClr val="222222"/>
                  </a:solidFill>
                  <a:latin typeface="Arial"/>
                  <a:cs typeface="Arial"/>
                </a:rPr>
                <a:t>Clinical</a:t>
              </a:r>
              <a:r>
                <a:rPr sz="1000" spc="-50" dirty="0">
                  <a:solidFill>
                    <a:srgbClr val="222222"/>
                  </a:solidFill>
                  <a:latin typeface="Arial"/>
                  <a:cs typeface="Arial"/>
                </a:rPr>
                <a:t> </a:t>
              </a:r>
              <a:r>
                <a:rPr sz="1000" dirty="0">
                  <a:solidFill>
                    <a:srgbClr val="222222"/>
                  </a:solidFill>
                  <a:latin typeface="Arial"/>
                  <a:cs typeface="Arial"/>
                </a:rPr>
                <a:t>stage</a:t>
              </a:r>
              <a:endParaRPr sz="1000" dirty="0">
                <a:latin typeface="Arial"/>
                <a:cs typeface="Arial"/>
              </a:endParaRPr>
            </a:p>
          </p:txBody>
        </p:sp>
        <p:grpSp>
          <p:nvGrpSpPr>
            <p:cNvPr id="5" name="object 5"/>
            <p:cNvGrpSpPr/>
            <p:nvPr/>
          </p:nvGrpSpPr>
          <p:grpSpPr>
            <a:xfrm>
              <a:off x="842070" y="1848874"/>
              <a:ext cx="4415155" cy="2517140"/>
              <a:chOff x="842070" y="1848874"/>
              <a:chExt cx="4415155" cy="2517140"/>
            </a:xfrm>
          </p:grpSpPr>
          <p:sp>
            <p:nvSpPr>
              <p:cNvPr id="6" name="object 6"/>
              <p:cNvSpPr/>
              <p:nvPr/>
            </p:nvSpPr>
            <p:spPr>
              <a:xfrm>
                <a:off x="861883" y="1931241"/>
                <a:ext cx="3851910" cy="2140585"/>
              </a:xfrm>
              <a:custGeom>
                <a:avLst/>
                <a:gdLst/>
                <a:ahLst/>
                <a:cxnLst/>
                <a:rect l="l" t="t" r="r" b="b"/>
                <a:pathLst>
                  <a:path w="3851910" h="2140585">
                    <a:moveTo>
                      <a:pt x="0" y="0"/>
                    </a:moveTo>
                    <a:lnTo>
                      <a:pt x="3461206" y="0"/>
                    </a:lnTo>
                  </a:path>
                  <a:path w="3851910" h="2140585">
                    <a:moveTo>
                      <a:pt x="3783406" y="0"/>
                    </a:moveTo>
                    <a:lnTo>
                      <a:pt x="3851731" y="0"/>
                    </a:lnTo>
                  </a:path>
                  <a:path w="3851910" h="2140585">
                    <a:moveTo>
                      <a:pt x="0" y="267516"/>
                    </a:moveTo>
                    <a:lnTo>
                      <a:pt x="2356280" y="267516"/>
                    </a:lnTo>
                  </a:path>
                  <a:path w="3851910" h="2140585">
                    <a:moveTo>
                      <a:pt x="2678481" y="267516"/>
                    </a:moveTo>
                    <a:lnTo>
                      <a:pt x="2746809" y="267516"/>
                    </a:lnTo>
                  </a:path>
                  <a:path w="3851910" h="2140585">
                    <a:moveTo>
                      <a:pt x="0" y="802549"/>
                    </a:moveTo>
                    <a:lnTo>
                      <a:pt x="1641880" y="802549"/>
                    </a:lnTo>
                  </a:path>
                  <a:path w="3851910" h="2140585">
                    <a:moveTo>
                      <a:pt x="1964080" y="802549"/>
                    </a:moveTo>
                    <a:lnTo>
                      <a:pt x="2356280" y="802549"/>
                    </a:lnTo>
                  </a:path>
                  <a:path w="3851910" h="2140585">
                    <a:moveTo>
                      <a:pt x="0" y="1070066"/>
                    </a:moveTo>
                    <a:lnTo>
                      <a:pt x="1641880" y="1070066"/>
                    </a:lnTo>
                  </a:path>
                  <a:path w="3851910" h="2140585">
                    <a:moveTo>
                      <a:pt x="1964080" y="1070066"/>
                    </a:moveTo>
                    <a:lnTo>
                      <a:pt x="2356280" y="1070066"/>
                    </a:lnTo>
                  </a:path>
                  <a:path w="3851910" h="2140585">
                    <a:moveTo>
                      <a:pt x="0" y="1605100"/>
                    </a:moveTo>
                    <a:lnTo>
                      <a:pt x="536955" y="1605100"/>
                    </a:lnTo>
                  </a:path>
                  <a:path w="3851910" h="2140585">
                    <a:moveTo>
                      <a:pt x="859155" y="1605100"/>
                    </a:moveTo>
                    <a:lnTo>
                      <a:pt x="1251355" y="1605100"/>
                    </a:lnTo>
                  </a:path>
                  <a:path w="3851910" h="2140585">
                    <a:moveTo>
                      <a:pt x="0" y="1872616"/>
                    </a:moveTo>
                    <a:lnTo>
                      <a:pt x="536955" y="1872616"/>
                    </a:lnTo>
                  </a:path>
                  <a:path w="3851910" h="2140585">
                    <a:moveTo>
                      <a:pt x="0" y="2140133"/>
                    </a:moveTo>
                    <a:lnTo>
                      <a:pt x="146421" y="2140133"/>
                    </a:lnTo>
                  </a:path>
                  <a:path w="3851910" h="2140585">
                    <a:moveTo>
                      <a:pt x="468621" y="2140133"/>
                    </a:moveTo>
                    <a:lnTo>
                      <a:pt x="536955" y="2140133"/>
                    </a:lnTo>
                  </a:path>
                </a:pathLst>
              </a:custGeom>
              <a:ln w="9524">
                <a:solidFill>
                  <a:srgbClr val="CEE1F3"/>
                </a:solidFill>
              </a:ln>
            </p:spPr>
            <p:txBody>
              <a:bodyPr wrap="square" lIns="0" tIns="0" rIns="0" bIns="0" rtlCol="0"/>
              <a:lstStyle/>
              <a:p>
                <a:endParaRPr/>
              </a:p>
            </p:txBody>
          </p:sp>
          <p:sp>
            <p:nvSpPr>
              <p:cNvPr id="7" name="object 7"/>
              <p:cNvSpPr/>
              <p:nvPr/>
            </p:nvSpPr>
            <p:spPr>
              <a:xfrm>
                <a:off x="1008305" y="3841350"/>
                <a:ext cx="322580" cy="513080"/>
              </a:xfrm>
              <a:custGeom>
                <a:avLst/>
                <a:gdLst/>
                <a:ahLst/>
                <a:cxnLst/>
                <a:rect l="l" t="t" r="r" b="b"/>
                <a:pathLst>
                  <a:path w="322580" h="513079">
                    <a:moveTo>
                      <a:pt x="322199" y="512999"/>
                    </a:moveTo>
                    <a:lnTo>
                      <a:pt x="0" y="512999"/>
                    </a:lnTo>
                    <a:lnTo>
                      <a:pt x="0" y="0"/>
                    </a:lnTo>
                    <a:lnTo>
                      <a:pt x="322199" y="0"/>
                    </a:lnTo>
                    <a:lnTo>
                      <a:pt x="322199" y="512999"/>
                    </a:lnTo>
                    <a:close/>
                  </a:path>
                </a:pathLst>
              </a:custGeom>
              <a:solidFill>
                <a:srgbClr val="F9C943"/>
              </a:solidFill>
            </p:spPr>
            <p:txBody>
              <a:bodyPr wrap="square" lIns="0" tIns="0" rIns="0" bIns="0" rtlCol="0"/>
              <a:lstStyle/>
              <a:p>
                <a:endParaRPr/>
              </a:p>
            </p:txBody>
          </p:sp>
          <p:sp>
            <p:nvSpPr>
              <p:cNvPr id="8" name="object 8"/>
              <p:cNvSpPr/>
              <p:nvPr/>
            </p:nvSpPr>
            <p:spPr>
              <a:xfrm>
                <a:off x="861883" y="3268824"/>
                <a:ext cx="1251585" cy="802640"/>
              </a:xfrm>
              <a:custGeom>
                <a:avLst/>
                <a:gdLst/>
                <a:ahLst/>
                <a:cxnLst/>
                <a:rect l="l" t="t" r="r" b="b"/>
                <a:pathLst>
                  <a:path w="1251585" h="802639">
                    <a:moveTo>
                      <a:pt x="859155" y="535033"/>
                    </a:moveTo>
                    <a:lnTo>
                      <a:pt x="1251355" y="535033"/>
                    </a:lnTo>
                  </a:path>
                  <a:path w="1251585" h="802639">
                    <a:moveTo>
                      <a:pt x="859155" y="802549"/>
                    </a:moveTo>
                    <a:lnTo>
                      <a:pt x="1251355" y="802549"/>
                    </a:lnTo>
                  </a:path>
                  <a:path w="1251585" h="802639">
                    <a:moveTo>
                      <a:pt x="0" y="0"/>
                    </a:moveTo>
                    <a:lnTo>
                      <a:pt x="1251355" y="0"/>
                    </a:lnTo>
                  </a:path>
                </a:pathLst>
              </a:custGeom>
              <a:ln w="9524">
                <a:solidFill>
                  <a:srgbClr val="CEE1F3"/>
                </a:solidFill>
              </a:ln>
            </p:spPr>
            <p:txBody>
              <a:bodyPr wrap="square" lIns="0" tIns="0" rIns="0" bIns="0" rtlCol="0"/>
              <a:lstStyle/>
              <a:p>
                <a:endParaRPr/>
              </a:p>
            </p:txBody>
          </p:sp>
          <p:sp>
            <p:nvSpPr>
              <p:cNvPr id="9" name="object 9"/>
              <p:cNvSpPr/>
              <p:nvPr/>
            </p:nvSpPr>
            <p:spPr>
              <a:xfrm>
                <a:off x="1398839" y="3303350"/>
                <a:ext cx="322580" cy="1051560"/>
              </a:xfrm>
              <a:custGeom>
                <a:avLst/>
                <a:gdLst/>
                <a:ahLst/>
                <a:cxnLst/>
                <a:rect l="l" t="t" r="r" b="b"/>
                <a:pathLst>
                  <a:path w="322580" h="1051560">
                    <a:moveTo>
                      <a:pt x="322199" y="1051199"/>
                    </a:moveTo>
                    <a:lnTo>
                      <a:pt x="0" y="1051199"/>
                    </a:lnTo>
                    <a:lnTo>
                      <a:pt x="0" y="0"/>
                    </a:lnTo>
                    <a:lnTo>
                      <a:pt x="322199" y="0"/>
                    </a:lnTo>
                    <a:lnTo>
                      <a:pt x="322199" y="1051199"/>
                    </a:lnTo>
                    <a:close/>
                  </a:path>
                </a:pathLst>
              </a:custGeom>
              <a:solidFill>
                <a:srgbClr val="2773AA"/>
              </a:solidFill>
            </p:spPr>
            <p:txBody>
              <a:bodyPr wrap="square" lIns="0" tIns="0" rIns="0" bIns="0" rtlCol="0"/>
              <a:lstStyle/>
              <a:p>
                <a:endParaRPr/>
              </a:p>
            </p:txBody>
          </p:sp>
          <p:sp>
            <p:nvSpPr>
              <p:cNvPr id="10" name="object 10"/>
              <p:cNvSpPr/>
              <p:nvPr/>
            </p:nvSpPr>
            <p:spPr>
              <a:xfrm>
                <a:off x="2435439" y="3268824"/>
                <a:ext cx="68580" cy="802640"/>
              </a:xfrm>
              <a:custGeom>
                <a:avLst/>
                <a:gdLst/>
                <a:ahLst/>
                <a:cxnLst/>
                <a:rect l="l" t="t" r="r" b="b"/>
                <a:pathLst>
                  <a:path w="68580" h="802639">
                    <a:moveTo>
                      <a:pt x="0" y="267516"/>
                    </a:moveTo>
                    <a:lnTo>
                      <a:pt x="68324" y="267516"/>
                    </a:lnTo>
                  </a:path>
                  <a:path w="68580" h="802639">
                    <a:moveTo>
                      <a:pt x="0" y="535033"/>
                    </a:moveTo>
                    <a:lnTo>
                      <a:pt x="68324" y="535033"/>
                    </a:lnTo>
                  </a:path>
                  <a:path w="68580" h="802639">
                    <a:moveTo>
                      <a:pt x="0" y="802549"/>
                    </a:moveTo>
                    <a:lnTo>
                      <a:pt x="68324" y="802549"/>
                    </a:lnTo>
                  </a:path>
                  <a:path w="68580" h="802639">
                    <a:moveTo>
                      <a:pt x="0" y="0"/>
                    </a:moveTo>
                    <a:lnTo>
                      <a:pt x="68324" y="0"/>
                    </a:lnTo>
                  </a:path>
                </a:pathLst>
              </a:custGeom>
              <a:ln w="9524">
                <a:solidFill>
                  <a:srgbClr val="CEE1F3"/>
                </a:solidFill>
              </a:ln>
            </p:spPr>
            <p:txBody>
              <a:bodyPr wrap="square" lIns="0" tIns="0" rIns="0" bIns="0" rtlCol="0"/>
              <a:lstStyle/>
              <a:p>
                <a:endParaRPr/>
              </a:p>
            </p:txBody>
          </p:sp>
          <p:sp>
            <p:nvSpPr>
              <p:cNvPr id="11" name="object 11"/>
              <p:cNvSpPr/>
              <p:nvPr/>
            </p:nvSpPr>
            <p:spPr>
              <a:xfrm>
                <a:off x="2113239" y="3179749"/>
                <a:ext cx="322580" cy="1186180"/>
              </a:xfrm>
              <a:custGeom>
                <a:avLst/>
                <a:gdLst/>
                <a:ahLst/>
                <a:cxnLst/>
                <a:rect l="l" t="t" r="r" b="b"/>
                <a:pathLst>
                  <a:path w="322580" h="1186179">
                    <a:moveTo>
                      <a:pt x="322199" y="1185599"/>
                    </a:moveTo>
                    <a:lnTo>
                      <a:pt x="0" y="1185599"/>
                    </a:lnTo>
                    <a:lnTo>
                      <a:pt x="0" y="0"/>
                    </a:lnTo>
                    <a:lnTo>
                      <a:pt x="322199" y="0"/>
                    </a:lnTo>
                    <a:lnTo>
                      <a:pt x="322199" y="1185599"/>
                    </a:lnTo>
                    <a:close/>
                  </a:path>
                </a:pathLst>
              </a:custGeom>
              <a:solidFill>
                <a:srgbClr val="F9C943"/>
              </a:solidFill>
            </p:spPr>
            <p:txBody>
              <a:bodyPr wrap="square" lIns="0" tIns="0" rIns="0" bIns="0" rtlCol="0"/>
              <a:lstStyle/>
              <a:p>
                <a:endParaRPr/>
              </a:p>
            </p:txBody>
          </p:sp>
          <p:sp>
            <p:nvSpPr>
              <p:cNvPr id="12" name="object 12"/>
              <p:cNvSpPr/>
              <p:nvPr/>
            </p:nvSpPr>
            <p:spPr>
              <a:xfrm>
                <a:off x="861883" y="2466274"/>
                <a:ext cx="2356485" cy="1605280"/>
              </a:xfrm>
              <a:custGeom>
                <a:avLst/>
                <a:gdLst/>
                <a:ahLst/>
                <a:cxnLst/>
                <a:rect l="l" t="t" r="r" b="b"/>
                <a:pathLst>
                  <a:path w="2356485" h="1605279">
                    <a:moveTo>
                      <a:pt x="1964080" y="1070066"/>
                    </a:moveTo>
                    <a:lnTo>
                      <a:pt x="2356280" y="1070066"/>
                    </a:lnTo>
                  </a:path>
                  <a:path w="2356485" h="1605279">
                    <a:moveTo>
                      <a:pt x="1964080" y="1337583"/>
                    </a:moveTo>
                    <a:lnTo>
                      <a:pt x="2356280" y="1337583"/>
                    </a:lnTo>
                  </a:path>
                  <a:path w="2356485" h="1605279">
                    <a:moveTo>
                      <a:pt x="1964080" y="1605099"/>
                    </a:moveTo>
                    <a:lnTo>
                      <a:pt x="2356280" y="1605099"/>
                    </a:lnTo>
                  </a:path>
                  <a:path w="2356485" h="1605279">
                    <a:moveTo>
                      <a:pt x="1964080" y="802549"/>
                    </a:moveTo>
                    <a:lnTo>
                      <a:pt x="2356280" y="802549"/>
                    </a:lnTo>
                  </a:path>
                  <a:path w="2356485" h="1605279">
                    <a:moveTo>
                      <a:pt x="0" y="0"/>
                    </a:moveTo>
                    <a:lnTo>
                      <a:pt x="2356280" y="0"/>
                    </a:lnTo>
                  </a:path>
                </a:pathLst>
              </a:custGeom>
              <a:ln w="9524">
                <a:solidFill>
                  <a:srgbClr val="CEE1F3"/>
                </a:solidFill>
              </a:ln>
            </p:spPr>
            <p:txBody>
              <a:bodyPr wrap="square" lIns="0" tIns="0" rIns="0" bIns="0" rtlCol="0"/>
              <a:lstStyle/>
              <a:p>
                <a:endParaRPr/>
              </a:p>
            </p:txBody>
          </p:sp>
          <p:sp>
            <p:nvSpPr>
              <p:cNvPr id="13" name="object 13"/>
              <p:cNvSpPr/>
              <p:nvPr/>
            </p:nvSpPr>
            <p:spPr>
              <a:xfrm>
                <a:off x="2503764" y="2504899"/>
                <a:ext cx="322580" cy="1861185"/>
              </a:xfrm>
              <a:custGeom>
                <a:avLst/>
                <a:gdLst/>
                <a:ahLst/>
                <a:cxnLst/>
                <a:rect l="l" t="t" r="r" b="b"/>
                <a:pathLst>
                  <a:path w="322580" h="1861185">
                    <a:moveTo>
                      <a:pt x="322199" y="1860599"/>
                    </a:moveTo>
                    <a:lnTo>
                      <a:pt x="0" y="1860599"/>
                    </a:lnTo>
                    <a:lnTo>
                      <a:pt x="0" y="0"/>
                    </a:lnTo>
                    <a:lnTo>
                      <a:pt x="322199" y="0"/>
                    </a:lnTo>
                    <a:lnTo>
                      <a:pt x="322199" y="1860599"/>
                    </a:lnTo>
                    <a:close/>
                  </a:path>
                </a:pathLst>
              </a:custGeom>
              <a:solidFill>
                <a:srgbClr val="2773AA"/>
              </a:solidFill>
            </p:spPr>
            <p:txBody>
              <a:bodyPr wrap="square" lIns="0" tIns="0" rIns="0" bIns="0" rtlCol="0"/>
              <a:lstStyle/>
              <a:p>
                <a:endParaRPr/>
              </a:p>
            </p:txBody>
          </p:sp>
          <p:sp>
            <p:nvSpPr>
              <p:cNvPr id="14" name="object 14"/>
              <p:cNvSpPr/>
              <p:nvPr/>
            </p:nvSpPr>
            <p:spPr>
              <a:xfrm>
                <a:off x="3540364" y="2466274"/>
                <a:ext cx="68580" cy="1605280"/>
              </a:xfrm>
              <a:custGeom>
                <a:avLst/>
                <a:gdLst/>
                <a:ahLst/>
                <a:cxnLst/>
                <a:rect l="l" t="t" r="r" b="b"/>
                <a:pathLst>
                  <a:path w="68579" h="1605279">
                    <a:moveTo>
                      <a:pt x="0" y="267516"/>
                    </a:moveTo>
                    <a:lnTo>
                      <a:pt x="68328" y="267516"/>
                    </a:lnTo>
                  </a:path>
                  <a:path w="68579" h="1605279">
                    <a:moveTo>
                      <a:pt x="0" y="535033"/>
                    </a:moveTo>
                    <a:lnTo>
                      <a:pt x="68328" y="535033"/>
                    </a:lnTo>
                  </a:path>
                  <a:path w="68579" h="1605279">
                    <a:moveTo>
                      <a:pt x="0" y="1070066"/>
                    </a:moveTo>
                    <a:lnTo>
                      <a:pt x="68328" y="1070066"/>
                    </a:lnTo>
                  </a:path>
                  <a:path w="68579" h="1605279">
                    <a:moveTo>
                      <a:pt x="0" y="1337583"/>
                    </a:moveTo>
                    <a:lnTo>
                      <a:pt x="68328" y="1337583"/>
                    </a:lnTo>
                  </a:path>
                  <a:path w="68579" h="1605279">
                    <a:moveTo>
                      <a:pt x="0" y="1605099"/>
                    </a:moveTo>
                    <a:lnTo>
                      <a:pt x="68328" y="1605099"/>
                    </a:lnTo>
                  </a:path>
                  <a:path w="68579" h="1605279">
                    <a:moveTo>
                      <a:pt x="0" y="802549"/>
                    </a:moveTo>
                    <a:lnTo>
                      <a:pt x="68328" y="802549"/>
                    </a:lnTo>
                  </a:path>
                  <a:path w="68579" h="1605279">
                    <a:moveTo>
                      <a:pt x="0" y="0"/>
                    </a:moveTo>
                    <a:lnTo>
                      <a:pt x="68328" y="0"/>
                    </a:lnTo>
                  </a:path>
                </a:pathLst>
              </a:custGeom>
              <a:ln w="9524">
                <a:solidFill>
                  <a:srgbClr val="CEE1F3"/>
                </a:solidFill>
              </a:ln>
            </p:spPr>
            <p:txBody>
              <a:bodyPr wrap="square" lIns="0" tIns="0" rIns="0" bIns="0" rtlCol="0"/>
              <a:lstStyle/>
              <a:p>
                <a:endParaRPr/>
              </a:p>
            </p:txBody>
          </p:sp>
          <p:sp>
            <p:nvSpPr>
              <p:cNvPr id="15" name="object 15"/>
              <p:cNvSpPr/>
              <p:nvPr/>
            </p:nvSpPr>
            <p:spPr>
              <a:xfrm>
                <a:off x="3218164" y="2174736"/>
                <a:ext cx="322580" cy="2182495"/>
              </a:xfrm>
              <a:custGeom>
                <a:avLst/>
                <a:gdLst/>
                <a:ahLst/>
                <a:cxnLst/>
                <a:rect l="l" t="t" r="r" b="b"/>
                <a:pathLst>
                  <a:path w="322579" h="2182495">
                    <a:moveTo>
                      <a:pt x="322200" y="2182199"/>
                    </a:moveTo>
                    <a:lnTo>
                      <a:pt x="0" y="2182199"/>
                    </a:lnTo>
                    <a:lnTo>
                      <a:pt x="0" y="0"/>
                    </a:lnTo>
                    <a:lnTo>
                      <a:pt x="322200" y="0"/>
                    </a:lnTo>
                    <a:lnTo>
                      <a:pt x="322200" y="2182199"/>
                    </a:lnTo>
                    <a:close/>
                  </a:path>
                </a:pathLst>
              </a:custGeom>
              <a:solidFill>
                <a:srgbClr val="F9C943"/>
              </a:solidFill>
            </p:spPr>
            <p:txBody>
              <a:bodyPr wrap="square" lIns="0" tIns="0" rIns="0" bIns="0" rtlCol="0"/>
              <a:lstStyle/>
              <a:p>
                <a:endParaRPr/>
              </a:p>
            </p:txBody>
          </p:sp>
          <p:sp>
            <p:nvSpPr>
              <p:cNvPr id="16" name="object 16"/>
              <p:cNvSpPr/>
              <p:nvPr/>
            </p:nvSpPr>
            <p:spPr>
              <a:xfrm>
                <a:off x="3930893" y="2198758"/>
                <a:ext cx="392430" cy="1872614"/>
              </a:xfrm>
              <a:custGeom>
                <a:avLst/>
                <a:gdLst/>
                <a:ahLst/>
                <a:cxnLst/>
                <a:rect l="l" t="t" r="r" b="b"/>
                <a:pathLst>
                  <a:path w="392429" h="1872614">
                    <a:moveTo>
                      <a:pt x="0" y="0"/>
                    </a:moveTo>
                    <a:lnTo>
                      <a:pt x="392196" y="0"/>
                    </a:lnTo>
                  </a:path>
                  <a:path w="392429" h="1872614">
                    <a:moveTo>
                      <a:pt x="0" y="535033"/>
                    </a:moveTo>
                    <a:lnTo>
                      <a:pt x="392196" y="535033"/>
                    </a:lnTo>
                  </a:path>
                  <a:path w="392429" h="1872614">
                    <a:moveTo>
                      <a:pt x="0" y="802549"/>
                    </a:moveTo>
                    <a:lnTo>
                      <a:pt x="392196" y="802549"/>
                    </a:lnTo>
                  </a:path>
                  <a:path w="392429" h="1872614">
                    <a:moveTo>
                      <a:pt x="0" y="1337583"/>
                    </a:moveTo>
                    <a:lnTo>
                      <a:pt x="392196" y="1337583"/>
                    </a:lnTo>
                  </a:path>
                  <a:path w="392429" h="1872614">
                    <a:moveTo>
                      <a:pt x="0" y="1605099"/>
                    </a:moveTo>
                    <a:lnTo>
                      <a:pt x="392196" y="1605099"/>
                    </a:lnTo>
                  </a:path>
                  <a:path w="392429" h="1872614">
                    <a:moveTo>
                      <a:pt x="0" y="1872616"/>
                    </a:moveTo>
                    <a:lnTo>
                      <a:pt x="392196" y="1872616"/>
                    </a:lnTo>
                  </a:path>
                  <a:path w="392429" h="1872614">
                    <a:moveTo>
                      <a:pt x="0" y="1070066"/>
                    </a:moveTo>
                    <a:lnTo>
                      <a:pt x="392196" y="1070066"/>
                    </a:lnTo>
                  </a:path>
                  <a:path w="392429" h="1872614">
                    <a:moveTo>
                      <a:pt x="0" y="267516"/>
                    </a:moveTo>
                    <a:lnTo>
                      <a:pt x="392196" y="267516"/>
                    </a:lnTo>
                  </a:path>
                </a:pathLst>
              </a:custGeom>
              <a:ln w="9524">
                <a:solidFill>
                  <a:srgbClr val="CEE1F3"/>
                </a:solidFill>
              </a:ln>
            </p:spPr>
            <p:txBody>
              <a:bodyPr wrap="square" lIns="0" tIns="0" rIns="0" bIns="0" rtlCol="0"/>
              <a:lstStyle/>
              <a:p>
                <a:endParaRPr/>
              </a:p>
            </p:txBody>
          </p:sp>
          <p:sp>
            <p:nvSpPr>
              <p:cNvPr id="17" name="object 17"/>
              <p:cNvSpPr/>
              <p:nvPr/>
            </p:nvSpPr>
            <p:spPr>
              <a:xfrm>
                <a:off x="3608692" y="2115049"/>
                <a:ext cx="322580" cy="2242185"/>
              </a:xfrm>
              <a:custGeom>
                <a:avLst/>
                <a:gdLst/>
                <a:ahLst/>
                <a:cxnLst/>
                <a:rect l="l" t="t" r="r" b="b"/>
                <a:pathLst>
                  <a:path w="322579" h="2242185">
                    <a:moveTo>
                      <a:pt x="322199" y="2241899"/>
                    </a:moveTo>
                    <a:lnTo>
                      <a:pt x="0" y="2241899"/>
                    </a:lnTo>
                    <a:lnTo>
                      <a:pt x="0" y="0"/>
                    </a:lnTo>
                    <a:lnTo>
                      <a:pt x="322199" y="0"/>
                    </a:lnTo>
                    <a:lnTo>
                      <a:pt x="322199" y="2241899"/>
                    </a:lnTo>
                    <a:close/>
                  </a:path>
                </a:pathLst>
              </a:custGeom>
              <a:solidFill>
                <a:srgbClr val="2773AA"/>
              </a:solidFill>
            </p:spPr>
            <p:txBody>
              <a:bodyPr wrap="square" lIns="0" tIns="0" rIns="0" bIns="0" rtlCol="0"/>
              <a:lstStyle/>
              <a:p>
                <a:endParaRPr/>
              </a:p>
            </p:txBody>
          </p:sp>
          <p:sp>
            <p:nvSpPr>
              <p:cNvPr id="18" name="object 18"/>
              <p:cNvSpPr/>
              <p:nvPr/>
            </p:nvSpPr>
            <p:spPr>
              <a:xfrm>
                <a:off x="4645289" y="2198758"/>
                <a:ext cx="68580" cy="1872614"/>
              </a:xfrm>
              <a:custGeom>
                <a:avLst/>
                <a:gdLst/>
                <a:ahLst/>
                <a:cxnLst/>
                <a:rect l="l" t="t" r="r" b="b"/>
                <a:pathLst>
                  <a:path w="68579" h="1872614">
                    <a:moveTo>
                      <a:pt x="0" y="0"/>
                    </a:moveTo>
                    <a:lnTo>
                      <a:pt x="68324" y="0"/>
                    </a:lnTo>
                  </a:path>
                  <a:path w="68579" h="1872614">
                    <a:moveTo>
                      <a:pt x="0" y="535033"/>
                    </a:moveTo>
                    <a:lnTo>
                      <a:pt x="68324" y="535033"/>
                    </a:lnTo>
                  </a:path>
                  <a:path w="68579" h="1872614">
                    <a:moveTo>
                      <a:pt x="0" y="802549"/>
                    </a:moveTo>
                    <a:lnTo>
                      <a:pt x="68324" y="802549"/>
                    </a:lnTo>
                  </a:path>
                  <a:path w="68579" h="1872614">
                    <a:moveTo>
                      <a:pt x="0" y="1337583"/>
                    </a:moveTo>
                    <a:lnTo>
                      <a:pt x="68324" y="1337583"/>
                    </a:lnTo>
                  </a:path>
                  <a:path w="68579" h="1872614">
                    <a:moveTo>
                      <a:pt x="0" y="1605099"/>
                    </a:moveTo>
                    <a:lnTo>
                      <a:pt x="68324" y="1605099"/>
                    </a:lnTo>
                  </a:path>
                  <a:path w="68579" h="1872614">
                    <a:moveTo>
                      <a:pt x="0" y="1872616"/>
                    </a:moveTo>
                    <a:lnTo>
                      <a:pt x="68324" y="1872616"/>
                    </a:lnTo>
                  </a:path>
                  <a:path w="68579" h="1872614">
                    <a:moveTo>
                      <a:pt x="0" y="1070066"/>
                    </a:moveTo>
                    <a:lnTo>
                      <a:pt x="68324" y="1070066"/>
                    </a:lnTo>
                  </a:path>
                  <a:path w="68579" h="1872614">
                    <a:moveTo>
                      <a:pt x="0" y="267516"/>
                    </a:moveTo>
                    <a:lnTo>
                      <a:pt x="68324" y="267516"/>
                    </a:lnTo>
                  </a:path>
                </a:pathLst>
              </a:custGeom>
              <a:ln w="9524">
                <a:solidFill>
                  <a:srgbClr val="CEE1F3"/>
                </a:solidFill>
              </a:ln>
            </p:spPr>
            <p:txBody>
              <a:bodyPr wrap="square" lIns="0" tIns="0" rIns="0" bIns="0" rtlCol="0"/>
              <a:lstStyle/>
              <a:p>
                <a:endParaRPr/>
              </a:p>
            </p:txBody>
          </p:sp>
          <p:sp>
            <p:nvSpPr>
              <p:cNvPr id="19" name="object 19"/>
              <p:cNvSpPr/>
              <p:nvPr/>
            </p:nvSpPr>
            <p:spPr>
              <a:xfrm>
                <a:off x="4323089" y="1848874"/>
                <a:ext cx="322580" cy="2505710"/>
              </a:xfrm>
              <a:custGeom>
                <a:avLst/>
                <a:gdLst/>
                <a:ahLst/>
                <a:cxnLst/>
                <a:rect l="l" t="t" r="r" b="b"/>
                <a:pathLst>
                  <a:path w="322579" h="2505710">
                    <a:moveTo>
                      <a:pt x="322199" y="2505599"/>
                    </a:moveTo>
                    <a:lnTo>
                      <a:pt x="0" y="2505599"/>
                    </a:lnTo>
                    <a:lnTo>
                      <a:pt x="0" y="0"/>
                    </a:lnTo>
                    <a:lnTo>
                      <a:pt x="322199" y="0"/>
                    </a:lnTo>
                    <a:lnTo>
                      <a:pt x="322199" y="2505599"/>
                    </a:lnTo>
                    <a:close/>
                  </a:path>
                </a:pathLst>
              </a:custGeom>
              <a:solidFill>
                <a:srgbClr val="F9C943"/>
              </a:solidFill>
            </p:spPr>
            <p:txBody>
              <a:bodyPr wrap="square" lIns="0" tIns="0" rIns="0" bIns="0" rtlCol="0"/>
              <a:lstStyle/>
              <a:p>
                <a:endParaRPr/>
              </a:p>
            </p:txBody>
          </p:sp>
          <p:sp>
            <p:nvSpPr>
              <p:cNvPr id="20" name="object 20"/>
              <p:cNvSpPr/>
              <p:nvPr/>
            </p:nvSpPr>
            <p:spPr>
              <a:xfrm>
                <a:off x="5035814" y="1931241"/>
                <a:ext cx="217170" cy="2140585"/>
              </a:xfrm>
              <a:custGeom>
                <a:avLst/>
                <a:gdLst/>
                <a:ahLst/>
                <a:cxnLst/>
                <a:rect l="l" t="t" r="r" b="b"/>
                <a:pathLst>
                  <a:path w="217170" h="2140585">
                    <a:moveTo>
                      <a:pt x="0" y="0"/>
                    </a:moveTo>
                    <a:lnTo>
                      <a:pt x="216568" y="0"/>
                    </a:lnTo>
                  </a:path>
                  <a:path w="217170" h="2140585">
                    <a:moveTo>
                      <a:pt x="0" y="267516"/>
                    </a:moveTo>
                    <a:lnTo>
                      <a:pt x="216568" y="267516"/>
                    </a:lnTo>
                  </a:path>
                  <a:path w="217170" h="2140585">
                    <a:moveTo>
                      <a:pt x="0" y="802549"/>
                    </a:moveTo>
                    <a:lnTo>
                      <a:pt x="216568" y="802549"/>
                    </a:lnTo>
                  </a:path>
                  <a:path w="217170" h="2140585">
                    <a:moveTo>
                      <a:pt x="0" y="1070066"/>
                    </a:moveTo>
                    <a:lnTo>
                      <a:pt x="216568" y="1070066"/>
                    </a:lnTo>
                  </a:path>
                  <a:path w="217170" h="2140585">
                    <a:moveTo>
                      <a:pt x="0" y="1605100"/>
                    </a:moveTo>
                    <a:lnTo>
                      <a:pt x="216568" y="1605100"/>
                    </a:lnTo>
                  </a:path>
                  <a:path w="217170" h="2140585">
                    <a:moveTo>
                      <a:pt x="0" y="1872616"/>
                    </a:moveTo>
                    <a:lnTo>
                      <a:pt x="216568" y="1872616"/>
                    </a:lnTo>
                  </a:path>
                  <a:path w="217170" h="2140585">
                    <a:moveTo>
                      <a:pt x="0" y="2140133"/>
                    </a:moveTo>
                    <a:lnTo>
                      <a:pt x="216568" y="2140133"/>
                    </a:lnTo>
                  </a:path>
                  <a:path w="217170" h="2140585">
                    <a:moveTo>
                      <a:pt x="0" y="1337583"/>
                    </a:moveTo>
                    <a:lnTo>
                      <a:pt x="216568" y="1337583"/>
                    </a:lnTo>
                  </a:path>
                  <a:path w="217170" h="2140585">
                    <a:moveTo>
                      <a:pt x="0" y="535033"/>
                    </a:moveTo>
                    <a:lnTo>
                      <a:pt x="216568" y="535033"/>
                    </a:lnTo>
                  </a:path>
                </a:pathLst>
              </a:custGeom>
              <a:ln w="9524">
                <a:solidFill>
                  <a:srgbClr val="CEE1F3"/>
                </a:solidFill>
              </a:ln>
            </p:spPr>
            <p:txBody>
              <a:bodyPr wrap="square" lIns="0" tIns="0" rIns="0" bIns="0" rtlCol="0"/>
              <a:lstStyle/>
              <a:p>
                <a:endParaRPr/>
              </a:p>
            </p:txBody>
          </p:sp>
          <p:sp>
            <p:nvSpPr>
              <p:cNvPr id="21" name="object 21"/>
              <p:cNvSpPr/>
              <p:nvPr/>
            </p:nvSpPr>
            <p:spPr>
              <a:xfrm>
                <a:off x="4713614" y="1863174"/>
                <a:ext cx="322580" cy="2491740"/>
              </a:xfrm>
              <a:custGeom>
                <a:avLst/>
                <a:gdLst/>
                <a:ahLst/>
                <a:cxnLst/>
                <a:rect l="l" t="t" r="r" b="b"/>
                <a:pathLst>
                  <a:path w="322579" h="2491740">
                    <a:moveTo>
                      <a:pt x="322199" y="2491199"/>
                    </a:moveTo>
                    <a:lnTo>
                      <a:pt x="0" y="2491199"/>
                    </a:lnTo>
                    <a:lnTo>
                      <a:pt x="0" y="0"/>
                    </a:lnTo>
                    <a:lnTo>
                      <a:pt x="322199" y="0"/>
                    </a:lnTo>
                    <a:lnTo>
                      <a:pt x="322199" y="2491199"/>
                    </a:lnTo>
                    <a:close/>
                  </a:path>
                </a:pathLst>
              </a:custGeom>
              <a:solidFill>
                <a:srgbClr val="2773AA"/>
              </a:solidFill>
            </p:spPr>
            <p:txBody>
              <a:bodyPr wrap="square" lIns="0" tIns="0" rIns="0" bIns="0" rtlCol="0"/>
              <a:lstStyle/>
              <a:p>
                <a:endParaRPr/>
              </a:p>
            </p:txBody>
          </p:sp>
          <p:sp>
            <p:nvSpPr>
              <p:cNvPr id="22" name="object 22"/>
              <p:cNvSpPr/>
              <p:nvPr/>
            </p:nvSpPr>
            <p:spPr>
              <a:xfrm>
                <a:off x="846833" y="2319310"/>
                <a:ext cx="4391025" cy="0"/>
              </a:xfrm>
              <a:custGeom>
                <a:avLst/>
                <a:gdLst/>
                <a:ahLst/>
                <a:cxnLst/>
                <a:rect l="l" t="t" r="r" b="b"/>
                <a:pathLst>
                  <a:path w="4391025">
                    <a:moveTo>
                      <a:pt x="0" y="0"/>
                    </a:moveTo>
                    <a:lnTo>
                      <a:pt x="4390500" y="0"/>
                    </a:lnTo>
                  </a:path>
                </a:pathLst>
              </a:custGeom>
              <a:ln w="9524">
                <a:solidFill>
                  <a:srgbClr val="2773AA"/>
                </a:solidFill>
              </a:ln>
            </p:spPr>
            <p:txBody>
              <a:bodyPr wrap="square" lIns="0" tIns="0" rIns="0" bIns="0" rtlCol="0"/>
              <a:lstStyle/>
              <a:p>
                <a:endParaRPr/>
              </a:p>
            </p:txBody>
          </p:sp>
          <p:sp>
            <p:nvSpPr>
              <p:cNvPr id="23" name="object 23"/>
              <p:cNvSpPr/>
              <p:nvPr/>
            </p:nvSpPr>
            <p:spPr>
              <a:xfrm>
                <a:off x="861883" y="2893535"/>
                <a:ext cx="4391025" cy="0"/>
              </a:xfrm>
              <a:custGeom>
                <a:avLst/>
                <a:gdLst/>
                <a:ahLst/>
                <a:cxnLst/>
                <a:rect l="l" t="t" r="r" b="b"/>
                <a:pathLst>
                  <a:path w="4391025">
                    <a:moveTo>
                      <a:pt x="0" y="0"/>
                    </a:moveTo>
                    <a:lnTo>
                      <a:pt x="4390500" y="0"/>
                    </a:lnTo>
                  </a:path>
                </a:pathLst>
              </a:custGeom>
              <a:ln w="9524">
                <a:solidFill>
                  <a:srgbClr val="E3B431"/>
                </a:solidFill>
              </a:ln>
            </p:spPr>
            <p:txBody>
              <a:bodyPr wrap="square" lIns="0" tIns="0" rIns="0" bIns="0" rtlCol="0"/>
              <a:lstStyle/>
              <a:p>
                <a:endParaRPr/>
              </a:p>
            </p:txBody>
          </p:sp>
        </p:grpSp>
        <p:sp>
          <p:nvSpPr>
            <p:cNvPr id="24" name="object 24"/>
            <p:cNvSpPr/>
            <p:nvPr/>
          </p:nvSpPr>
          <p:spPr>
            <a:xfrm>
              <a:off x="861883" y="1663724"/>
              <a:ext cx="4391025" cy="0"/>
            </a:xfrm>
            <a:custGeom>
              <a:avLst/>
              <a:gdLst/>
              <a:ahLst/>
              <a:cxnLst/>
              <a:rect l="l" t="t" r="r" b="b"/>
              <a:pathLst>
                <a:path w="4391025">
                  <a:moveTo>
                    <a:pt x="0" y="0"/>
                  </a:moveTo>
                  <a:lnTo>
                    <a:pt x="4390500" y="0"/>
                  </a:lnTo>
                </a:path>
              </a:pathLst>
            </a:custGeom>
            <a:ln w="9524">
              <a:solidFill>
                <a:srgbClr val="CEE1F3"/>
              </a:solidFill>
            </a:ln>
          </p:spPr>
          <p:txBody>
            <a:bodyPr wrap="square" lIns="0" tIns="0" rIns="0" bIns="0" rtlCol="0"/>
            <a:lstStyle/>
            <a:p>
              <a:endParaRPr/>
            </a:p>
          </p:txBody>
        </p:sp>
        <p:sp>
          <p:nvSpPr>
            <p:cNvPr id="25" name="object 25"/>
            <p:cNvSpPr txBox="1"/>
            <p:nvPr/>
          </p:nvSpPr>
          <p:spPr>
            <a:xfrm>
              <a:off x="458694" y="1574095"/>
              <a:ext cx="316865" cy="283972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22222"/>
                  </a:solidFill>
                  <a:latin typeface="Calibri"/>
                  <a:cs typeface="Calibri"/>
                </a:rPr>
                <a:t>100%</a:t>
              </a:r>
              <a:endParaRPr sz="1000">
                <a:latin typeface="Calibri"/>
                <a:cs typeface="Calibri"/>
              </a:endParaRPr>
            </a:p>
            <a:p>
              <a:pPr marL="57785">
                <a:lnSpc>
                  <a:spcPct val="100000"/>
                </a:lnSpc>
                <a:spcBef>
                  <a:spcPts val="894"/>
                </a:spcBef>
              </a:pPr>
              <a:r>
                <a:rPr sz="1000" spc="65" dirty="0">
                  <a:solidFill>
                    <a:srgbClr val="222222"/>
                  </a:solidFill>
                  <a:latin typeface="Calibri"/>
                  <a:cs typeface="Calibri"/>
                </a:rPr>
                <a:t>90%</a:t>
              </a:r>
              <a:endParaRPr sz="1000">
                <a:latin typeface="Calibri"/>
                <a:cs typeface="Calibri"/>
              </a:endParaRPr>
            </a:p>
            <a:p>
              <a:pPr marL="20320">
                <a:lnSpc>
                  <a:spcPct val="100000"/>
                </a:lnSpc>
                <a:spcBef>
                  <a:spcPts val="894"/>
                </a:spcBef>
              </a:pPr>
              <a:r>
                <a:rPr sz="1000" spc="65" dirty="0">
                  <a:solidFill>
                    <a:srgbClr val="222222"/>
                  </a:solidFill>
                  <a:latin typeface="Calibri"/>
                  <a:cs typeface="Calibri"/>
                </a:rPr>
                <a:t>80%</a:t>
              </a:r>
              <a:endParaRPr sz="1000">
                <a:latin typeface="Calibri"/>
                <a:cs typeface="Calibri"/>
              </a:endParaRPr>
            </a:p>
            <a:p>
              <a:pPr marL="24765">
                <a:lnSpc>
                  <a:spcPct val="100000"/>
                </a:lnSpc>
                <a:spcBef>
                  <a:spcPts val="894"/>
                </a:spcBef>
              </a:pPr>
              <a:r>
                <a:rPr sz="1000" spc="40" dirty="0">
                  <a:solidFill>
                    <a:srgbClr val="222222"/>
                  </a:solidFill>
                  <a:latin typeface="Calibri"/>
                  <a:cs typeface="Calibri"/>
                </a:rPr>
                <a:t>70%</a:t>
              </a:r>
              <a:endParaRPr sz="1000">
                <a:latin typeface="Calibri"/>
                <a:cs typeface="Calibri"/>
              </a:endParaRPr>
            </a:p>
            <a:p>
              <a:pPr marL="19685">
                <a:lnSpc>
                  <a:spcPct val="100000"/>
                </a:lnSpc>
                <a:spcBef>
                  <a:spcPts val="894"/>
                </a:spcBef>
              </a:pPr>
              <a:r>
                <a:rPr sz="1000" spc="65" dirty="0">
                  <a:solidFill>
                    <a:srgbClr val="222222"/>
                  </a:solidFill>
                  <a:latin typeface="Calibri"/>
                  <a:cs typeface="Calibri"/>
                </a:rPr>
                <a:t>60%</a:t>
              </a:r>
              <a:endParaRPr sz="1000">
                <a:latin typeface="Calibri"/>
                <a:cs typeface="Calibri"/>
              </a:endParaRPr>
            </a:p>
            <a:p>
              <a:pPr marL="19685">
                <a:lnSpc>
                  <a:spcPct val="100000"/>
                </a:lnSpc>
                <a:spcBef>
                  <a:spcPts val="900"/>
                </a:spcBef>
              </a:pPr>
              <a:r>
                <a:rPr sz="1000" spc="65" dirty="0">
                  <a:solidFill>
                    <a:srgbClr val="222222"/>
                  </a:solidFill>
                  <a:latin typeface="Calibri"/>
                  <a:cs typeface="Calibri"/>
                </a:rPr>
                <a:t>50%</a:t>
              </a:r>
              <a:endParaRPr sz="1000">
                <a:latin typeface="Calibri"/>
                <a:cs typeface="Calibri"/>
              </a:endParaRPr>
            </a:p>
            <a:p>
              <a:pPr marL="21590">
                <a:lnSpc>
                  <a:spcPct val="100000"/>
                </a:lnSpc>
                <a:spcBef>
                  <a:spcPts val="895"/>
                </a:spcBef>
              </a:pPr>
              <a:r>
                <a:rPr sz="1000" spc="55" dirty="0">
                  <a:solidFill>
                    <a:srgbClr val="222222"/>
                  </a:solidFill>
                  <a:latin typeface="Calibri"/>
                  <a:cs typeface="Calibri"/>
                </a:rPr>
                <a:t>40%</a:t>
              </a:r>
              <a:endParaRPr sz="1000">
                <a:latin typeface="Calibri"/>
                <a:cs typeface="Calibri"/>
              </a:endParaRPr>
            </a:p>
            <a:p>
              <a:pPr marL="21590">
                <a:lnSpc>
                  <a:spcPct val="100000"/>
                </a:lnSpc>
                <a:spcBef>
                  <a:spcPts val="894"/>
                </a:spcBef>
              </a:pPr>
              <a:r>
                <a:rPr sz="1000" spc="55" dirty="0">
                  <a:solidFill>
                    <a:srgbClr val="222222"/>
                  </a:solidFill>
                  <a:latin typeface="Calibri"/>
                  <a:cs typeface="Calibri"/>
                </a:rPr>
                <a:t>30%</a:t>
              </a:r>
              <a:endParaRPr sz="1000">
                <a:latin typeface="Calibri"/>
                <a:cs typeface="Calibri"/>
              </a:endParaRPr>
            </a:p>
            <a:p>
              <a:pPr marL="19685">
                <a:lnSpc>
                  <a:spcPct val="100000"/>
                </a:lnSpc>
                <a:spcBef>
                  <a:spcPts val="894"/>
                </a:spcBef>
              </a:pPr>
              <a:r>
                <a:rPr sz="1000" spc="65" dirty="0">
                  <a:solidFill>
                    <a:srgbClr val="222222"/>
                  </a:solidFill>
                  <a:latin typeface="Calibri"/>
                  <a:cs typeface="Calibri"/>
                </a:rPr>
                <a:t>20%</a:t>
              </a:r>
              <a:endParaRPr sz="1000">
                <a:latin typeface="Calibri"/>
                <a:cs typeface="Calibri"/>
              </a:endParaRPr>
            </a:p>
            <a:p>
              <a:pPr marL="35560">
                <a:lnSpc>
                  <a:spcPct val="100000"/>
                </a:lnSpc>
                <a:spcBef>
                  <a:spcPts val="894"/>
                </a:spcBef>
              </a:pPr>
              <a:r>
                <a:rPr sz="1000" spc="-20" dirty="0">
                  <a:solidFill>
                    <a:srgbClr val="222222"/>
                  </a:solidFill>
                  <a:latin typeface="Calibri"/>
                  <a:cs typeface="Calibri"/>
                </a:rPr>
                <a:t>10%</a:t>
              </a:r>
              <a:endParaRPr sz="1000">
                <a:latin typeface="Calibri"/>
                <a:cs typeface="Calibri"/>
              </a:endParaRPr>
            </a:p>
            <a:p>
              <a:pPr marL="57150">
                <a:lnSpc>
                  <a:spcPct val="100000"/>
                </a:lnSpc>
                <a:spcBef>
                  <a:spcPts val="894"/>
                </a:spcBef>
              </a:pPr>
              <a:r>
                <a:rPr sz="1000" spc="60" dirty="0">
                  <a:solidFill>
                    <a:srgbClr val="222222"/>
                  </a:solidFill>
                  <a:latin typeface="Calibri"/>
                  <a:cs typeface="Calibri"/>
                </a:rPr>
                <a:t>0%</a:t>
              </a:r>
              <a:endParaRPr sz="1000">
                <a:latin typeface="Calibri"/>
                <a:cs typeface="Calibri"/>
              </a:endParaRPr>
            </a:p>
          </p:txBody>
        </p:sp>
        <p:sp>
          <p:nvSpPr>
            <p:cNvPr id="27" name="object 27"/>
            <p:cNvSpPr txBox="1"/>
            <p:nvPr/>
          </p:nvSpPr>
          <p:spPr>
            <a:xfrm>
              <a:off x="5309999" y="2210016"/>
              <a:ext cx="316865" cy="208279"/>
            </a:xfrm>
            <a:prstGeom prst="rect">
              <a:avLst/>
            </a:prstGeom>
          </p:spPr>
          <p:txBody>
            <a:bodyPr vert="horz" wrap="square" lIns="0" tIns="12700" rIns="0" bIns="0" rtlCol="0">
              <a:spAutoFit/>
            </a:bodyPr>
            <a:lstStyle/>
            <a:p>
              <a:pPr marL="12700">
                <a:lnSpc>
                  <a:spcPct val="100000"/>
                </a:lnSpc>
                <a:spcBef>
                  <a:spcPts val="100"/>
                </a:spcBef>
              </a:pPr>
              <a:r>
                <a:rPr sz="1200" b="1" spc="65" dirty="0">
                  <a:solidFill>
                    <a:srgbClr val="2773AA"/>
                  </a:solidFill>
                  <a:latin typeface="Calibri"/>
                  <a:cs typeface="Calibri"/>
                </a:rPr>
                <a:t>76%</a:t>
              </a:r>
              <a:endParaRPr sz="1200">
                <a:latin typeface="Calibri"/>
                <a:cs typeface="Calibri"/>
              </a:endParaRPr>
            </a:p>
          </p:txBody>
        </p:sp>
        <p:sp>
          <p:nvSpPr>
            <p:cNvPr id="28" name="object 28"/>
            <p:cNvSpPr txBox="1"/>
            <p:nvPr/>
          </p:nvSpPr>
          <p:spPr>
            <a:xfrm>
              <a:off x="5305198" y="2784241"/>
              <a:ext cx="326390"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E3B431"/>
                  </a:solidFill>
                  <a:latin typeface="Calibri"/>
                  <a:cs typeface="Calibri"/>
                </a:rPr>
                <a:t>55%</a:t>
              </a:r>
              <a:endParaRPr sz="1200">
                <a:latin typeface="Calibri"/>
                <a:cs typeface="Calibri"/>
              </a:endParaRPr>
            </a:p>
          </p:txBody>
        </p:sp>
        <p:sp>
          <p:nvSpPr>
            <p:cNvPr id="29" name="object 29"/>
            <p:cNvSpPr txBox="1"/>
            <p:nvPr/>
          </p:nvSpPr>
          <p:spPr>
            <a:xfrm>
              <a:off x="1051920" y="3594870"/>
              <a:ext cx="235585"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222222"/>
                  </a:solidFill>
                  <a:latin typeface="Calibri"/>
                  <a:cs typeface="Calibri"/>
                </a:rPr>
                <a:t>18%</a:t>
              </a:r>
              <a:endParaRPr sz="1000">
                <a:latin typeface="Calibri"/>
                <a:cs typeface="Calibri"/>
              </a:endParaRPr>
            </a:p>
          </p:txBody>
        </p:sp>
        <p:sp>
          <p:nvSpPr>
            <p:cNvPr id="30" name="object 30"/>
            <p:cNvSpPr txBox="1"/>
            <p:nvPr/>
          </p:nvSpPr>
          <p:spPr>
            <a:xfrm>
              <a:off x="1427973" y="3070757"/>
              <a:ext cx="26416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222222"/>
                  </a:solidFill>
                  <a:latin typeface="Calibri"/>
                  <a:cs typeface="Calibri"/>
                </a:rPr>
                <a:t>39%</a:t>
              </a:r>
              <a:endParaRPr sz="1000">
                <a:latin typeface="Calibri"/>
                <a:cs typeface="Calibri"/>
              </a:endParaRPr>
            </a:p>
          </p:txBody>
        </p:sp>
        <p:sp>
          <p:nvSpPr>
            <p:cNvPr id="31" name="object 31"/>
            <p:cNvSpPr txBox="1"/>
            <p:nvPr/>
          </p:nvSpPr>
          <p:spPr>
            <a:xfrm>
              <a:off x="4352223" y="1642582"/>
              <a:ext cx="26416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222222"/>
                  </a:solidFill>
                  <a:latin typeface="Calibri"/>
                  <a:cs typeface="Calibri"/>
                </a:rPr>
                <a:t>93%</a:t>
              </a:r>
              <a:endParaRPr sz="1000">
                <a:latin typeface="Calibri"/>
                <a:cs typeface="Calibri"/>
              </a:endParaRPr>
            </a:p>
          </p:txBody>
        </p:sp>
        <p:sp>
          <p:nvSpPr>
            <p:cNvPr id="32" name="object 32"/>
            <p:cNvSpPr txBox="1"/>
            <p:nvPr/>
          </p:nvSpPr>
          <p:spPr>
            <a:xfrm>
              <a:off x="4740780" y="1669457"/>
              <a:ext cx="26797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222222"/>
                  </a:solidFill>
                  <a:latin typeface="Calibri"/>
                  <a:cs typeface="Calibri"/>
                </a:rPr>
                <a:t>92%</a:t>
              </a:r>
              <a:endParaRPr sz="1000">
                <a:latin typeface="Calibri"/>
                <a:cs typeface="Calibri"/>
              </a:endParaRPr>
            </a:p>
          </p:txBody>
        </p:sp>
        <p:sp>
          <p:nvSpPr>
            <p:cNvPr id="33" name="object 33"/>
            <p:cNvSpPr txBox="1"/>
            <p:nvPr/>
          </p:nvSpPr>
          <p:spPr>
            <a:xfrm>
              <a:off x="2537543" y="2314705"/>
              <a:ext cx="26860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222222"/>
                  </a:solidFill>
                  <a:latin typeface="Calibri"/>
                  <a:cs typeface="Calibri"/>
                </a:rPr>
                <a:t>69%</a:t>
              </a:r>
              <a:endParaRPr sz="1000">
                <a:latin typeface="Calibri"/>
                <a:cs typeface="Calibri"/>
              </a:endParaRPr>
            </a:p>
          </p:txBody>
        </p:sp>
        <p:sp>
          <p:nvSpPr>
            <p:cNvPr id="34" name="object 34"/>
            <p:cNvSpPr txBox="1"/>
            <p:nvPr/>
          </p:nvSpPr>
          <p:spPr>
            <a:xfrm>
              <a:off x="3638462" y="1927396"/>
              <a:ext cx="262890"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222222"/>
                  </a:solidFill>
                  <a:latin typeface="Calibri"/>
                  <a:cs typeface="Calibri"/>
                </a:rPr>
                <a:t>83%</a:t>
              </a:r>
              <a:endParaRPr sz="1000">
                <a:latin typeface="Calibri"/>
                <a:cs typeface="Calibri"/>
              </a:endParaRPr>
            </a:p>
          </p:txBody>
        </p:sp>
        <p:sp>
          <p:nvSpPr>
            <p:cNvPr id="35" name="object 35"/>
            <p:cNvSpPr txBox="1"/>
            <p:nvPr/>
          </p:nvSpPr>
          <p:spPr>
            <a:xfrm>
              <a:off x="2144468" y="2987182"/>
              <a:ext cx="260350"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222222"/>
                  </a:solidFill>
                  <a:latin typeface="Calibri"/>
                  <a:cs typeface="Calibri"/>
                </a:rPr>
                <a:t>43%</a:t>
              </a:r>
              <a:endParaRPr sz="1000">
                <a:latin typeface="Calibri"/>
                <a:cs typeface="Calibri"/>
              </a:endParaRPr>
            </a:p>
          </p:txBody>
        </p:sp>
        <p:sp>
          <p:nvSpPr>
            <p:cNvPr id="36" name="object 36"/>
            <p:cNvSpPr txBox="1"/>
            <p:nvPr/>
          </p:nvSpPr>
          <p:spPr>
            <a:xfrm>
              <a:off x="3261774" y="1971021"/>
              <a:ext cx="235585"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222222"/>
                  </a:solidFill>
                  <a:latin typeface="Calibri"/>
                  <a:cs typeface="Calibri"/>
                </a:rPr>
                <a:t>81%</a:t>
              </a:r>
              <a:endParaRPr sz="1000">
                <a:latin typeface="Calibri"/>
                <a:cs typeface="Calibri"/>
              </a:endParaRPr>
            </a:p>
          </p:txBody>
        </p:sp>
        <p:sp>
          <p:nvSpPr>
            <p:cNvPr id="38" name="object 38"/>
            <p:cNvSpPr txBox="1"/>
            <p:nvPr/>
          </p:nvSpPr>
          <p:spPr>
            <a:xfrm>
              <a:off x="1160007" y="4412472"/>
              <a:ext cx="40957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222222"/>
                  </a:solidFill>
                  <a:latin typeface="Calibri"/>
                  <a:cs typeface="Calibri"/>
                </a:rPr>
                <a:t>Stage</a:t>
              </a:r>
              <a:r>
                <a:rPr sz="1000" spc="-35" dirty="0">
                  <a:solidFill>
                    <a:srgbClr val="222222"/>
                  </a:solidFill>
                  <a:latin typeface="Calibri"/>
                  <a:cs typeface="Calibri"/>
                </a:rPr>
                <a:t> </a:t>
              </a:r>
              <a:r>
                <a:rPr sz="1000" spc="-15" dirty="0">
                  <a:solidFill>
                    <a:srgbClr val="222222"/>
                  </a:solidFill>
                  <a:latin typeface="Calibri"/>
                  <a:cs typeface="Calibri"/>
                </a:rPr>
                <a:t>I</a:t>
              </a:r>
              <a:endParaRPr sz="1000">
                <a:latin typeface="Calibri"/>
                <a:cs typeface="Calibri"/>
              </a:endParaRPr>
            </a:p>
          </p:txBody>
        </p:sp>
        <p:sp>
          <p:nvSpPr>
            <p:cNvPr id="39" name="object 39"/>
            <p:cNvSpPr txBox="1"/>
            <p:nvPr/>
          </p:nvSpPr>
          <p:spPr>
            <a:xfrm>
              <a:off x="2249770" y="4412472"/>
              <a:ext cx="44005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222222"/>
                  </a:solidFill>
                  <a:latin typeface="Calibri"/>
                  <a:cs typeface="Calibri"/>
                </a:rPr>
                <a:t>Stage</a:t>
              </a:r>
              <a:r>
                <a:rPr sz="1000" spc="-35" dirty="0">
                  <a:solidFill>
                    <a:srgbClr val="222222"/>
                  </a:solidFill>
                  <a:latin typeface="Calibri"/>
                  <a:cs typeface="Calibri"/>
                </a:rPr>
                <a:t> </a:t>
              </a:r>
              <a:r>
                <a:rPr sz="1000" spc="-15" dirty="0">
                  <a:solidFill>
                    <a:srgbClr val="222222"/>
                  </a:solidFill>
                  <a:latin typeface="Calibri"/>
                  <a:cs typeface="Calibri"/>
                </a:rPr>
                <a:t>II</a:t>
              </a:r>
              <a:endParaRPr sz="1000">
                <a:latin typeface="Calibri"/>
                <a:cs typeface="Calibri"/>
              </a:endParaRPr>
            </a:p>
          </p:txBody>
        </p:sp>
        <p:sp>
          <p:nvSpPr>
            <p:cNvPr id="40" name="object 40"/>
            <p:cNvSpPr txBox="1"/>
            <p:nvPr/>
          </p:nvSpPr>
          <p:spPr>
            <a:xfrm>
              <a:off x="3339533" y="4412472"/>
              <a:ext cx="470534"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222222"/>
                  </a:solidFill>
                  <a:latin typeface="Calibri"/>
                  <a:cs typeface="Calibri"/>
                </a:rPr>
                <a:t>Stage</a:t>
              </a:r>
              <a:r>
                <a:rPr sz="1000" spc="-35" dirty="0">
                  <a:solidFill>
                    <a:srgbClr val="222222"/>
                  </a:solidFill>
                  <a:latin typeface="Calibri"/>
                  <a:cs typeface="Calibri"/>
                </a:rPr>
                <a:t> </a:t>
              </a:r>
              <a:r>
                <a:rPr sz="1000" spc="-15" dirty="0">
                  <a:solidFill>
                    <a:srgbClr val="222222"/>
                  </a:solidFill>
                  <a:latin typeface="Calibri"/>
                  <a:cs typeface="Calibri"/>
                </a:rPr>
                <a:t>III</a:t>
              </a:r>
              <a:endParaRPr sz="1000">
                <a:latin typeface="Calibri"/>
                <a:cs typeface="Calibri"/>
              </a:endParaRPr>
            </a:p>
          </p:txBody>
        </p:sp>
        <p:sp>
          <p:nvSpPr>
            <p:cNvPr id="41" name="object 41"/>
            <p:cNvSpPr txBox="1"/>
            <p:nvPr/>
          </p:nvSpPr>
          <p:spPr>
            <a:xfrm>
              <a:off x="4433041" y="4412472"/>
              <a:ext cx="49339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222222"/>
                  </a:solidFill>
                  <a:latin typeface="Calibri"/>
                  <a:cs typeface="Calibri"/>
                </a:rPr>
                <a:t>Stage</a:t>
              </a:r>
              <a:r>
                <a:rPr sz="1000" spc="-30" dirty="0">
                  <a:solidFill>
                    <a:srgbClr val="222222"/>
                  </a:solidFill>
                  <a:latin typeface="Calibri"/>
                  <a:cs typeface="Calibri"/>
                </a:rPr>
                <a:t> </a:t>
              </a:r>
              <a:r>
                <a:rPr sz="1000" spc="35" dirty="0">
                  <a:solidFill>
                    <a:srgbClr val="222222"/>
                  </a:solidFill>
                  <a:latin typeface="Calibri"/>
                  <a:cs typeface="Calibri"/>
                </a:rPr>
                <a:t>IV</a:t>
              </a:r>
              <a:endParaRPr sz="1000">
                <a:latin typeface="Calibri"/>
                <a:cs typeface="Calibri"/>
              </a:endParaRPr>
            </a:p>
          </p:txBody>
        </p:sp>
        <p:sp>
          <p:nvSpPr>
            <p:cNvPr id="45" name="object 45"/>
            <p:cNvSpPr txBox="1"/>
            <p:nvPr/>
          </p:nvSpPr>
          <p:spPr>
            <a:xfrm>
              <a:off x="166521" y="2596256"/>
              <a:ext cx="167640" cy="596265"/>
            </a:xfrm>
            <a:prstGeom prst="rect">
              <a:avLst/>
            </a:prstGeom>
          </p:spPr>
          <p:txBody>
            <a:bodyPr vert="vert270" wrap="square" lIns="0" tIns="635" rIns="0" bIns="0" rtlCol="0">
              <a:spAutoFit/>
            </a:bodyPr>
            <a:lstStyle/>
            <a:p>
              <a:pPr marL="12700">
                <a:lnSpc>
                  <a:spcPct val="100000"/>
                </a:lnSpc>
                <a:spcBef>
                  <a:spcPts val="5"/>
                </a:spcBef>
              </a:pPr>
              <a:r>
                <a:rPr sz="1000" spc="-5" dirty="0">
                  <a:solidFill>
                    <a:srgbClr val="222222"/>
                  </a:solidFill>
                  <a:latin typeface="Arial"/>
                  <a:cs typeface="Arial"/>
                </a:rPr>
                <a:t>Sensitivity</a:t>
              </a:r>
              <a:endParaRPr sz="1000">
                <a:latin typeface="Arial"/>
                <a:cs typeface="Arial"/>
              </a:endParaRPr>
            </a:p>
          </p:txBody>
        </p:sp>
        <p:sp>
          <p:nvSpPr>
            <p:cNvPr id="48" name="object 48"/>
            <p:cNvSpPr/>
            <p:nvPr/>
          </p:nvSpPr>
          <p:spPr>
            <a:xfrm>
              <a:off x="846835" y="4354274"/>
              <a:ext cx="4391025" cy="0"/>
            </a:xfrm>
            <a:custGeom>
              <a:avLst/>
              <a:gdLst/>
              <a:ahLst/>
              <a:cxnLst/>
              <a:rect l="l" t="t" r="r" b="b"/>
              <a:pathLst>
                <a:path w="4391025">
                  <a:moveTo>
                    <a:pt x="0" y="0"/>
                  </a:moveTo>
                  <a:lnTo>
                    <a:pt x="4390499" y="0"/>
                  </a:lnTo>
                </a:path>
              </a:pathLst>
            </a:custGeom>
            <a:ln w="9524">
              <a:solidFill>
                <a:srgbClr val="063763"/>
              </a:solidFill>
            </a:ln>
          </p:spPr>
          <p:txBody>
            <a:bodyPr wrap="square" lIns="0" tIns="0" rIns="0" bIns="0" rtlCol="0"/>
            <a:lstStyle/>
            <a:p>
              <a:endParaRPr/>
            </a:p>
          </p:txBody>
        </p:sp>
      </p:grpSp>
      <p:pic>
        <p:nvPicPr>
          <p:cNvPr id="43" name="object 43">
            <a:extLst>
              <a:ext uri="{C183D7F6-B498-43B3-948B-1728B52AA6E4}">
                <adec:decorative xmlns:adec="http://schemas.microsoft.com/office/drawing/2017/decorative" val="1"/>
              </a:ext>
            </a:extLst>
          </p:cNvPr>
          <p:cNvPicPr/>
          <p:nvPr/>
        </p:nvPicPr>
        <p:blipFill>
          <a:blip r:embed="rId2" cstate="print"/>
          <a:stretch>
            <a:fillRect/>
          </a:stretch>
        </p:blipFill>
        <p:spPr>
          <a:xfrm>
            <a:off x="5824856" y="1996057"/>
            <a:ext cx="92099" cy="92099"/>
          </a:xfrm>
          <a:prstGeom prst="rect">
            <a:avLst/>
          </a:prstGeom>
        </p:spPr>
      </p:pic>
      <p:pic>
        <p:nvPicPr>
          <p:cNvPr id="44" name="object 44">
            <a:extLst>
              <a:ext uri="{C183D7F6-B498-43B3-948B-1728B52AA6E4}">
                <adec:decorative xmlns:adec="http://schemas.microsoft.com/office/drawing/2017/decorative" val="1"/>
              </a:ext>
            </a:extLst>
          </p:cNvPr>
          <p:cNvPicPr/>
          <p:nvPr/>
        </p:nvPicPr>
        <p:blipFill>
          <a:blip r:embed="rId3" cstate="print"/>
          <a:stretch>
            <a:fillRect/>
          </a:stretch>
        </p:blipFill>
        <p:spPr>
          <a:xfrm>
            <a:off x="5824856" y="2304957"/>
            <a:ext cx="92099" cy="92099"/>
          </a:xfrm>
          <a:prstGeom prst="rect">
            <a:avLst/>
          </a:prstGeom>
        </p:spPr>
      </p:pic>
      <p:sp>
        <p:nvSpPr>
          <p:cNvPr id="42" name="object 42"/>
          <p:cNvSpPr txBox="1"/>
          <p:nvPr/>
        </p:nvSpPr>
        <p:spPr>
          <a:xfrm>
            <a:off x="5975650" y="1592128"/>
            <a:ext cx="2845435" cy="85979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Cancers</a:t>
            </a:r>
            <a:r>
              <a:rPr sz="1400" b="1" spc="-50" dirty="0">
                <a:solidFill>
                  <a:srgbClr val="2773AA"/>
                </a:solidFill>
                <a:latin typeface="Arial"/>
                <a:cs typeface="Arial"/>
              </a:rPr>
              <a:t> </a:t>
            </a:r>
            <a:r>
              <a:rPr sz="1400" b="1" spc="-5" dirty="0">
                <a:solidFill>
                  <a:srgbClr val="2773AA"/>
                </a:solidFill>
                <a:latin typeface="Arial"/>
                <a:cs typeface="Arial"/>
              </a:rPr>
              <a:t>detected</a:t>
            </a:r>
            <a:endParaRPr sz="1400">
              <a:latin typeface="Arial"/>
              <a:cs typeface="Arial"/>
            </a:endParaRPr>
          </a:p>
          <a:p>
            <a:pPr marL="12700" marR="5080">
              <a:lnSpc>
                <a:spcPct val="169400"/>
              </a:lnSpc>
              <a:spcBef>
                <a:spcPts val="5"/>
              </a:spcBef>
            </a:pPr>
            <a:r>
              <a:rPr sz="1200" spc="-5" dirty="0">
                <a:latin typeface="Arial"/>
                <a:cs typeface="Arial"/>
              </a:rPr>
              <a:t>All +50 </a:t>
            </a:r>
            <a:r>
              <a:rPr sz="1200" dirty="0">
                <a:latin typeface="Arial"/>
                <a:cs typeface="Arial"/>
              </a:rPr>
              <a:t>cancers </a:t>
            </a:r>
            <a:r>
              <a:rPr sz="1200" spc="-5" dirty="0">
                <a:latin typeface="Arial"/>
                <a:cs typeface="Arial"/>
              </a:rPr>
              <a:t>of </a:t>
            </a:r>
            <a:r>
              <a:rPr sz="1200" spc="-20" dirty="0">
                <a:latin typeface="Arial"/>
                <a:cs typeface="Arial"/>
              </a:rPr>
              <a:t>GRAIL’s </a:t>
            </a:r>
            <a:r>
              <a:rPr sz="1200" spc="-5" dirty="0">
                <a:latin typeface="Arial"/>
                <a:cs typeface="Arial"/>
              </a:rPr>
              <a:t>Galleri test </a:t>
            </a:r>
            <a:r>
              <a:rPr sz="1200" dirty="0">
                <a:latin typeface="Arial"/>
                <a:cs typeface="Arial"/>
              </a:rPr>
              <a:t> Prespecified</a:t>
            </a:r>
            <a:r>
              <a:rPr sz="1200" spc="-25" dirty="0">
                <a:latin typeface="Arial"/>
                <a:cs typeface="Arial"/>
              </a:rPr>
              <a:t> </a:t>
            </a:r>
            <a:r>
              <a:rPr sz="1200" dirty="0">
                <a:latin typeface="Arial"/>
                <a:cs typeface="Arial"/>
              </a:rPr>
              <a:t>set</a:t>
            </a:r>
            <a:r>
              <a:rPr sz="1200" spc="-20" dirty="0">
                <a:latin typeface="Arial"/>
                <a:cs typeface="Arial"/>
              </a:rPr>
              <a:t> </a:t>
            </a:r>
            <a:r>
              <a:rPr sz="1200" spc="-5" dirty="0">
                <a:latin typeface="Arial"/>
                <a:cs typeface="Arial"/>
              </a:rPr>
              <a:t>of</a:t>
            </a:r>
            <a:r>
              <a:rPr sz="1200" spc="-20" dirty="0">
                <a:latin typeface="Arial"/>
                <a:cs typeface="Arial"/>
              </a:rPr>
              <a:t> </a:t>
            </a:r>
            <a:r>
              <a:rPr sz="1200" spc="-5" dirty="0">
                <a:latin typeface="Arial"/>
                <a:cs typeface="Arial"/>
              </a:rPr>
              <a:t>12</a:t>
            </a:r>
            <a:r>
              <a:rPr sz="1200" spc="-20" dirty="0">
                <a:latin typeface="Arial"/>
                <a:cs typeface="Arial"/>
              </a:rPr>
              <a:t> </a:t>
            </a:r>
            <a:r>
              <a:rPr sz="1200" spc="-5" dirty="0">
                <a:latin typeface="Arial"/>
                <a:cs typeface="Arial"/>
              </a:rPr>
              <a:t>high-signal</a:t>
            </a:r>
            <a:r>
              <a:rPr sz="1200" spc="-25" dirty="0">
                <a:latin typeface="Arial"/>
                <a:cs typeface="Arial"/>
              </a:rPr>
              <a:t> </a:t>
            </a:r>
            <a:r>
              <a:rPr sz="1200" dirty="0">
                <a:latin typeface="Arial"/>
                <a:cs typeface="Arial"/>
              </a:rPr>
              <a:t>cancers</a:t>
            </a:r>
            <a:endParaRPr sz="1200">
              <a:latin typeface="Arial"/>
              <a:cs typeface="Arial"/>
            </a:endParaRPr>
          </a:p>
        </p:txBody>
      </p:sp>
      <p:sp>
        <p:nvSpPr>
          <p:cNvPr id="47" name="object 47">
            <a:extLst>
              <a:ext uri="{C183D7F6-B498-43B3-948B-1728B52AA6E4}">
                <adec:decorative xmlns:adec="http://schemas.microsoft.com/office/drawing/2017/decorative" val="1"/>
              </a:ext>
            </a:extLst>
          </p:cNvPr>
          <p:cNvSpPr/>
          <p:nvPr/>
        </p:nvSpPr>
        <p:spPr>
          <a:xfrm>
            <a:off x="5987924" y="2629505"/>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sp>
        <p:nvSpPr>
          <p:cNvPr id="46" name="object 46"/>
          <p:cNvSpPr txBox="1"/>
          <p:nvPr/>
        </p:nvSpPr>
        <p:spPr>
          <a:xfrm>
            <a:off x="5975225" y="3062485"/>
            <a:ext cx="2599055" cy="109855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Population-base</a:t>
            </a:r>
            <a:r>
              <a:rPr sz="1400" b="1" dirty="0">
                <a:solidFill>
                  <a:srgbClr val="2773AA"/>
                </a:solidFill>
                <a:latin typeface="Arial"/>
                <a:cs typeface="Arial"/>
              </a:rPr>
              <a:t>d</a:t>
            </a:r>
            <a:r>
              <a:rPr sz="1400" b="1" spc="-5" dirty="0">
                <a:solidFill>
                  <a:srgbClr val="2773AA"/>
                </a:solidFill>
                <a:latin typeface="Arial"/>
                <a:cs typeface="Arial"/>
              </a:rPr>
              <a:t> screenings</a:t>
            </a:r>
            <a:endParaRPr sz="1400">
              <a:latin typeface="Arial"/>
              <a:cs typeface="Arial"/>
            </a:endParaRPr>
          </a:p>
          <a:p>
            <a:pPr marL="12700" marR="5080">
              <a:lnSpc>
                <a:spcPct val="100000"/>
              </a:lnSpc>
              <a:spcBef>
                <a:spcPts val="1005"/>
              </a:spcBef>
            </a:pPr>
            <a:r>
              <a:rPr sz="1200" spc="-5" dirty="0">
                <a:latin typeface="Arial"/>
                <a:cs typeface="Arial"/>
              </a:rPr>
              <a:t>Given large absolute number of </a:t>
            </a:r>
            <a:r>
              <a:rPr sz="1200" dirty="0">
                <a:latin typeface="Arial"/>
                <a:cs typeface="Arial"/>
              </a:rPr>
              <a:t> cancers </a:t>
            </a:r>
            <a:r>
              <a:rPr sz="1200" spc="-5" dirty="0">
                <a:latin typeface="Arial"/>
                <a:cs typeface="Arial"/>
              </a:rPr>
              <a:t>detected by pan-cancer tests, </a:t>
            </a:r>
            <a:r>
              <a:rPr sz="1200" spc="-320" dirty="0">
                <a:latin typeface="Arial"/>
                <a:cs typeface="Arial"/>
              </a:rPr>
              <a:t> </a:t>
            </a:r>
            <a:r>
              <a:rPr sz="1200" spc="-5" dirty="0">
                <a:latin typeface="Arial"/>
                <a:cs typeface="Arial"/>
              </a:rPr>
              <a:t>High </a:t>
            </a:r>
            <a:r>
              <a:rPr sz="1200" dirty="0">
                <a:latin typeface="Arial"/>
                <a:cs typeface="Arial"/>
              </a:rPr>
              <a:t>specificity (i.e. a very </a:t>
            </a:r>
            <a:r>
              <a:rPr sz="1200" spc="-5" dirty="0">
                <a:latin typeface="Arial"/>
                <a:cs typeface="Arial"/>
              </a:rPr>
              <a:t>low FPR), </a:t>
            </a:r>
            <a:r>
              <a:rPr sz="1200" dirty="0">
                <a:latin typeface="Arial"/>
                <a:cs typeface="Arial"/>
              </a:rPr>
              <a:t> may</a:t>
            </a:r>
            <a:r>
              <a:rPr sz="1200" spc="-15" dirty="0">
                <a:latin typeface="Arial"/>
                <a:cs typeface="Arial"/>
              </a:rPr>
              <a:t> </a:t>
            </a:r>
            <a:r>
              <a:rPr sz="1200" spc="-5" dirty="0">
                <a:latin typeface="Arial"/>
                <a:cs typeface="Arial"/>
              </a:rPr>
              <a:t>be</a:t>
            </a:r>
            <a:r>
              <a:rPr sz="1200" spc="-10" dirty="0">
                <a:latin typeface="Arial"/>
                <a:cs typeface="Arial"/>
              </a:rPr>
              <a:t> </a:t>
            </a:r>
            <a:r>
              <a:rPr sz="1200" spc="-5" dirty="0">
                <a:latin typeface="Arial"/>
                <a:cs typeface="Arial"/>
              </a:rPr>
              <a:t>the</a:t>
            </a:r>
            <a:r>
              <a:rPr sz="1200" spc="-15" dirty="0">
                <a:latin typeface="Arial"/>
                <a:cs typeface="Arial"/>
              </a:rPr>
              <a:t> </a:t>
            </a:r>
            <a:r>
              <a:rPr sz="1200" dirty="0">
                <a:latin typeface="Arial"/>
                <a:cs typeface="Arial"/>
              </a:rPr>
              <a:t>most</a:t>
            </a:r>
            <a:r>
              <a:rPr sz="1200" spc="-10" dirty="0">
                <a:latin typeface="Arial"/>
                <a:cs typeface="Arial"/>
              </a:rPr>
              <a:t> effective</a:t>
            </a:r>
            <a:r>
              <a:rPr sz="1200" spc="-15" dirty="0">
                <a:latin typeface="Arial"/>
                <a:cs typeface="Arial"/>
              </a:rPr>
              <a:t> </a:t>
            </a:r>
            <a:r>
              <a:rPr sz="1200" spc="-5" dirty="0">
                <a:latin typeface="Arial"/>
                <a:cs typeface="Arial"/>
              </a:rPr>
              <a:t>approach.</a:t>
            </a:r>
            <a:endParaRPr sz="1200">
              <a:latin typeface="Arial"/>
              <a:cs typeface="Arial"/>
            </a:endParaRPr>
          </a:p>
        </p:txBody>
      </p:sp>
      <p:grpSp>
        <p:nvGrpSpPr>
          <p:cNvPr id="49" name="object 49">
            <a:extLst>
              <a:ext uri="{C183D7F6-B498-43B3-948B-1728B52AA6E4}">
                <adec:decorative xmlns:adec="http://schemas.microsoft.com/office/drawing/2017/decorative" val="1"/>
              </a:ext>
            </a:extLst>
          </p:cNvPr>
          <p:cNvGrpSpPr/>
          <p:nvPr/>
        </p:nvGrpSpPr>
        <p:grpSpPr>
          <a:xfrm>
            <a:off x="8682037" y="147637"/>
            <a:ext cx="224790" cy="224790"/>
            <a:chOff x="8682037" y="147637"/>
            <a:chExt cx="224790" cy="224790"/>
          </a:xfrm>
        </p:grpSpPr>
        <p:sp>
          <p:nvSpPr>
            <p:cNvPr id="50" name="object 50"/>
            <p:cNvSpPr/>
            <p:nvPr/>
          </p:nvSpPr>
          <p:spPr>
            <a:xfrm>
              <a:off x="8852555" y="152400"/>
              <a:ext cx="49530" cy="215265"/>
            </a:xfrm>
            <a:custGeom>
              <a:avLst/>
              <a:gdLst/>
              <a:ahLst/>
              <a:cxnLst/>
              <a:rect l="l" t="t" r="r" b="b"/>
              <a:pathLst>
                <a:path w="49529" h="215265">
                  <a:moveTo>
                    <a:pt x="49499" y="214799"/>
                  </a:moveTo>
                  <a:lnTo>
                    <a:pt x="0" y="214799"/>
                  </a:lnTo>
                  <a:lnTo>
                    <a:pt x="0" y="0"/>
                  </a:lnTo>
                  <a:lnTo>
                    <a:pt x="49499" y="0"/>
                  </a:lnTo>
                  <a:lnTo>
                    <a:pt x="49499" y="214799"/>
                  </a:lnTo>
                  <a:close/>
                </a:path>
              </a:pathLst>
            </a:custGeom>
            <a:solidFill>
              <a:srgbClr val="2F7EB8"/>
            </a:solidFill>
          </p:spPr>
          <p:txBody>
            <a:bodyPr wrap="square" lIns="0" tIns="0" rIns="0" bIns="0" rtlCol="0"/>
            <a:lstStyle/>
            <a:p>
              <a:endParaRPr/>
            </a:p>
          </p:txBody>
        </p:sp>
        <p:sp>
          <p:nvSpPr>
            <p:cNvPr id="51" name="object 51"/>
            <p:cNvSpPr/>
            <p:nvPr/>
          </p:nvSpPr>
          <p:spPr>
            <a:xfrm>
              <a:off x="8852555" y="152400"/>
              <a:ext cx="49530" cy="215265"/>
            </a:xfrm>
            <a:custGeom>
              <a:avLst/>
              <a:gdLst/>
              <a:ahLst/>
              <a:cxnLst/>
              <a:rect l="l" t="t" r="r" b="b"/>
              <a:pathLst>
                <a:path w="49529" h="215265">
                  <a:moveTo>
                    <a:pt x="0" y="0"/>
                  </a:moveTo>
                  <a:lnTo>
                    <a:pt x="49499" y="0"/>
                  </a:lnTo>
                  <a:lnTo>
                    <a:pt x="49499" y="214799"/>
                  </a:lnTo>
                  <a:lnTo>
                    <a:pt x="0" y="214799"/>
                  </a:lnTo>
                  <a:lnTo>
                    <a:pt x="0" y="0"/>
                  </a:lnTo>
                  <a:close/>
                </a:path>
              </a:pathLst>
            </a:custGeom>
            <a:ln w="9524">
              <a:solidFill>
                <a:srgbClr val="2F7EB8"/>
              </a:solidFill>
            </a:ln>
          </p:spPr>
          <p:txBody>
            <a:bodyPr wrap="square" lIns="0" tIns="0" rIns="0" bIns="0" rtlCol="0"/>
            <a:lstStyle/>
            <a:p>
              <a:endParaRPr/>
            </a:p>
          </p:txBody>
        </p:sp>
        <p:sp>
          <p:nvSpPr>
            <p:cNvPr id="52" name="object 52"/>
            <p:cNvSpPr/>
            <p:nvPr/>
          </p:nvSpPr>
          <p:spPr>
            <a:xfrm>
              <a:off x="8686800" y="200200"/>
              <a:ext cx="132715" cy="167640"/>
            </a:xfrm>
            <a:custGeom>
              <a:avLst/>
              <a:gdLst/>
              <a:ahLst/>
              <a:cxnLst/>
              <a:rect l="l" t="t" r="r" b="b"/>
              <a:pathLst>
                <a:path w="132715" h="167640">
                  <a:moveTo>
                    <a:pt x="82877" y="0"/>
                  </a:moveTo>
                  <a:lnTo>
                    <a:pt x="132377" y="0"/>
                  </a:lnTo>
                  <a:lnTo>
                    <a:pt x="132377" y="167100"/>
                  </a:lnTo>
                  <a:lnTo>
                    <a:pt x="82877" y="167100"/>
                  </a:lnTo>
                  <a:lnTo>
                    <a:pt x="82877" y="0"/>
                  </a:lnTo>
                  <a:close/>
                </a:path>
                <a:path w="132715" h="167640">
                  <a:moveTo>
                    <a:pt x="0" y="65243"/>
                  </a:moveTo>
                  <a:lnTo>
                    <a:pt x="49499" y="65243"/>
                  </a:lnTo>
                  <a:lnTo>
                    <a:pt x="49499" y="167243"/>
                  </a:lnTo>
                  <a:lnTo>
                    <a:pt x="0" y="167243"/>
                  </a:lnTo>
                  <a:lnTo>
                    <a:pt x="0" y="65243"/>
                  </a:lnTo>
                  <a:close/>
                </a:path>
              </a:pathLst>
            </a:custGeom>
            <a:ln w="9524">
              <a:solidFill>
                <a:srgbClr val="2773AA"/>
              </a:solidFill>
            </a:ln>
          </p:spPr>
          <p:txBody>
            <a:bodyPr wrap="square" lIns="0" tIns="0" rIns="0" bIns="0" rtlCol="0"/>
            <a:lstStyle/>
            <a:p>
              <a:endParaRPr/>
            </a:p>
          </p:txBody>
        </p:sp>
      </p:grpSp>
      <p:sp>
        <p:nvSpPr>
          <p:cNvPr id="4" name="object 4">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54" name="object 37">
            <a:extLst>
              <a:ext uri="{FF2B5EF4-FFF2-40B4-BE49-F238E27FC236}">
                <a16:creationId xmlns:a16="http://schemas.microsoft.com/office/drawing/2014/main" id="{BBCD8C8F-ABCF-4C5C-932A-6CD197A73299}"/>
              </a:ext>
            </a:extLst>
          </p:cNvPr>
          <p:cNvSpPr txBox="1"/>
          <p:nvPr/>
        </p:nvSpPr>
        <p:spPr>
          <a:xfrm>
            <a:off x="109748" y="4906438"/>
            <a:ext cx="7905115" cy="228268"/>
          </a:xfrm>
          <a:prstGeom prst="rect">
            <a:avLst/>
          </a:prstGeom>
        </p:spPr>
        <p:txBody>
          <a:bodyPr vert="horz" wrap="square" lIns="0" tIns="12700" rIns="0" bIns="0" rtlCol="0">
            <a:spAutoFit/>
          </a:bodyPr>
          <a:lstStyle/>
          <a:p>
            <a:pPr marL="12700">
              <a:lnSpc>
                <a:spcPct val="100000"/>
              </a:lnSpc>
              <a:spcBef>
                <a:spcPts val="5"/>
              </a:spcBef>
            </a:pPr>
            <a:r>
              <a:rPr sz="700" i="1" spc="35" dirty="0">
                <a:solidFill>
                  <a:srgbClr val="222222"/>
                </a:solidFill>
                <a:latin typeface="Calibri"/>
                <a:cs typeface="Calibri"/>
              </a:rPr>
              <a:t>Sources:</a:t>
            </a:r>
            <a:r>
              <a:rPr sz="700" i="1" spc="30" dirty="0">
                <a:solidFill>
                  <a:srgbClr val="222222"/>
                </a:solidFill>
                <a:latin typeface="Calibri"/>
                <a:cs typeface="Calibri"/>
              </a:rPr>
              <a:t> </a:t>
            </a:r>
            <a:r>
              <a:rPr sz="700" i="1" spc="10" dirty="0">
                <a:solidFill>
                  <a:srgbClr val="222222"/>
                </a:solidFill>
                <a:latin typeface="Calibri"/>
                <a:cs typeface="Calibri"/>
              </a:rPr>
              <a:t>“Transforming</a:t>
            </a:r>
            <a:r>
              <a:rPr sz="700" i="1" spc="35" dirty="0">
                <a:solidFill>
                  <a:srgbClr val="222222"/>
                </a:solidFill>
                <a:latin typeface="Calibri"/>
                <a:cs typeface="Calibri"/>
              </a:rPr>
              <a:t> </a:t>
            </a:r>
            <a:r>
              <a:rPr sz="700" i="1" spc="15" dirty="0">
                <a:solidFill>
                  <a:srgbClr val="222222"/>
                </a:solidFill>
                <a:latin typeface="Calibri"/>
                <a:cs typeface="Calibri"/>
              </a:rPr>
              <a:t>the</a:t>
            </a:r>
            <a:r>
              <a:rPr sz="700" i="1" spc="35" dirty="0">
                <a:solidFill>
                  <a:srgbClr val="222222"/>
                </a:solidFill>
                <a:latin typeface="Calibri"/>
                <a:cs typeface="Calibri"/>
              </a:rPr>
              <a:t> landscape </a:t>
            </a:r>
            <a:r>
              <a:rPr sz="700" i="1" spc="10" dirty="0">
                <a:solidFill>
                  <a:srgbClr val="222222"/>
                </a:solidFill>
                <a:latin typeface="Calibri"/>
                <a:cs typeface="Calibri"/>
              </a:rPr>
              <a:t>of</a:t>
            </a:r>
            <a:r>
              <a:rPr sz="700" i="1" spc="35" dirty="0">
                <a:solidFill>
                  <a:srgbClr val="222222"/>
                </a:solidFill>
                <a:latin typeface="Calibri"/>
                <a:cs typeface="Calibri"/>
              </a:rPr>
              <a:t> </a:t>
            </a:r>
            <a:r>
              <a:rPr sz="700" i="1" spc="20" dirty="0">
                <a:solidFill>
                  <a:srgbClr val="222222"/>
                </a:solidFill>
                <a:latin typeface="Calibri"/>
                <a:cs typeface="Calibri"/>
              </a:rPr>
              <a:t>early</a:t>
            </a:r>
            <a:r>
              <a:rPr sz="700" i="1" spc="35" dirty="0">
                <a:solidFill>
                  <a:srgbClr val="222222"/>
                </a:solidFill>
                <a:latin typeface="Calibri"/>
                <a:cs typeface="Calibri"/>
              </a:rPr>
              <a:t> cancer </a:t>
            </a:r>
            <a:r>
              <a:rPr sz="700" i="1" spc="20" dirty="0">
                <a:solidFill>
                  <a:srgbClr val="222222"/>
                </a:solidFill>
                <a:latin typeface="Calibri"/>
                <a:cs typeface="Calibri"/>
              </a:rPr>
              <a:t>detection</a:t>
            </a:r>
            <a:r>
              <a:rPr sz="700" i="1" spc="35" dirty="0">
                <a:solidFill>
                  <a:srgbClr val="222222"/>
                </a:solidFill>
                <a:latin typeface="Calibri"/>
                <a:cs typeface="Calibri"/>
              </a:rPr>
              <a:t> </a:t>
            </a:r>
            <a:r>
              <a:rPr sz="700" i="1" spc="25" dirty="0">
                <a:solidFill>
                  <a:srgbClr val="222222"/>
                </a:solidFill>
                <a:latin typeface="Calibri"/>
                <a:cs typeface="Calibri"/>
              </a:rPr>
              <a:t>using</a:t>
            </a:r>
            <a:r>
              <a:rPr sz="700" i="1" spc="35" dirty="0">
                <a:solidFill>
                  <a:srgbClr val="222222"/>
                </a:solidFill>
                <a:latin typeface="Calibri"/>
                <a:cs typeface="Calibri"/>
              </a:rPr>
              <a:t> </a:t>
            </a:r>
            <a:r>
              <a:rPr sz="700" i="1" spc="30" dirty="0">
                <a:solidFill>
                  <a:srgbClr val="222222"/>
                </a:solidFill>
                <a:latin typeface="Calibri"/>
                <a:cs typeface="Calibri"/>
              </a:rPr>
              <a:t>blood</a:t>
            </a:r>
            <a:r>
              <a:rPr sz="700" i="1" spc="35" dirty="0">
                <a:solidFill>
                  <a:srgbClr val="222222"/>
                </a:solidFill>
                <a:latin typeface="Calibri"/>
                <a:cs typeface="Calibri"/>
              </a:rPr>
              <a:t> </a:t>
            </a:r>
            <a:r>
              <a:rPr sz="700" i="1" spc="10" dirty="0">
                <a:solidFill>
                  <a:srgbClr val="222222"/>
                </a:solidFill>
                <a:latin typeface="Calibri"/>
                <a:cs typeface="Calibri"/>
              </a:rPr>
              <a:t>tests”</a:t>
            </a:r>
            <a:r>
              <a:rPr sz="700" i="1" spc="35" dirty="0">
                <a:solidFill>
                  <a:srgbClr val="222222"/>
                </a:solidFill>
                <a:latin typeface="Calibri"/>
                <a:cs typeface="Calibri"/>
              </a:rPr>
              <a:t> by </a:t>
            </a:r>
            <a:r>
              <a:rPr sz="700" i="1" spc="15" dirty="0">
                <a:solidFill>
                  <a:srgbClr val="222222"/>
                </a:solidFill>
                <a:latin typeface="Calibri"/>
                <a:cs typeface="Calibri"/>
              </a:rPr>
              <a:t>Nature.</a:t>
            </a:r>
            <a:r>
              <a:rPr sz="700" i="1" spc="35" dirty="0">
                <a:solidFill>
                  <a:srgbClr val="222222"/>
                </a:solidFill>
                <a:latin typeface="Calibri"/>
                <a:cs typeface="Calibri"/>
              </a:rPr>
              <a:t> </a:t>
            </a:r>
            <a:r>
              <a:rPr sz="700" i="1" spc="25" dirty="0">
                <a:solidFill>
                  <a:srgbClr val="222222"/>
                </a:solidFill>
                <a:latin typeface="Calibri"/>
                <a:cs typeface="Calibri"/>
              </a:rPr>
              <a:t>“Sensitive</a:t>
            </a:r>
            <a:r>
              <a:rPr sz="700" i="1" spc="35" dirty="0">
                <a:solidFill>
                  <a:srgbClr val="222222"/>
                </a:solidFill>
                <a:latin typeface="Calibri"/>
                <a:cs typeface="Calibri"/>
              </a:rPr>
              <a:t> and speciﬁc </a:t>
            </a:r>
            <a:r>
              <a:rPr sz="700" i="1" spc="15" dirty="0">
                <a:solidFill>
                  <a:srgbClr val="222222"/>
                </a:solidFill>
                <a:latin typeface="Calibri"/>
                <a:cs typeface="Calibri"/>
              </a:rPr>
              <a:t>multi-cancer</a:t>
            </a:r>
            <a:r>
              <a:rPr sz="700" i="1" spc="35" dirty="0">
                <a:solidFill>
                  <a:srgbClr val="222222"/>
                </a:solidFill>
                <a:latin typeface="Calibri"/>
                <a:cs typeface="Calibri"/>
              </a:rPr>
              <a:t> </a:t>
            </a:r>
            <a:r>
              <a:rPr sz="700" i="1" spc="20" dirty="0">
                <a:solidFill>
                  <a:srgbClr val="222222"/>
                </a:solidFill>
                <a:latin typeface="Calibri"/>
                <a:cs typeface="Calibri"/>
              </a:rPr>
              <a:t>detection</a:t>
            </a:r>
            <a:r>
              <a:rPr sz="700" i="1" spc="35" dirty="0">
                <a:solidFill>
                  <a:srgbClr val="222222"/>
                </a:solidFill>
                <a:latin typeface="Calibri"/>
                <a:cs typeface="Calibri"/>
              </a:rPr>
              <a:t> and </a:t>
            </a:r>
            <a:r>
              <a:rPr sz="700" i="1" spc="20" dirty="0">
                <a:solidFill>
                  <a:srgbClr val="222222"/>
                </a:solidFill>
                <a:latin typeface="Calibri"/>
                <a:cs typeface="Calibri"/>
              </a:rPr>
              <a:t>localization</a:t>
            </a:r>
            <a:r>
              <a:rPr sz="700" i="1" spc="35" dirty="0">
                <a:solidFill>
                  <a:srgbClr val="222222"/>
                </a:solidFill>
                <a:latin typeface="Calibri"/>
                <a:cs typeface="Calibri"/>
              </a:rPr>
              <a:t> </a:t>
            </a:r>
            <a:r>
              <a:rPr sz="700" i="1" spc="25" dirty="0">
                <a:solidFill>
                  <a:srgbClr val="222222"/>
                </a:solidFill>
                <a:latin typeface="Calibri"/>
                <a:cs typeface="Calibri"/>
              </a:rPr>
              <a:t>using</a:t>
            </a:r>
            <a:r>
              <a:rPr sz="700" i="1" spc="35" dirty="0">
                <a:solidFill>
                  <a:srgbClr val="222222"/>
                </a:solidFill>
                <a:latin typeface="Calibri"/>
                <a:cs typeface="Calibri"/>
              </a:rPr>
              <a:t> </a:t>
            </a:r>
            <a:r>
              <a:rPr sz="700" i="1" spc="15" dirty="0">
                <a:solidFill>
                  <a:srgbClr val="222222"/>
                </a:solidFill>
                <a:latin typeface="Calibri"/>
                <a:cs typeface="Calibri"/>
              </a:rPr>
              <a:t>methylation</a:t>
            </a:r>
            <a:r>
              <a:rPr sz="700" i="1" spc="35" dirty="0">
                <a:solidFill>
                  <a:srgbClr val="222222"/>
                </a:solidFill>
                <a:latin typeface="Calibri"/>
                <a:cs typeface="Calibri"/>
              </a:rPr>
              <a:t> </a:t>
            </a:r>
            <a:r>
              <a:rPr sz="700" i="1" spc="25" dirty="0">
                <a:solidFill>
                  <a:srgbClr val="222222"/>
                </a:solidFill>
                <a:latin typeface="Calibri"/>
                <a:cs typeface="Calibri"/>
              </a:rPr>
              <a:t>signatures</a:t>
            </a:r>
            <a:r>
              <a:rPr sz="700" i="1" spc="35" dirty="0">
                <a:solidFill>
                  <a:srgbClr val="222222"/>
                </a:solidFill>
                <a:latin typeface="Calibri"/>
                <a:cs typeface="Calibri"/>
              </a:rPr>
              <a:t> </a:t>
            </a:r>
            <a:r>
              <a:rPr sz="700" i="1" spc="10" dirty="0">
                <a:solidFill>
                  <a:srgbClr val="222222"/>
                </a:solidFill>
                <a:latin typeface="Calibri"/>
                <a:cs typeface="Calibri"/>
              </a:rPr>
              <a:t>in</a:t>
            </a:r>
            <a:r>
              <a:rPr sz="700" i="1" spc="35" dirty="0">
                <a:solidFill>
                  <a:srgbClr val="222222"/>
                </a:solidFill>
                <a:latin typeface="Calibri"/>
                <a:cs typeface="Calibri"/>
              </a:rPr>
              <a:t> </a:t>
            </a:r>
            <a:r>
              <a:rPr sz="700" i="1" spc="20" dirty="0">
                <a:solidFill>
                  <a:srgbClr val="222222"/>
                </a:solidFill>
                <a:latin typeface="Calibri"/>
                <a:cs typeface="Calibri"/>
              </a:rPr>
              <a:t>cell-free</a:t>
            </a:r>
            <a:r>
              <a:rPr sz="700" i="1" spc="35" dirty="0">
                <a:solidFill>
                  <a:srgbClr val="222222"/>
                </a:solidFill>
                <a:latin typeface="Calibri"/>
                <a:cs typeface="Calibri"/>
              </a:rPr>
              <a:t> </a:t>
            </a:r>
            <a:r>
              <a:rPr sz="700" i="1" spc="15" dirty="0">
                <a:solidFill>
                  <a:srgbClr val="222222"/>
                </a:solidFill>
                <a:latin typeface="Calibri"/>
                <a:cs typeface="Calibri"/>
              </a:rPr>
              <a:t>DNA”</a:t>
            </a:r>
            <a:endParaRPr sz="7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3799840" cy="375920"/>
          </a:xfrm>
          <a:prstGeom prst="rect">
            <a:avLst/>
          </a:prstGeom>
        </p:spPr>
        <p:txBody>
          <a:bodyPr vert="horz" wrap="square" lIns="0" tIns="12700" rIns="0" bIns="0" rtlCol="0">
            <a:spAutoFit/>
          </a:bodyPr>
          <a:lstStyle/>
          <a:p>
            <a:pPr marL="12700">
              <a:lnSpc>
                <a:spcPct val="100000"/>
              </a:lnSpc>
              <a:spcBef>
                <a:spcPts val="100"/>
              </a:spcBef>
            </a:pPr>
            <a:r>
              <a:rPr dirty="0">
                <a:solidFill>
                  <a:srgbClr val="2773AA"/>
                </a:solidFill>
              </a:rPr>
              <a:t>Most</a:t>
            </a:r>
            <a:r>
              <a:rPr spc="-35" dirty="0">
                <a:solidFill>
                  <a:srgbClr val="2773AA"/>
                </a:solidFill>
              </a:rPr>
              <a:t> </a:t>
            </a:r>
            <a:r>
              <a:rPr spc="-5" dirty="0">
                <a:solidFill>
                  <a:srgbClr val="2773AA"/>
                </a:solidFill>
              </a:rPr>
              <a:t>investments</a:t>
            </a:r>
            <a:r>
              <a:rPr spc="-40" dirty="0">
                <a:solidFill>
                  <a:srgbClr val="2773AA"/>
                </a:solidFill>
              </a:rPr>
              <a:t> </a:t>
            </a:r>
            <a:r>
              <a:rPr spc="-5" dirty="0">
                <a:solidFill>
                  <a:srgbClr val="2773AA"/>
                </a:solidFill>
              </a:rPr>
              <a:t>in</a:t>
            </a:r>
            <a:r>
              <a:rPr spc="-35" dirty="0">
                <a:solidFill>
                  <a:srgbClr val="2773AA"/>
                </a:solidFill>
              </a:rPr>
              <a:t> </a:t>
            </a:r>
            <a:r>
              <a:rPr spc="-5" dirty="0">
                <a:solidFill>
                  <a:srgbClr val="2773AA"/>
                </a:solidFill>
              </a:rPr>
              <a:t>ctDNA</a:t>
            </a:r>
          </a:p>
        </p:txBody>
      </p:sp>
      <p:sp>
        <p:nvSpPr>
          <p:cNvPr id="35" name="object 35"/>
          <p:cNvSpPr txBox="1"/>
          <p:nvPr/>
        </p:nvSpPr>
        <p:spPr>
          <a:xfrm>
            <a:off x="1995722" y="1064438"/>
            <a:ext cx="4925695" cy="55308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Fundraising</a:t>
            </a:r>
            <a:r>
              <a:rPr sz="1400" b="1" spc="-15" dirty="0">
                <a:solidFill>
                  <a:srgbClr val="2773AA"/>
                </a:solidFill>
                <a:latin typeface="Arial"/>
                <a:cs typeface="Arial"/>
              </a:rPr>
              <a:t> </a:t>
            </a:r>
            <a:r>
              <a:rPr sz="1400" b="1" spc="-5" dirty="0">
                <a:solidFill>
                  <a:srgbClr val="2773AA"/>
                </a:solidFill>
                <a:latin typeface="Arial"/>
                <a:cs typeface="Arial"/>
              </a:rPr>
              <a:t>in</a:t>
            </a:r>
            <a:r>
              <a:rPr sz="1400" b="1" spc="-15" dirty="0">
                <a:solidFill>
                  <a:srgbClr val="2773AA"/>
                </a:solidFill>
                <a:latin typeface="Arial"/>
                <a:cs typeface="Arial"/>
              </a:rPr>
              <a:t> </a:t>
            </a:r>
            <a:r>
              <a:rPr sz="1400" b="1" spc="-5" dirty="0">
                <a:solidFill>
                  <a:srgbClr val="2773AA"/>
                </a:solidFill>
                <a:latin typeface="Arial"/>
                <a:cs typeface="Arial"/>
              </a:rPr>
              <a:t>liquid</a:t>
            </a:r>
            <a:r>
              <a:rPr sz="1400" b="1" spc="-10" dirty="0">
                <a:solidFill>
                  <a:srgbClr val="2773AA"/>
                </a:solidFill>
                <a:latin typeface="Arial"/>
                <a:cs typeface="Arial"/>
              </a:rPr>
              <a:t> </a:t>
            </a:r>
            <a:r>
              <a:rPr sz="1400" b="1" spc="-5" dirty="0">
                <a:solidFill>
                  <a:srgbClr val="2773AA"/>
                </a:solidFill>
                <a:latin typeface="Arial"/>
                <a:cs typeface="Arial"/>
              </a:rPr>
              <a:t>biopsy</a:t>
            </a:r>
            <a:r>
              <a:rPr sz="1400" b="1" spc="-15" dirty="0">
                <a:solidFill>
                  <a:srgbClr val="2773AA"/>
                </a:solidFill>
                <a:latin typeface="Arial"/>
                <a:cs typeface="Arial"/>
              </a:rPr>
              <a:t> </a:t>
            </a:r>
            <a:r>
              <a:rPr sz="1400" b="1" spc="-5" dirty="0">
                <a:solidFill>
                  <a:srgbClr val="2773AA"/>
                </a:solidFill>
                <a:latin typeface="Arial"/>
                <a:cs typeface="Arial"/>
              </a:rPr>
              <a:t>companies,</a:t>
            </a:r>
            <a:r>
              <a:rPr sz="1400" b="1" spc="-10" dirty="0">
                <a:solidFill>
                  <a:srgbClr val="2773AA"/>
                </a:solidFill>
                <a:latin typeface="Arial"/>
                <a:cs typeface="Arial"/>
              </a:rPr>
              <a:t> </a:t>
            </a:r>
            <a:r>
              <a:rPr sz="1400" b="1" spc="-5" dirty="0">
                <a:solidFill>
                  <a:srgbClr val="2773AA"/>
                </a:solidFill>
                <a:latin typeface="Arial"/>
                <a:cs typeface="Arial"/>
              </a:rPr>
              <a:t>$M</a:t>
            </a:r>
            <a:r>
              <a:rPr sz="1400" b="1" spc="-15" dirty="0">
                <a:solidFill>
                  <a:srgbClr val="2773AA"/>
                </a:solidFill>
                <a:latin typeface="Arial"/>
                <a:cs typeface="Arial"/>
              </a:rPr>
              <a:t> </a:t>
            </a:r>
            <a:r>
              <a:rPr sz="1400" b="1" dirty="0">
                <a:solidFill>
                  <a:srgbClr val="2773AA"/>
                </a:solidFill>
                <a:latin typeface="Arial"/>
                <a:cs typeface="Arial"/>
              </a:rPr>
              <a:t>(2010</a:t>
            </a:r>
            <a:r>
              <a:rPr sz="1400" b="1" spc="-10" dirty="0">
                <a:solidFill>
                  <a:srgbClr val="2773AA"/>
                </a:solidFill>
                <a:latin typeface="Arial"/>
                <a:cs typeface="Arial"/>
              </a:rPr>
              <a:t> </a:t>
            </a:r>
            <a:r>
              <a:rPr sz="1400" b="1" dirty="0">
                <a:solidFill>
                  <a:srgbClr val="2773AA"/>
                </a:solidFill>
                <a:latin typeface="Arial"/>
                <a:cs typeface="Arial"/>
              </a:rPr>
              <a:t>-</a:t>
            </a:r>
            <a:r>
              <a:rPr sz="1400" b="1" spc="-15" dirty="0">
                <a:solidFill>
                  <a:srgbClr val="2773AA"/>
                </a:solidFill>
                <a:latin typeface="Arial"/>
                <a:cs typeface="Arial"/>
              </a:rPr>
              <a:t> </a:t>
            </a:r>
            <a:r>
              <a:rPr sz="1400" b="1" spc="-5" dirty="0">
                <a:solidFill>
                  <a:srgbClr val="2773AA"/>
                </a:solidFill>
                <a:latin typeface="Arial"/>
                <a:cs typeface="Arial"/>
              </a:rPr>
              <a:t>2017)</a:t>
            </a:r>
            <a:endParaRPr sz="1400">
              <a:latin typeface="Arial"/>
              <a:cs typeface="Arial"/>
            </a:endParaRPr>
          </a:p>
          <a:p>
            <a:pPr marL="187960">
              <a:lnSpc>
                <a:spcPct val="100000"/>
              </a:lnSpc>
              <a:spcBef>
                <a:spcPts val="1270"/>
              </a:spcBef>
              <a:tabLst>
                <a:tab pos="1998345" algn="l"/>
                <a:tab pos="3671570" algn="l"/>
              </a:tabLst>
            </a:pPr>
            <a:r>
              <a:rPr sz="1000" dirty="0">
                <a:solidFill>
                  <a:srgbClr val="222222"/>
                </a:solidFill>
                <a:latin typeface="Arial"/>
                <a:cs typeface="Arial"/>
              </a:rPr>
              <a:t>ctDNA</a:t>
            </a:r>
            <a:r>
              <a:rPr sz="1000" spc="-60" dirty="0">
                <a:solidFill>
                  <a:srgbClr val="222222"/>
                </a:solidFill>
                <a:latin typeface="Arial"/>
                <a:cs typeface="Arial"/>
              </a:rPr>
              <a:t> </a:t>
            </a:r>
            <a:r>
              <a:rPr sz="1000" dirty="0">
                <a:solidFill>
                  <a:srgbClr val="222222"/>
                </a:solidFill>
                <a:latin typeface="Arial"/>
                <a:cs typeface="Arial"/>
              </a:rPr>
              <a:t>companies	</a:t>
            </a:r>
            <a:r>
              <a:rPr sz="1500" spc="-7" baseline="2777" dirty="0">
                <a:solidFill>
                  <a:srgbClr val="222222"/>
                </a:solidFill>
                <a:latin typeface="Arial"/>
                <a:cs typeface="Arial"/>
              </a:rPr>
              <a:t>CT</a:t>
            </a:r>
            <a:r>
              <a:rPr sz="1500" baseline="2777" dirty="0">
                <a:solidFill>
                  <a:srgbClr val="222222"/>
                </a:solidFill>
                <a:latin typeface="Arial"/>
                <a:cs typeface="Arial"/>
              </a:rPr>
              <a:t>C</a:t>
            </a:r>
            <a:r>
              <a:rPr sz="1500" spc="-7" baseline="2777" dirty="0">
                <a:solidFill>
                  <a:srgbClr val="222222"/>
                </a:solidFill>
                <a:latin typeface="Arial"/>
                <a:cs typeface="Arial"/>
              </a:rPr>
              <a:t> </a:t>
            </a:r>
            <a:r>
              <a:rPr sz="1500" baseline="2777" dirty="0">
                <a:solidFill>
                  <a:srgbClr val="222222"/>
                </a:solidFill>
                <a:latin typeface="Arial"/>
                <a:cs typeface="Arial"/>
              </a:rPr>
              <a:t>companies	</a:t>
            </a:r>
            <a:r>
              <a:rPr sz="1500" spc="-7" baseline="5555" dirty="0">
                <a:solidFill>
                  <a:srgbClr val="222222"/>
                </a:solidFill>
                <a:latin typeface="Arial"/>
                <a:cs typeface="Arial"/>
              </a:rPr>
              <a:t>Exosome</a:t>
            </a:r>
            <a:r>
              <a:rPr sz="1500" baseline="5555" dirty="0">
                <a:solidFill>
                  <a:srgbClr val="222222"/>
                </a:solidFill>
                <a:latin typeface="Arial"/>
                <a:cs typeface="Arial"/>
              </a:rPr>
              <a:t>s</a:t>
            </a:r>
            <a:r>
              <a:rPr sz="1500" spc="-7" baseline="5555" dirty="0">
                <a:solidFill>
                  <a:srgbClr val="222222"/>
                </a:solidFill>
                <a:latin typeface="Arial"/>
                <a:cs typeface="Arial"/>
              </a:rPr>
              <a:t> </a:t>
            </a:r>
            <a:r>
              <a:rPr sz="1500" baseline="5555" dirty="0">
                <a:solidFill>
                  <a:srgbClr val="222222"/>
                </a:solidFill>
                <a:latin typeface="Arial"/>
                <a:cs typeface="Arial"/>
              </a:rPr>
              <a:t>companies</a:t>
            </a:r>
            <a:endParaRPr sz="1500" baseline="5555">
              <a:latin typeface="Arial"/>
              <a:cs typeface="Arial"/>
            </a:endParaRPr>
          </a:p>
        </p:txBody>
      </p:sp>
      <p:sp>
        <p:nvSpPr>
          <p:cNvPr id="8" name="object 8">
            <a:extLst>
              <a:ext uri="{C183D7F6-B498-43B3-948B-1728B52AA6E4}">
                <adec:decorative xmlns:adec="http://schemas.microsoft.com/office/drawing/2017/decorative" val="1"/>
              </a:ext>
            </a:extLst>
          </p:cNvPr>
          <p:cNvSpPr/>
          <p:nvPr/>
        </p:nvSpPr>
        <p:spPr>
          <a:xfrm>
            <a:off x="609600" y="1374425"/>
            <a:ext cx="7606665" cy="0"/>
          </a:xfrm>
          <a:custGeom>
            <a:avLst/>
            <a:gdLst/>
            <a:ahLst/>
            <a:cxnLst/>
            <a:rect l="l" t="t" r="r" b="b"/>
            <a:pathLst>
              <a:path w="7606665">
                <a:moveTo>
                  <a:pt x="0" y="0"/>
                </a:moveTo>
                <a:lnTo>
                  <a:pt x="7606499" y="0"/>
                </a:lnTo>
              </a:path>
            </a:pathLst>
          </a:custGeom>
          <a:ln w="9524">
            <a:solidFill>
              <a:srgbClr val="2773AA"/>
            </a:solidFill>
          </a:ln>
        </p:spPr>
        <p:txBody>
          <a:bodyPr wrap="square" lIns="0" tIns="0" rIns="0" bIns="0" rtlCol="0"/>
          <a:lstStyle/>
          <a:p>
            <a:endParaRPr/>
          </a:p>
        </p:txBody>
      </p:sp>
      <p:grpSp>
        <p:nvGrpSpPr>
          <p:cNvPr id="39" name="Group 38" descr="Line graph showing millions of dollars of funding for ctDNA companies, CTC companies, and exosome companies from 2010 through 2017. The graph also indicates that GRAIL was founded in 2015. Funding for ctDNA increased afterward.">
            <a:extLst>
              <a:ext uri="{FF2B5EF4-FFF2-40B4-BE49-F238E27FC236}">
                <a16:creationId xmlns:a16="http://schemas.microsoft.com/office/drawing/2014/main" id="{FF95097A-5411-4F43-ADC0-CA979E0CF95B}"/>
              </a:ext>
            </a:extLst>
          </p:cNvPr>
          <p:cNvGrpSpPr/>
          <p:nvPr/>
        </p:nvGrpSpPr>
        <p:grpSpPr>
          <a:xfrm>
            <a:off x="552494" y="1523274"/>
            <a:ext cx="7733571" cy="3102106"/>
            <a:chOff x="552494" y="1523274"/>
            <a:chExt cx="7733571" cy="3102106"/>
          </a:xfrm>
        </p:grpSpPr>
        <p:grpSp>
          <p:nvGrpSpPr>
            <p:cNvPr id="9" name="object 9"/>
            <p:cNvGrpSpPr/>
            <p:nvPr/>
          </p:nvGrpSpPr>
          <p:grpSpPr>
            <a:xfrm>
              <a:off x="1260276" y="1742424"/>
              <a:ext cx="6888480" cy="2712720"/>
              <a:chOff x="1260276" y="1742424"/>
              <a:chExt cx="6888480" cy="2712720"/>
            </a:xfrm>
          </p:grpSpPr>
          <p:sp>
            <p:nvSpPr>
              <p:cNvPr id="10" name="object 10"/>
              <p:cNvSpPr/>
              <p:nvPr/>
            </p:nvSpPr>
            <p:spPr>
              <a:xfrm>
                <a:off x="1265038" y="1752418"/>
                <a:ext cx="6878955" cy="2698115"/>
              </a:xfrm>
              <a:custGeom>
                <a:avLst/>
                <a:gdLst/>
                <a:ahLst/>
                <a:cxnLst/>
                <a:rect l="l" t="t" r="r" b="b"/>
                <a:pathLst>
                  <a:path w="6878955" h="2698115">
                    <a:moveTo>
                      <a:pt x="0" y="2600913"/>
                    </a:moveTo>
                    <a:lnTo>
                      <a:pt x="6878700" y="2600913"/>
                    </a:lnTo>
                  </a:path>
                  <a:path w="6878955" h="2698115">
                    <a:moveTo>
                      <a:pt x="12" y="2697599"/>
                    </a:moveTo>
                    <a:lnTo>
                      <a:pt x="12" y="0"/>
                    </a:lnTo>
                  </a:path>
                </a:pathLst>
              </a:custGeom>
              <a:ln w="9524">
                <a:solidFill>
                  <a:srgbClr val="063763"/>
                </a:solidFill>
              </a:ln>
            </p:spPr>
            <p:txBody>
              <a:bodyPr wrap="square" lIns="0" tIns="0" rIns="0" bIns="0" rtlCol="0"/>
              <a:lstStyle/>
              <a:p>
                <a:endParaRPr/>
              </a:p>
            </p:txBody>
          </p:sp>
          <p:sp>
            <p:nvSpPr>
              <p:cNvPr id="11" name="object 11"/>
              <p:cNvSpPr/>
              <p:nvPr/>
            </p:nvSpPr>
            <p:spPr>
              <a:xfrm>
                <a:off x="2246856" y="1747186"/>
                <a:ext cx="4909185" cy="2702560"/>
              </a:xfrm>
              <a:custGeom>
                <a:avLst/>
                <a:gdLst/>
                <a:ahLst/>
                <a:cxnLst/>
                <a:rect l="l" t="t" r="r" b="b"/>
                <a:pathLst>
                  <a:path w="4909184" h="2702560">
                    <a:moveTo>
                      <a:pt x="0" y="2697599"/>
                    </a:moveTo>
                    <a:lnTo>
                      <a:pt x="0" y="0"/>
                    </a:lnTo>
                  </a:path>
                  <a:path w="4909184" h="2702560">
                    <a:moveTo>
                      <a:pt x="981804" y="2698471"/>
                    </a:moveTo>
                    <a:lnTo>
                      <a:pt x="981804" y="871"/>
                    </a:lnTo>
                  </a:path>
                  <a:path w="4909184" h="2702560">
                    <a:moveTo>
                      <a:pt x="1963608" y="2699343"/>
                    </a:moveTo>
                    <a:lnTo>
                      <a:pt x="1963608" y="1743"/>
                    </a:lnTo>
                  </a:path>
                  <a:path w="4909184" h="2702560">
                    <a:moveTo>
                      <a:pt x="2945413" y="2700215"/>
                    </a:moveTo>
                    <a:lnTo>
                      <a:pt x="2945413" y="2615"/>
                    </a:lnTo>
                  </a:path>
                  <a:path w="4909184" h="2702560">
                    <a:moveTo>
                      <a:pt x="3927218" y="2701087"/>
                    </a:moveTo>
                    <a:lnTo>
                      <a:pt x="3927218" y="3487"/>
                    </a:lnTo>
                  </a:path>
                  <a:path w="4909184" h="2702560">
                    <a:moveTo>
                      <a:pt x="4909023" y="2701959"/>
                    </a:moveTo>
                    <a:lnTo>
                      <a:pt x="4909023" y="4359"/>
                    </a:lnTo>
                  </a:path>
                </a:pathLst>
              </a:custGeom>
              <a:ln w="9524">
                <a:solidFill>
                  <a:srgbClr val="CEE1F3"/>
                </a:solidFill>
              </a:ln>
            </p:spPr>
            <p:txBody>
              <a:bodyPr wrap="square" lIns="0" tIns="0" rIns="0" bIns="0" rtlCol="0"/>
              <a:lstStyle/>
              <a:p>
                <a:endParaRPr/>
              </a:p>
            </p:txBody>
          </p:sp>
        </p:grpSp>
        <p:sp>
          <p:nvSpPr>
            <p:cNvPr id="12" name="object 12"/>
            <p:cNvSpPr txBox="1"/>
            <p:nvPr/>
          </p:nvSpPr>
          <p:spPr>
            <a:xfrm>
              <a:off x="1111079" y="44475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2010</a:t>
              </a:r>
              <a:endParaRPr sz="1000">
                <a:latin typeface="Arial"/>
                <a:cs typeface="Arial"/>
              </a:endParaRPr>
            </a:p>
          </p:txBody>
        </p:sp>
        <p:sp>
          <p:nvSpPr>
            <p:cNvPr id="13" name="object 13"/>
            <p:cNvSpPr txBox="1"/>
            <p:nvPr/>
          </p:nvSpPr>
          <p:spPr>
            <a:xfrm>
              <a:off x="2096793" y="4447580"/>
              <a:ext cx="29908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a:t>
              </a:r>
              <a:r>
                <a:rPr sz="1000" spc="-75" dirty="0">
                  <a:solidFill>
                    <a:srgbClr val="222222"/>
                  </a:solidFill>
                  <a:latin typeface="Arial"/>
                  <a:cs typeface="Arial"/>
                </a:rPr>
                <a:t>1</a:t>
              </a:r>
              <a:r>
                <a:rPr sz="1000" dirty="0">
                  <a:solidFill>
                    <a:srgbClr val="222222"/>
                  </a:solidFill>
                  <a:latin typeface="Arial"/>
                  <a:cs typeface="Arial"/>
                </a:rPr>
                <a:t>1</a:t>
              </a:r>
              <a:endParaRPr sz="1000">
                <a:latin typeface="Arial"/>
                <a:cs typeface="Arial"/>
              </a:endParaRPr>
            </a:p>
          </p:txBody>
        </p:sp>
        <p:sp>
          <p:nvSpPr>
            <p:cNvPr id="14" name="object 14"/>
            <p:cNvSpPr txBox="1"/>
            <p:nvPr/>
          </p:nvSpPr>
          <p:spPr>
            <a:xfrm>
              <a:off x="3073082" y="44475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2012</a:t>
              </a:r>
              <a:endParaRPr sz="1000">
                <a:latin typeface="Arial"/>
                <a:cs typeface="Arial"/>
              </a:endParaRPr>
            </a:p>
          </p:txBody>
        </p:sp>
        <p:sp>
          <p:nvSpPr>
            <p:cNvPr id="15" name="object 15"/>
            <p:cNvSpPr txBox="1"/>
            <p:nvPr/>
          </p:nvSpPr>
          <p:spPr>
            <a:xfrm>
              <a:off x="4054083" y="44475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2013</a:t>
              </a:r>
              <a:endParaRPr sz="1000">
                <a:latin typeface="Arial"/>
                <a:cs typeface="Arial"/>
              </a:endParaRPr>
            </a:p>
          </p:txBody>
        </p:sp>
        <p:sp>
          <p:nvSpPr>
            <p:cNvPr id="16" name="object 16"/>
            <p:cNvSpPr txBox="1"/>
            <p:nvPr/>
          </p:nvSpPr>
          <p:spPr>
            <a:xfrm>
              <a:off x="5035085" y="44475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2014</a:t>
              </a:r>
              <a:endParaRPr sz="1000">
                <a:latin typeface="Arial"/>
                <a:cs typeface="Arial"/>
              </a:endParaRPr>
            </a:p>
          </p:txBody>
        </p:sp>
        <p:sp>
          <p:nvSpPr>
            <p:cNvPr id="17" name="object 17"/>
            <p:cNvSpPr txBox="1"/>
            <p:nvPr/>
          </p:nvSpPr>
          <p:spPr>
            <a:xfrm>
              <a:off x="6016087" y="44475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2015</a:t>
              </a:r>
              <a:endParaRPr sz="1000">
                <a:latin typeface="Arial"/>
                <a:cs typeface="Arial"/>
              </a:endParaRPr>
            </a:p>
          </p:txBody>
        </p:sp>
        <p:sp>
          <p:nvSpPr>
            <p:cNvPr id="18" name="object 18"/>
            <p:cNvSpPr txBox="1"/>
            <p:nvPr/>
          </p:nvSpPr>
          <p:spPr>
            <a:xfrm>
              <a:off x="821342" y="1675870"/>
              <a:ext cx="378460" cy="2760980"/>
            </a:xfrm>
            <a:prstGeom prst="rect">
              <a:avLst/>
            </a:prstGeom>
          </p:spPr>
          <p:txBody>
            <a:bodyPr vert="horz" wrap="square" lIns="0" tIns="12700" rIns="0" bIns="0" rtlCol="0">
              <a:spAutoFit/>
            </a:bodyPr>
            <a:lstStyle/>
            <a:p>
              <a:pPr marR="5080" algn="r">
                <a:lnSpc>
                  <a:spcPct val="100000"/>
                </a:lnSpc>
                <a:spcBef>
                  <a:spcPts val="100"/>
                </a:spcBef>
              </a:pPr>
              <a:r>
                <a:rPr sz="1000" spc="-5" dirty="0">
                  <a:solidFill>
                    <a:srgbClr val="222222"/>
                  </a:solidFill>
                  <a:latin typeface="Arial"/>
                  <a:cs typeface="Arial"/>
                </a:rPr>
                <a:t>$2000</a:t>
              </a:r>
              <a:endParaRPr sz="1000">
                <a:latin typeface="Arial"/>
                <a:cs typeface="Arial"/>
              </a:endParaRPr>
            </a:p>
            <a:p>
              <a:pPr marR="5080" algn="r">
                <a:lnSpc>
                  <a:spcPct val="100000"/>
                </a:lnSpc>
                <a:spcBef>
                  <a:spcPts val="830"/>
                </a:spcBef>
              </a:pPr>
              <a:r>
                <a:rPr sz="1000" spc="-5" dirty="0">
                  <a:solidFill>
                    <a:srgbClr val="222222"/>
                  </a:solidFill>
                  <a:latin typeface="Arial"/>
                  <a:cs typeface="Arial"/>
                </a:rPr>
                <a:t>$1800</a:t>
              </a:r>
              <a:endParaRPr sz="1000">
                <a:latin typeface="Arial"/>
                <a:cs typeface="Arial"/>
              </a:endParaRPr>
            </a:p>
            <a:p>
              <a:pPr marR="5080" algn="r">
                <a:lnSpc>
                  <a:spcPct val="100000"/>
                </a:lnSpc>
                <a:spcBef>
                  <a:spcPts val="835"/>
                </a:spcBef>
              </a:pPr>
              <a:r>
                <a:rPr sz="1000" spc="-5" dirty="0">
                  <a:solidFill>
                    <a:srgbClr val="222222"/>
                  </a:solidFill>
                  <a:latin typeface="Arial"/>
                  <a:cs typeface="Arial"/>
                </a:rPr>
                <a:t>$1600</a:t>
              </a:r>
              <a:endParaRPr sz="1000">
                <a:latin typeface="Arial"/>
                <a:cs typeface="Arial"/>
              </a:endParaRPr>
            </a:p>
            <a:p>
              <a:pPr marR="5080" algn="r">
                <a:lnSpc>
                  <a:spcPct val="100000"/>
                </a:lnSpc>
                <a:spcBef>
                  <a:spcPts val="835"/>
                </a:spcBef>
              </a:pPr>
              <a:r>
                <a:rPr sz="1000" spc="-5" dirty="0">
                  <a:solidFill>
                    <a:srgbClr val="222222"/>
                  </a:solidFill>
                  <a:latin typeface="Arial"/>
                  <a:cs typeface="Arial"/>
                </a:rPr>
                <a:t>$1400</a:t>
              </a:r>
              <a:endParaRPr sz="1000">
                <a:latin typeface="Arial"/>
                <a:cs typeface="Arial"/>
              </a:endParaRPr>
            </a:p>
            <a:p>
              <a:pPr marR="5080" algn="r">
                <a:lnSpc>
                  <a:spcPct val="100000"/>
                </a:lnSpc>
                <a:spcBef>
                  <a:spcPts val="835"/>
                </a:spcBef>
              </a:pPr>
              <a:r>
                <a:rPr sz="1000" spc="-5" dirty="0">
                  <a:solidFill>
                    <a:srgbClr val="222222"/>
                  </a:solidFill>
                  <a:latin typeface="Arial"/>
                  <a:cs typeface="Arial"/>
                </a:rPr>
                <a:t>$1200</a:t>
              </a:r>
              <a:endParaRPr sz="1000">
                <a:latin typeface="Arial"/>
                <a:cs typeface="Arial"/>
              </a:endParaRPr>
            </a:p>
            <a:p>
              <a:pPr marR="5080" algn="r">
                <a:lnSpc>
                  <a:spcPct val="100000"/>
                </a:lnSpc>
                <a:spcBef>
                  <a:spcPts val="830"/>
                </a:spcBef>
              </a:pPr>
              <a:r>
                <a:rPr sz="1000" spc="-5" dirty="0">
                  <a:solidFill>
                    <a:srgbClr val="222222"/>
                  </a:solidFill>
                  <a:latin typeface="Arial"/>
                  <a:cs typeface="Arial"/>
                </a:rPr>
                <a:t>$1000</a:t>
              </a:r>
              <a:endParaRPr sz="1000">
                <a:latin typeface="Arial"/>
                <a:cs typeface="Arial"/>
              </a:endParaRPr>
            </a:p>
            <a:p>
              <a:pPr marR="5080" algn="r">
                <a:lnSpc>
                  <a:spcPct val="100000"/>
                </a:lnSpc>
                <a:spcBef>
                  <a:spcPts val="835"/>
                </a:spcBef>
              </a:pPr>
              <a:r>
                <a:rPr sz="1000" spc="-5" dirty="0">
                  <a:solidFill>
                    <a:srgbClr val="222222"/>
                  </a:solidFill>
                  <a:latin typeface="Arial"/>
                  <a:cs typeface="Arial"/>
                </a:rPr>
                <a:t>$800</a:t>
              </a:r>
              <a:endParaRPr sz="1000">
                <a:latin typeface="Arial"/>
                <a:cs typeface="Arial"/>
              </a:endParaRPr>
            </a:p>
            <a:p>
              <a:pPr marR="5080" algn="r">
                <a:lnSpc>
                  <a:spcPct val="100000"/>
                </a:lnSpc>
                <a:spcBef>
                  <a:spcPts val="835"/>
                </a:spcBef>
              </a:pPr>
              <a:r>
                <a:rPr sz="1000" spc="-5" dirty="0">
                  <a:solidFill>
                    <a:srgbClr val="222222"/>
                  </a:solidFill>
                  <a:latin typeface="Arial"/>
                  <a:cs typeface="Arial"/>
                </a:rPr>
                <a:t>$600</a:t>
              </a:r>
              <a:endParaRPr sz="1000">
                <a:latin typeface="Arial"/>
                <a:cs typeface="Arial"/>
              </a:endParaRPr>
            </a:p>
            <a:p>
              <a:pPr marR="5080" algn="r">
                <a:lnSpc>
                  <a:spcPct val="100000"/>
                </a:lnSpc>
                <a:spcBef>
                  <a:spcPts val="830"/>
                </a:spcBef>
              </a:pPr>
              <a:r>
                <a:rPr sz="1000" spc="-5" dirty="0">
                  <a:solidFill>
                    <a:srgbClr val="222222"/>
                  </a:solidFill>
                  <a:latin typeface="Arial"/>
                  <a:cs typeface="Arial"/>
                </a:rPr>
                <a:t>$400</a:t>
              </a:r>
              <a:endParaRPr sz="1000">
                <a:latin typeface="Arial"/>
                <a:cs typeface="Arial"/>
              </a:endParaRPr>
            </a:p>
            <a:p>
              <a:pPr marR="5080" algn="r">
                <a:lnSpc>
                  <a:spcPct val="100000"/>
                </a:lnSpc>
                <a:spcBef>
                  <a:spcPts val="835"/>
                </a:spcBef>
              </a:pPr>
              <a:r>
                <a:rPr sz="1000" spc="-5" dirty="0">
                  <a:solidFill>
                    <a:srgbClr val="222222"/>
                  </a:solidFill>
                  <a:latin typeface="Arial"/>
                  <a:cs typeface="Arial"/>
                </a:rPr>
                <a:t>$200</a:t>
              </a:r>
              <a:endParaRPr sz="1000">
                <a:latin typeface="Arial"/>
                <a:cs typeface="Arial"/>
              </a:endParaRPr>
            </a:p>
            <a:p>
              <a:pPr marR="5080" algn="r">
                <a:lnSpc>
                  <a:spcPct val="100000"/>
                </a:lnSpc>
                <a:spcBef>
                  <a:spcPts val="835"/>
                </a:spcBef>
              </a:pPr>
              <a:r>
                <a:rPr sz="1000" dirty="0">
                  <a:solidFill>
                    <a:srgbClr val="222222"/>
                  </a:solidFill>
                  <a:latin typeface="Arial"/>
                  <a:cs typeface="Arial"/>
                </a:rPr>
                <a:t>0</a:t>
              </a:r>
              <a:endParaRPr sz="1000">
                <a:latin typeface="Arial"/>
                <a:cs typeface="Arial"/>
              </a:endParaRPr>
            </a:p>
          </p:txBody>
        </p:sp>
        <p:sp>
          <p:nvSpPr>
            <p:cNvPr id="19" name="object 19"/>
            <p:cNvSpPr/>
            <p:nvPr/>
          </p:nvSpPr>
          <p:spPr>
            <a:xfrm>
              <a:off x="1265038" y="1747627"/>
              <a:ext cx="6873240" cy="1564005"/>
            </a:xfrm>
            <a:custGeom>
              <a:avLst/>
              <a:gdLst/>
              <a:ahLst/>
              <a:cxnLst/>
              <a:rect l="l" t="t" r="r" b="b"/>
              <a:pathLst>
                <a:path w="6873240" h="1564004">
                  <a:moveTo>
                    <a:pt x="0" y="1563422"/>
                  </a:moveTo>
                  <a:lnTo>
                    <a:pt x="6872700" y="1563422"/>
                  </a:lnTo>
                </a:path>
                <a:path w="6873240" h="1564004">
                  <a:moveTo>
                    <a:pt x="0" y="781711"/>
                  </a:moveTo>
                  <a:lnTo>
                    <a:pt x="6872700" y="781711"/>
                  </a:lnTo>
                </a:path>
                <a:path w="6873240" h="1564004">
                  <a:moveTo>
                    <a:pt x="0" y="1042281"/>
                  </a:moveTo>
                  <a:lnTo>
                    <a:pt x="6872700" y="1042281"/>
                  </a:lnTo>
                </a:path>
                <a:path w="6873240" h="1564004">
                  <a:moveTo>
                    <a:pt x="0" y="521141"/>
                  </a:moveTo>
                  <a:lnTo>
                    <a:pt x="6872700" y="521141"/>
                  </a:lnTo>
                </a:path>
                <a:path w="6873240" h="1564004">
                  <a:moveTo>
                    <a:pt x="0" y="0"/>
                  </a:moveTo>
                  <a:lnTo>
                    <a:pt x="6872700" y="0"/>
                  </a:lnTo>
                </a:path>
              </a:pathLst>
            </a:custGeom>
            <a:ln w="9524">
              <a:solidFill>
                <a:srgbClr val="B7B7B7"/>
              </a:solidFill>
              <a:prstDash val="lgDash"/>
            </a:ln>
          </p:spPr>
          <p:txBody>
            <a:bodyPr wrap="square" lIns="0" tIns="0" rIns="0" bIns="0" rtlCol="0"/>
            <a:lstStyle/>
            <a:p>
              <a:endParaRPr/>
            </a:p>
          </p:txBody>
        </p:sp>
        <p:sp>
          <p:nvSpPr>
            <p:cNvPr id="20" name="object 20"/>
            <p:cNvSpPr txBox="1"/>
            <p:nvPr/>
          </p:nvSpPr>
          <p:spPr>
            <a:xfrm>
              <a:off x="552494" y="2640362"/>
              <a:ext cx="167640" cy="779145"/>
            </a:xfrm>
            <a:prstGeom prst="rect">
              <a:avLst/>
            </a:prstGeom>
          </p:spPr>
          <p:txBody>
            <a:bodyPr vert="vert270" wrap="square" lIns="0" tIns="635" rIns="0" bIns="0" rtlCol="0">
              <a:spAutoFit/>
            </a:bodyPr>
            <a:lstStyle/>
            <a:p>
              <a:pPr marL="12700">
                <a:lnSpc>
                  <a:spcPct val="100000"/>
                </a:lnSpc>
                <a:spcBef>
                  <a:spcPts val="5"/>
                </a:spcBef>
              </a:pPr>
              <a:r>
                <a:rPr sz="1000" spc="-5" dirty="0">
                  <a:solidFill>
                    <a:srgbClr val="222222"/>
                  </a:solidFill>
                  <a:latin typeface="Arial"/>
                  <a:cs typeface="Arial"/>
                </a:rPr>
                <a:t>Fundin</a:t>
              </a:r>
              <a:r>
                <a:rPr sz="1000" dirty="0">
                  <a:solidFill>
                    <a:srgbClr val="222222"/>
                  </a:solidFill>
                  <a:latin typeface="Arial"/>
                  <a:cs typeface="Arial"/>
                </a:rPr>
                <a:t>g</a:t>
              </a:r>
              <a:r>
                <a:rPr sz="1000" spc="-5" dirty="0">
                  <a:solidFill>
                    <a:srgbClr val="222222"/>
                  </a:solidFill>
                  <a:latin typeface="Arial"/>
                  <a:cs typeface="Arial"/>
                </a:rPr>
                <a:t> </a:t>
              </a:r>
              <a:r>
                <a:rPr sz="1000" dirty="0">
                  <a:solidFill>
                    <a:srgbClr val="222222"/>
                  </a:solidFill>
                  <a:latin typeface="Arial"/>
                  <a:cs typeface="Arial"/>
                </a:rPr>
                <a:t>($M)</a:t>
              </a:r>
              <a:endParaRPr sz="1000">
                <a:latin typeface="Arial"/>
                <a:cs typeface="Arial"/>
              </a:endParaRPr>
            </a:p>
          </p:txBody>
        </p:sp>
        <p:sp>
          <p:nvSpPr>
            <p:cNvPr id="21" name="object 21"/>
            <p:cNvSpPr txBox="1"/>
            <p:nvPr/>
          </p:nvSpPr>
          <p:spPr>
            <a:xfrm>
              <a:off x="6997089" y="4446254"/>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2016</a:t>
              </a:r>
              <a:endParaRPr sz="1000">
                <a:latin typeface="Arial"/>
                <a:cs typeface="Arial"/>
              </a:endParaRPr>
            </a:p>
          </p:txBody>
        </p:sp>
        <p:sp>
          <p:nvSpPr>
            <p:cNvPr id="22" name="object 22"/>
            <p:cNvSpPr txBox="1"/>
            <p:nvPr/>
          </p:nvSpPr>
          <p:spPr>
            <a:xfrm>
              <a:off x="7978090" y="4446917"/>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2017</a:t>
              </a:r>
              <a:endParaRPr sz="1000">
                <a:latin typeface="Arial"/>
                <a:cs typeface="Arial"/>
              </a:endParaRPr>
            </a:p>
          </p:txBody>
        </p:sp>
        <p:grpSp>
          <p:nvGrpSpPr>
            <p:cNvPr id="23" name="object 23"/>
            <p:cNvGrpSpPr/>
            <p:nvPr/>
          </p:nvGrpSpPr>
          <p:grpSpPr>
            <a:xfrm>
              <a:off x="1256800" y="1751989"/>
              <a:ext cx="6918959" cy="2698115"/>
              <a:chOff x="1256800" y="1751989"/>
              <a:chExt cx="6918959" cy="2698115"/>
            </a:xfrm>
          </p:grpSpPr>
          <p:sp>
            <p:nvSpPr>
              <p:cNvPr id="24" name="object 24"/>
              <p:cNvSpPr/>
              <p:nvPr/>
            </p:nvSpPr>
            <p:spPr>
              <a:xfrm>
                <a:off x="8137684" y="1751989"/>
                <a:ext cx="0" cy="2698115"/>
              </a:xfrm>
              <a:custGeom>
                <a:avLst/>
                <a:gdLst/>
                <a:ahLst/>
                <a:cxnLst/>
                <a:rect l="l" t="t" r="r" b="b"/>
                <a:pathLst>
                  <a:path h="2698115">
                    <a:moveTo>
                      <a:pt x="0" y="2697600"/>
                    </a:moveTo>
                    <a:lnTo>
                      <a:pt x="0" y="0"/>
                    </a:lnTo>
                  </a:path>
                </a:pathLst>
              </a:custGeom>
              <a:ln w="9524">
                <a:solidFill>
                  <a:srgbClr val="CEE1F3"/>
                </a:solidFill>
              </a:ln>
            </p:spPr>
            <p:txBody>
              <a:bodyPr wrap="square" lIns="0" tIns="0" rIns="0" bIns="0" rtlCol="0"/>
              <a:lstStyle/>
              <a:p>
                <a:endParaRPr/>
              </a:p>
            </p:txBody>
          </p:sp>
          <p:sp>
            <p:nvSpPr>
              <p:cNvPr id="25" name="object 25"/>
              <p:cNvSpPr/>
              <p:nvPr/>
            </p:nvSpPr>
            <p:spPr>
              <a:xfrm>
                <a:off x="1265038" y="2008197"/>
                <a:ext cx="6873240" cy="2084705"/>
              </a:xfrm>
              <a:custGeom>
                <a:avLst/>
                <a:gdLst/>
                <a:ahLst/>
                <a:cxnLst/>
                <a:rect l="l" t="t" r="r" b="b"/>
                <a:pathLst>
                  <a:path w="6873240" h="2084704">
                    <a:moveTo>
                      <a:pt x="0" y="1042281"/>
                    </a:moveTo>
                    <a:lnTo>
                      <a:pt x="6872700" y="1042281"/>
                    </a:lnTo>
                  </a:path>
                  <a:path w="6873240" h="2084704">
                    <a:moveTo>
                      <a:pt x="0" y="1823992"/>
                    </a:moveTo>
                    <a:lnTo>
                      <a:pt x="6872700" y="1823992"/>
                    </a:lnTo>
                  </a:path>
                  <a:path w="6873240" h="2084704">
                    <a:moveTo>
                      <a:pt x="0" y="0"/>
                    </a:moveTo>
                    <a:lnTo>
                      <a:pt x="6872700" y="0"/>
                    </a:lnTo>
                  </a:path>
                  <a:path w="6873240" h="2084704">
                    <a:moveTo>
                      <a:pt x="0" y="2084563"/>
                    </a:moveTo>
                    <a:lnTo>
                      <a:pt x="6872700" y="2084563"/>
                    </a:lnTo>
                  </a:path>
                  <a:path w="6873240" h="2084704">
                    <a:moveTo>
                      <a:pt x="0" y="1563422"/>
                    </a:moveTo>
                    <a:lnTo>
                      <a:pt x="6872700" y="1563422"/>
                    </a:lnTo>
                  </a:path>
                </a:pathLst>
              </a:custGeom>
              <a:ln w="9524">
                <a:solidFill>
                  <a:srgbClr val="B7B7B7"/>
                </a:solidFill>
                <a:prstDash val="lgDash"/>
              </a:ln>
            </p:spPr>
            <p:txBody>
              <a:bodyPr wrap="square" lIns="0" tIns="0" rIns="0" bIns="0" rtlCol="0"/>
              <a:lstStyle/>
              <a:p>
                <a:endParaRPr/>
              </a:p>
            </p:txBody>
          </p:sp>
          <p:sp>
            <p:nvSpPr>
              <p:cNvPr id="26" name="object 26"/>
              <p:cNvSpPr/>
              <p:nvPr/>
            </p:nvSpPr>
            <p:spPr>
              <a:xfrm>
                <a:off x="1275850" y="4289400"/>
                <a:ext cx="6880859" cy="75565"/>
              </a:xfrm>
              <a:custGeom>
                <a:avLst/>
                <a:gdLst/>
                <a:ahLst/>
                <a:cxnLst/>
                <a:rect l="l" t="t" r="r" b="b"/>
                <a:pathLst>
                  <a:path w="6880859" h="75564">
                    <a:moveTo>
                      <a:pt x="0" y="75224"/>
                    </a:moveTo>
                    <a:lnTo>
                      <a:pt x="59876" y="71627"/>
                    </a:lnTo>
                    <a:lnTo>
                      <a:pt x="137015" y="66536"/>
                    </a:lnTo>
                    <a:lnTo>
                      <a:pt x="181091" y="63558"/>
                    </a:lnTo>
                    <a:lnTo>
                      <a:pt x="228323" y="60360"/>
                    </a:lnTo>
                    <a:lnTo>
                      <a:pt x="278323" y="56992"/>
                    </a:lnTo>
                    <a:lnTo>
                      <a:pt x="330705" y="53504"/>
                    </a:lnTo>
                    <a:lnTo>
                      <a:pt x="385082" y="49950"/>
                    </a:lnTo>
                    <a:lnTo>
                      <a:pt x="441067" y="46378"/>
                    </a:lnTo>
                    <a:lnTo>
                      <a:pt x="498273" y="42840"/>
                    </a:lnTo>
                    <a:lnTo>
                      <a:pt x="556314" y="39386"/>
                    </a:lnTo>
                    <a:lnTo>
                      <a:pt x="614803" y="36069"/>
                    </a:lnTo>
                    <a:lnTo>
                      <a:pt x="673353" y="32938"/>
                    </a:lnTo>
                    <a:lnTo>
                      <a:pt x="731577" y="30045"/>
                    </a:lnTo>
                    <a:lnTo>
                      <a:pt x="789089" y="27440"/>
                    </a:lnTo>
                    <a:lnTo>
                      <a:pt x="845501" y="25175"/>
                    </a:lnTo>
                    <a:lnTo>
                      <a:pt x="900427" y="23300"/>
                    </a:lnTo>
                    <a:lnTo>
                      <a:pt x="953481" y="21866"/>
                    </a:lnTo>
                    <a:lnTo>
                      <a:pt x="1004274" y="20924"/>
                    </a:lnTo>
                    <a:lnTo>
                      <a:pt x="1056343" y="20465"/>
                    </a:lnTo>
                    <a:lnTo>
                      <a:pt x="1108274" y="20485"/>
                    </a:lnTo>
                    <a:lnTo>
                      <a:pt x="1160077" y="20936"/>
                    </a:lnTo>
                    <a:lnTo>
                      <a:pt x="1211766" y="21772"/>
                    </a:lnTo>
                    <a:lnTo>
                      <a:pt x="1263352" y="22943"/>
                    </a:lnTo>
                    <a:lnTo>
                      <a:pt x="1314846" y="24404"/>
                    </a:lnTo>
                    <a:lnTo>
                      <a:pt x="1366262" y="26106"/>
                    </a:lnTo>
                    <a:lnTo>
                      <a:pt x="1417610" y="28002"/>
                    </a:lnTo>
                    <a:lnTo>
                      <a:pt x="1468903" y="30044"/>
                    </a:lnTo>
                    <a:lnTo>
                      <a:pt x="1520152" y="32186"/>
                    </a:lnTo>
                    <a:lnTo>
                      <a:pt x="1571370" y="34379"/>
                    </a:lnTo>
                    <a:lnTo>
                      <a:pt x="1622568" y="36576"/>
                    </a:lnTo>
                    <a:lnTo>
                      <a:pt x="1673758" y="38729"/>
                    </a:lnTo>
                    <a:lnTo>
                      <a:pt x="1724952" y="40791"/>
                    </a:lnTo>
                    <a:lnTo>
                      <a:pt x="1776162" y="42715"/>
                    </a:lnTo>
                    <a:lnTo>
                      <a:pt x="1827400" y="44453"/>
                    </a:lnTo>
                    <a:lnTo>
                      <a:pt x="1878678" y="45957"/>
                    </a:lnTo>
                    <a:lnTo>
                      <a:pt x="1930007" y="47180"/>
                    </a:lnTo>
                    <a:lnTo>
                      <a:pt x="1981399" y="48074"/>
                    </a:lnTo>
                    <a:lnTo>
                      <a:pt x="2032828" y="48734"/>
                    </a:lnTo>
                    <a:lnTo>
                      <a:pt x="2084256" y="49286"/>
                    </a:lnTo>
                    <a:lnTo>
                      <a:pt x="2135685" y="49737"/>
                    </a:lnTo>
                    <a:lnTo>
                      <a:pt x="2187114" y="50093"/>
                    </a:lnTo>
                    <a:lnTo>
                      <a:pt x="2238543" y="50360"/>
                    </a:lnTo>
                    <a:lnTo>
                      <a:pt x="2289972" y="50544"/>
                    </a:lnTo>
                    <a:lnTo>
                      <a:pt x="2341401" y="50651"/>
                    </a:lnTo>
                    <a:lnTo>
                      <a:pt x="2392831" y="50687"/>
                    </a:lnTo>
                    <a:lnTo>
                      <a:pt x="2444260" y="50657"/>
                    </a:lnTo>
                    <a:lnTo>
                      <a:pt x="2495689" y="50568"/>
                    </a:lnTo>
                    <a:lnTo>
                      <a:pt x="2547118" y="50426"/>
                    </a:lnTo>
                    <a:lnTo>
                      <a:pt x="2598548" y="50236"/>
                    </a:lnTo>
                    <a:lnTo>
                      <a:pt x="2649977" y="50004"/>
                    </a:lnTo>
                    <a:lnTo>
                      <a:pt x="2701406" y="49737"/>
                    </a:lnTo>
                    <a:lnTo>
                      <a:pt x="2752835" y="49440"/>
                    </a:lnTo>
                    <a:lnTo>
                      <a:pt x="2804264" y="49119"/>
                    </a:lnTo>
                    <a:lnTo>
                      <a:pt x="2855693" y="48781"/>
                    </a:lnTo>
                    <a:lnTo>
                      <a:pt x="2907121" y="48431"/>
                    </a:lnTo>
                    <a:lnTo>
                      <a:pt x="2958549" y="48074"/>
                    </a:lnTo>
                    <a:lnTo>
                      <a:pt x="3009960" y="47627"/>
                    </a:lnTo>
                    <a:lnTo>
                      <a:pt x="3061339" y="47016"/>
                    </a:lnTo>
                    <a:lnTo>
                      <a:pt x="3112691" y="46264"/>
                    </a:lnTo>
                    <a:lnTo>
                      <a:pt x="3164024" y="45395"/>
                    </a:lnTo>
                    <a:lnTo>
                      <a:pt x="3215343" y="44433"/>
                    </a:lnTo>
                    <a:lnTo>
                      <a:pt x="3266654" y="43402"/>
                    </a:lnTo>
                    <a:lnTo>
                      <a:pt x="3317963" y="42325"/>
                    </a:lnTo>
                    <a:lnTo>
                      <a:pt x="3369276" y="41227"/>
                    </a:lnTo>
                    <a:lnTo>
                      <a:pt x="3420598" y="40130"/>
                    </a:lnTo>
                    <a:lnTo>
                      <a:pt x="3471937" y="39059"/>
                    </a:lnTo>
                    <a:lnTo>
                      <a:pt x="3523297" y="38038"/>
                    </a:lnTo>
                    <a:lnTo>
                      <a:pt x="3574685" y="37090"/>
                    </a:lnTo>
                    <a:lnTo>
                      <a:pt x="3626106" y="36239"/>
                    </a:lnTo>
                    <a:lnTo>
                      <a:pt x="3677567" y="35509"/>
                    </a:lnTo>
                    <a:lnTo>
                      <a:pt x="3729074" y="34923"/>
                    </a:lnTo>
                    <a:lnTo>
                      <a:pt x="3780632" y="34505"/>
                    </a:lnTo>
                    <a:lnTo>
                      <a:pt x="3832247" y="34280"/>
                    </a:lnTo>
                    <a:lnTo>
                      <a:pt x="3883926" y="34270"/>
                    </a:lnTo>
                    <a:lnTo>
                      <a:pt x="3935674" y="34499"/>
                    </a:lnTo>
                    <a:lnTo>
                      <a:pt x="3984903" y="34987"/>
                    </a:lnTo>
                    <a:lnTo>
                      <a:pt x="4034195" y="35748"/>
                    </a:lnTo>
                    <a:lnTo>
                      <a:pt x="4083544" y="36755"/>
                    </a:lnTo>
                    <a:lnTo>
                      <a:pt x="4132946" y="37975"/>
                    </a:lnTo>
                    <a:lnTo>
                      <a:pt x="4182395" y="39378"/>
                    </a:lnTo>
                    <a:lnTo>
                      <a:pt x="4231887" y="40934"/>
                    </a:lnTo>
                    <a:lnTo>
                      <a:pt x="4281416" y="42612"/>
                    </a:lnTo>
                    <a:lnTo>
                      <a:pt x="4330977" y="44382"/>
                    </a:lnTo>
                    <a:lnTo>
                      <a:pt x="4380566" y="46213"/>
                    </a:lnTo>
                    <a:lnTo>
                      <a:pt x="4430176" y="48074"/>
                    </a:lnTo>
                    <a:lnTo>
                      <a:pt x="4479804" y="49936"/>
                    </a:lnTo>
                    <a:lnTo>
                      <a:pt x="4529443" y="51767"/>
                    </a:lnTo>
                    <a:lnTo>
                      <a:pt x="4579089" y="53537"/>
                    </a:lnTo>
                    <a:lnTo>
                      <a:pt x="4628737" y="55215"/>
                    </a:lnTo>
                    <a:lnTo>
                      <a:pt x="4678381" y="56771"/>
                    </a:lnTo>
                    <a:lnTo>
                      <a:pt x="4728017" y="58174"/>
                    </a:lnTo>
                    <a:lnTo>
                      <a:pt x="4777640" y="59394"/>
                    </a:lnTo>
                    <a:lnTo>
                      <a:pt x="4827243" y="60401"/>
                    </a:lnTo>
                    <a:lnTo>
                      <a:pt x="4876823" y="61162"/>
                    </a:lnTo>
                    <a:lnTo>
                      <a:pt x="4926374" y="61649"/>
                    </a:lnTo>
                    <a:lnTo>
                      <a:pt x="4975942" y="61931"/>
                    </a:lnTo>
                    <a:lnTo>
                      <a:pt x="5025567" y="62097"/>
                    </a:lnTo>
                    <a:lnTo>
                      <a:pt x="5075239" y="62150"/>
                    </a:lnTo>
                    <a:lnTo>
                      <a:pt x="5124948" y="62093"/>
                    </a:lnTo>
                    <a:lnTo>
                      <a:pt x="5174685" y="61928"/>
                    </a:lnTo>
                    <a:lnTo>
                      <a:pt x="5224439" y="61657"/>
                    </a:lnTo>
                    <a:lnTo>
                      <a:pt x="5274199" y="61283"/>
                    </a:lnTo>
                    <a:lnTo>
                      <a:pt x="5323956" y="60808"/>
                    </a:lnTo>
                    <a:lnTo>
                      <a:pt x="5373700" y="60234"/>
                    </a:lnTo>
                    <a:lnTo>
                      <a:pt x="5423420" y="59564"/>
                    </a:lnTo>
                    <a:lnTo>
                      <a:pt x="5473106" y="58799"/>
                    </a:lnTo>
                    <a:lnTo>
                      <a:pt x="5522747" y="57943"/>
                    </a:lnTo>
                    <a:lnTo>
                      <a:pt x="5572335" y="56998"/>
                    </a:lnTo>
                    <a:lnTo>
                      <a:pt x="5621858" y="55966"/>
                    </a:lnTo>
                    <a:lnTo>
                      <a:pt x="5671307" y="54849"/>
                    </a:lnTo>
                    <a:lnTo>
                      <a:pt x="5720670" y="53649"/>
                    </a:lnTo>
                    <a:lnTo>
                      <a:pt x="5769939" y="52370"/>
                    </a:lnTo>
                    <a:lnTo>
                      <a:pt x="5819103" y="51013"/>
                    </a:lnTo>
                    <a:lnTo>
                      <a:pt x="5868151" y="49580"/>
                    </a:lnTo>
                    <a:lnTo>
                      <a:pt x="5917074" y="48074"/>
                    </a:lnTo>
                    <a:lnTo>
                      <a:pt x="5969694" y="46296"/>
                    </a:lnTo>
                    <a:lnTo>
                      <a:pt x="6024423" y="44229"/>
                    </a:lnTo>
                    <a:lnTo>
                      <a:pt x="6080851" y="41911"/>
                    </a:lnTo>
                    <a:lnTo>
                      <a:pt x="6138570" y="39376"/>
                    </a:lnTo>
                    <a:lnTo>
                      <a:pt x="6197169" y="36661"/>
                    </a:lnTo>
                    <a:lnTo>
                      <a:pt x="6256239" y="33803"/>
                    </a:lnTo>
                    <a:lnTo>
                      <a:pt x="6315371" y="30837"/>
                    </a:lnTo>
                    <a:lnTo>
                      <a:pt x="6374154" y="27800"/>
                    </a:lnTo>
                    <a:lnTo>
                      <a:pt x="6432180" y="24727"/>
                    </a:lnTo>
                    <a:lnTo>
                      <a:pt x="6489038" y="21655"/>
                    </a:lnTo>
                    <a:lnTo>
                      <a:pt x="6544320" y="18620"/>
                    </a:lnTo>
                    <a:lnTo>
                      <a:pt x="6597614" y="15658"/>
                    </a:lnTo>
                    <a:lnTo>
                      <a:pt x="6648513" y="12804"/>
                    </a:lnTo>
                    <a:lnTo>
                      <a:pt x="6696606" y="10097"/>
                    </a:lnTo>
                    <a:lnTo>
                      <a:pt x="6741484" y="7570"/>
                    </a:lnTo>
                    <a:lnTo>
                      <a:pt x="6782736" y="5261"/>
                    </a:lnTo>
                    <a:lnTo>
                      <a:pt x="6819955" y="3205"/>
                    </a:lnTo>
                    <a:lnTo>
                      <a:pt x="6852729" y="1440"/>
                    </a:lnTo>
                    <a:lnTo>
                      <a:pt x="6880649" y="0"/>
                    </a:lnTo>
                  </a:path>
                </a:pathLst>
              </a:custGeom>
              <a:ln w="38099">
                <a:solidFill>
                  <a:srgbClr val="0097A7"/>
                </a:solidFill>
              </a:ln>
            </p:spPr>
            <p:txBody>
              <a:bodyPr wrap="square" lIns="0" tIns="0" rIns="0" bIns="0" rtlCol="0"/>
              <a:lstStyle/>
              <a:p>
                <a:endParaRPr/>
              </a:p>
            </p:txBody>
          </p:sp>
          <p:sp>
            <p:nvSpPr>
              <p:cNvPr id="27" name="object 27"/>
              <p:cNvSpPr/>
              <p:nvPr/>
            </p:nvSpPr>
            <p:spPr>
              <a:xfrm>
                <a:off x="1275850" y="4180824"/>
                <a:ext cx="6867525" cy="156845"/>
              </a:xfrm>
              <a:custGeom>
                <a:avLst/>
                <a:gdLst/>
                <a:ahLst/>
                <a:cxnLst/>
                <a:rect l="l" t="t" r="r" b="b"/>
                <a:pathLst>
                  <a:path w="6867525" h="156845">
                    <a:moveTo>
                      <a:pt x="0" y="156649"/>
                    </a:moveTo>
                    <a:lnTo>
                      <a:pt x="59007" y="155781"/>
                    </a:lnTo>
                    <a:lnTo>
                      <a:pt x="134952" y="154586"/>
                    </a:lnTo>
                    <a:lnTo>
                      <a:pt x="178334" y="153892"/>
                    </a:lnTo>
                    <a:lnTo>
                      <a:pt x="224821" y="153147"/>
                    </a:lnTo>
                    <a:lnTo>
                      <a:pt x="274035" y="152361"/>
                    </a:lnTo>
                    <a:lnTo>
                      <a:pt x="325601" y="151545"/>
                    </a:lnTo>
                    <a:lnTo>
                      <a:pt x="379141" y="150709"/>
                    </a:lnTo>
                    <a:lnTo>
                      <a:pt x="434279" y="149862"/>
                    </a:lnTo>
                    <a:lnTo>
                      <a:pt x="490639" y="149015"/>
                    </a:lnTo>
                    <a:lnTo>
                      <a:pt x="547843" y="148179"/>
                    </a:lnTo>
                    <a:lnTo>
                      <a:pt x="605516" y="147363"/>
                    </a:lnTo>
                    <a:lnTo>
                      <a:pt x="663280" y="146577"/>
                    </a:lnTo>
                    <a:lnTo>
                      <a:pt x="720759" y="145832"/>
                    </a:lnTo>
                    <a:lnTo>
                      <a:pt x="777577" y="145138"/>
                    </a:lnTo>
                    <a:lnTo>
                      <a:pt x="833357" y="144505"/>
                    </a:lnTo>
                    <a:lnTo>
                      <a:pt x="887721" y="143943"/>
                    </a:lnTo>
                    <a:lnTo>
                      <a:pt x="940294" y="143463"/>
                    </a:lnTo>
                    <a:lnTo>
                      <a:pt x="990699" y="143074"/>
                    </a:lnTo>
                    <a:lnTo>
                      <a:pt x="1042430" y="142754"/>
                    </a:lnTo>
                    <a:lnTo>
                      <a:pt x="1094059" y="142503"/>
                    </a:lnTo>
                    <a:lnTo>
                      <a:pt x="1145600" y="142315"/>
                    </a:lnTo>
                    <a:lnTo>
                      <a:pt x="1197063" y="142184"/>
                    </a:lnTo>
                    <a:lnTo>
                      <a:pt x="1248460" y="142105"/>
                    </a:lnTo>
                    <a:lnTo>
                      <a:pt x="1299805" y="142071"/>
                    </a:lnTo>
                    <a:lnTo>
                      <a:pt x="1351107" y="142077"/>
                    </a:lnTo>
                    <a:lnTo>
                      <a:pt x="1402381" y="142117"/>
                    </a:lnTo>
                    <a:lnTo>
                      <a:pt x="1453636" y="142184"/>
                    </a:lnTo>
                    <a:lnTo>
                      <a:pt x="1504885" y="142273"/>
                    </a:lnTo>
                    <a:lnTo>
                      <a:pt x="1556140" y="142378"/>
                    </a:lnTo>
                    <a:lnTo>
                      <a:pt x="1607414" y="142493"/>
                    </a:lnTo>
                    <a:lnTo>
                      <a:pt x="1658717" y="142611"/>
                    </a:lnTo>
                    <a:lnTo>
                      <a:pt x="1710061" y="142728"/>
                    </a:lnTo>
                    <a:lnTo>
                      <a:pt x="1761459" y="142837"/>
                    </a:lnTo>
                    <a:lnTo>
                      <a:pt x="1812923" y="142932"/>
                    </a:lnTo>
                    <a:lnTo>
                      <a:pt x="1864463" y="143007"/>
                    </a:lnTo>
                    <a:lnTo>
                      <a:pt x="1916093" y="143057"/>
                    </a:lnTo>
                    <a:lnTo>
                      <a:pt x="1967824" y="143074"/>
                    </a:lnTo>
                    <a:lnTo>
                      <a:pt x="2017070" y="143115"/>
                    </a:lnTo>
                    <a:lnTo>
                      <a:pt x="2066407" y="143230"/>
                    </a:lnTo>
                    <a:lnTo>
                      <a:pt x="2115826" y="143404"/>
                    </a:lnTo>
                    <a:lnTo>
                      <a:pt x="2165316" y="143626"/>
                    </a:lnTo>
                    <a:lnTo>
                      <a:pt x="2214868" y="143883"/>
                    </a:lnTo>
                    <a:lnTo>
                      <a:pt x="2264470" y="144161"/>
                    </a:lnTo>
                    <a:lnTo>
                      <a:pt x="2314113" y="144448"/>
                    </a:lnTo>
                    <a:lnTo>
                      <a:pt x="2363787" y="144730"/>
                    </a:lnTo>
                    <a:lnTo>
                      <a:pt x="2413481" y="144996"/>
                    </a:lnTo>
                    <a:lnTo>
                      <a:pt x="2463185" y="145231"/>
                    </a:lnTo>
                    <a:lnTo>
                      <a:pt x="2512890" y="145423"/>
                    </a:lnTo>
                    <a:lnTo>
                      <a:pt x="2562584" y="145558"/>
                    </a:lnTo>
                    <a:lnTo>
                      <a:pt x="2612258" y="145625"/>
                    </a:lnTo>
                    <a:lnTo>
                      <a:pt x="2661901" y="145610"/>
                    </a:lnTo>
                    <a:lnTo>
                      <a:pt x="2711504" y="145500"/>
                    </a:lnTo>
                    <a:lnTo>
                      <a:pt x="2761056" y="145282"/>
                    </a:lnTo>
                    <a:lnTo>
                      <a:pt x="2810546" y="144944"/>
                    </a:lnTo>
                    <a:lnTo>
                      <a:pt x="2859966" y="144472"/>
                    </a:lnTo>
                    <a:lnTo>
                      <a:pt x="2909303" y="143853"/>
                    </a:lnTo>
                    <a:lnTo>
                      <a:pt x="2958549" y="143074"/>
                    </a:lnTo>
                    <a:lnTo>
                      <a:pt x="3010281" y="141983"/>
                    </a:lnTo>
                    <a:lnTo>
                      <a:pt x="3061912" y="140555"/>
                    </a:lnTo>
                    <a:lnTo>
                      <a:pt x="3113454" y="138834"/>
                    </a:lnTo>
                    <a:lnTo>
                      <a:pt x="3164919" y="136868"/>
                    </a:lnTo>
                    <a:lnTo>
                      <a:pt x="3216319" y="134700"/>
                    </a:lnTo>
                    <a:lnTo>
                      <a:pt x="3267665" y="132376"/>
                    </a:lnTo>
                    <a:lnTo>
                      <a:pt x="3318970" y="129941"/>
                    </a:lnTo>
                    <a:lnTo>
                      <a:pt x="3370245" y="127442"/>
                    </a:lnTo>
                    <a:lnTo>
                      <a:pt x="3421502" y="124922"/>
                    </a:lnTo>
                    <a:lnTo>
                      <a:pt x="3472753" y="122427"/>
                    </a:lnTo>
                    <a:lnTo>
                      <a:pt x="3524010" y="120002"/>
                    </a:lnTo>
                    <a:lnTo>
                      <a:pt x="3575285" y="117694"/>
                    </a:lnTo>
                    <a:lnTo>
                      <a:pt x="3626589" y="115546"/>
                    </a:lnTo>
                    <a:lnTo>
                      <a:pt x="3677935" y="113604"/>
                    </a:lnTo>
                    <a:lnTo>
                      <a:pt x="3729334" y="111914"/>
                    </a:lnTo>
                    <a:lnTo>
                      <a:pt x="3780798" y="110521"/>
                    </a:lnTo>
                    <a:lnTo>
                      <a:pt x="3832339" y="109470"/>
                    </a:lnTo>
                    <a:lnTo>
                      <a:pt x="3883969" y="108806"/>
                    </a:lnTo>
                    <a:lnTo>
                      <a:pt x="3935699" y="108574"/>
                    </a:lnTo>
                    <a:lnTo>
                      <a:pt x="3984944" y="108841"/>
                    </a:lnTo>
                    <a:lnTo>
                      <a:pt x="4034280" y="109602"/>
                    </a:lnTo>
                    <a:lnTo>
                      <a:pt x="4083697" y="110800"/>
                    </a:lnTo>
                    <a:lnTo>
                      <a:pt x="4133185" y="112380"/>
                    </a:lnTo>
                    <a:lnTo>
                      <a:pt x="4182734" y="114283"/>
                    </a:lnTo>
                    <a:lnTo>
                      <a:pt x="4232334" y="116454"/>
                    </a:lnTo>
                    <a:lnTo>
                      <a:pt x="4281974" y="118835"/>
                    </a:lnTo>
                    <a:lnTo>
                      <a:pt x="4331645" y="121370"/>
                    </a:lnTo>
                    <a:lnTo>
                      <a:pt x="4381336" y="124002"/>
                    </a:lnTo>
                    <a:lnTo>
                      <a:pt x="4431037" y="126673"/>
                    </a:lnTo>
                    <a:lnTo>
                      <a:pt x="4480738" y="129327"/>
                    </a:lnTo>
                    <a:lnTo>
                      <a:pt x="4530429" y="131908"/>
                    </a:lnTo>
                    <a:lnTo>
                      <a:pt x="4580100" y="134358"/>
                    </a:lnTo>
                    <a:lnTo>
                      <a:pt x="4629740" y="136620"/>
                    </a:lnTo>
                    <a:lnTo>
                      <a:pt x="4679340" y="138638"/>
                    </a:lnTo>
                    <a:lnTo>
                      <a:pt x="4728889" y="140355"/>
                    </a:lnTo>
                    <a:lnTo>
                      <a:pt x="4778377" y="141714"/>
                    </a:lnTo>
                    <a:lnTo>
                      <a:pt x="4827794" y="142658"/>
                    </a:lnTo>
                    <a:lnTo>
                      <a:pt x="4877130" y="143131"/>
                    </a:lnTo>
                    <a:lnTo>
                      <a:pt x="4926374" y="143074"/>
                    </a:lnTo>
                    <a:lnTo>
                      <a:pt x="4978141" y="142556"/>
                    </a:lnTo>
                    <a:lnTo>
                      <a:pt x="5029870" y="141726"/>
                    </a:lnTo>
                    <a:lnTo>
                      <a:pt x="5081561" y="140599"/>
                    </a:lnTo>
                    <a:lnTo>
                      <a:pt x="5133216" y="139192"/>
                    </a:lnTo>
                    <a:lnTo>
                      <a:pt x="5184832" y="137519"/>
                    </a:lnTo>
                    <a:lnTo>
                      <a:pt x="5236412" y="135598"/>
                    </a:lnTo>
                    <a:lnTo>
                      <a:pt x="5287954" y="133442"/>
                    </a:lnTo>
                    <a:lnTo>
                      <a:pt x="5339458" y="131067"/>
                    </a:lnTo>
                    <a:lnTo>
                      <a:pt x="5390925" y="128490"/>
                    </a:lnTo>
                    <a:lnTo>
                      <a:pt x="5442355" y="125726"/>
                    </a:lnTo>
                    <a:lnTo>
                      <a:pt x="5493747" y="122790"/>
                    </a:lnTo>
                    <a:lnTo>
                      <a:pt x="5545101" y="119699"/>
                    </a:lnTo>
                    <a:lnTo>
                      <a:pt x="5596417" y="116467"/>
                    </a:lnTo>
                    <a:lnTo>
                      <a:pt x="5647696" y="113110"/>
                    </a:lnTo>
                    <a:lnTo>
                      <a:pt x="5698938" y="109644"/>
                    </a:lnTo>
                    <a:lnTo>
                      <a:pt x="5750141" y="106084"/>
                    </a:lnTo>
                    <a:lnTo>
                      <a:pt x="5801307" y="102446"/>
                    </a:lnTo>
                    <a:lnTo>
                      <a:pt x="5852434" y="98746"/>
                    </a:lnTo>
                    <a:lnTo>
                      <a:pt x="5903524" y="94999"/>
                    </a:lnTo>
                    <a:lnTo>
                      <a:pt x="5955823" y="90983"/>
                    </a:lnTo>
                    <a:lnTo>
                      <a:pt x="6010300" y="86506"/>
                    </a:lnTo>
                    <a:lnTo>
                      <a:pt x="6066540" y="81629"/>
                    </a:lnTo>
                    <a:lnTo>
                      <a:pt x="6124127" y="76416"/>
                    </a:lnTo>
                    <a:lnTo>
                      <a:pt x="6182646" y="70928"/>
                    </a:lnTo>
                    <a:lnTo>
                      <a:pt x="6241681" y="65227"/>
                    </a:lnTo>
                    <a:lnTo>
                      <a:pt x="6300817" y="59376"/>
                    </a:lnTo>
                    <a:lnTo>
                      <a:pt x="6359638" y="53435"/>
                    </a:lnTo>
                    <a:lnTo>
                      <a:pt x="6417729" y="47469"/>
                    </a:lnTo>
                    <a:lnTo>
                      <a:pt x="6474675" y="41538"/>
                    </a:lnTo>
                    <a:lnTo>
                      <a:pt x="6530059" y="35704"/>
                    </a:lnTo>
                    <a:lnTo>
                      <a:pt x="6583467" y="30030"/>
                    </a:lnTo>
                    <a:lnTo>
                      <a:pt x="6634483" y="24578"/>
                    </a:lnTo>
                    <a:lnTo>
                      <a:pt x="6682691" y="19410"/>
                    </a:lnTo>
                    <a:lnTo>
                      <a:pt x="6727676" y="14588"/>
                    </a:lnTo>
                    <a:lnTo>
                      <a:pt x="6769022" y="10173"/>
                    </a:lnTo>
                    <a:lnTo>
                      <a:pt x="6806314" y="6229"/>
                    </a:lnTo>
                    <a:lnTo>
                      <a:pt x="6839137" y="2817"/>
                    </a:lnTo>
                    <a:lnTo>
                      <a:pt x="6867074" y="0"/>
                    </a:lnTo>
                  </a:path>
                </a:pathLst>
              </a:custGeom>
              <a:ln w="38099">
                <a:solidFill>
                  <a:srgbClr val="F9C943"/>
                </a:solidFill>
              </a:ln>
            </p:spPr>
            <p:txBody>
              <a:bodyPr wrap="square" lIns="0" tIns="0" rIns="0" bIns="0" rtlCol="0"/>
              <a:lstStyle/>
              <a:p>
                <a:endParaRPr/>
              </a:p>
            </p:txBody>
          </p:sp>
          <p:pic>
            <p:nvPicPr>
              <p:cNvPr id="28" name="object 28"/>
              <p:cNvPicPr/>
              <p:nvPr/>
            </p:nvPicPr>
            <p:blipFill>
              <a:blip r:embed="rId2" cstate="print"/>
              <a:stretch>
                <a:fillRect/>
              </a:stretch>
            </p:blipFill>
            <p:spPr>
              <a:xfrm>
                <a:off x="5591625" y="3477750"/>
                <a:ext cx="1164900" cy="568200"/>
              </a:xfrm>
              <a:prstGeom prst="rect">
                <a:avLst/>
              </a:prstGeom>
            </p:spPr>
          </p:pic>
          <p:sp>
            <p:nvSpPr>
              <p:cNvPr id="29" name="object 29"/>
              <p:cNvSpPr/>
              <p:nvPr/>
            </p:nvSpPr>
            <p:spPr>
              <a:xfrm>
                <a:off x="5648774" y="3515849"/>
                <a:ext cx="1050925" cy="454025"/>
              </a:xfrm>
              <a:custGeom>
                <a:avLst/>
                <a:gdLst/>
                <a:ahLst/>
                <a:cxnLst/>
                <a:rect l="l" t="t" r="r" b="b"/>
                <a:pathLst>
                  <a:path w="1050925" h="454025">
                    <a:moveTo>
                      <a:pt x="1050599" y="453899"/>
                    </a:moveTo>
                    <a:lnTo>
                      <a:pt x="0" y="453899"/>
                    </a:lnTo>
                    <a:lnTo>
                      <a:pt x="0" y="0"/>
                    </a:lnTo>
                    <a:lnTo>
                      <a:pt x="1050599" y="0"/>
                    </a:lnTo>
                    <a:lnTo>
                      <a:pt x="1050599" y="453899"/>
                    </a:lnTo>
                    <a:close/>
                  </a:path>
                </a:pathLst>
              </a:custGeom>
              <a:solidFill>
                <a:srgbClr val="FFFFFF"/>
              </a:solidFill>
            </p:spPr>
            <p:txBody>
              <a:bodyPr wrap="square" lIns="0" tIns="0" rIns="0" bIns="0" rtlCol="0"/>
              <a:lstStyle/>
              <a:p>
                <a:endParaRPr/>
              </a:p>
            </p:txBody>
          </p:sp>
          <p:sp>
            <p:nvSpPr>
              <p:cNvPr id="30" name="object 30"/>
              <p:cNvSpPr/>
              <p:nvPr/>
            </p:nvSpPr>
            <p:spPr>
              <a:xfrm>
                <a:off x="1275850" y="1865049"/>
                <a:ext cx="6867525" cy="2429510"/>
              </a:xfrm>
              <a:custGeom>
                <a:avLst/>
                <a:gdLst/>
                <a:ahLst/>
                <a:cxnLst/>
                <a:rect l="l" t="t" r="r" b="b"/>
                <a:pathLst>
                  <a:path w="6867525" h="2429510">
                    <a:moveTo>
                      <a:pt x="0" y="2429249"/>
                    </a:moveTo>
                    <a:lnTo>
                      <a:pt x="59068" y="2424099"/>
                    </a:lnTo>
                    <a:lnTo>
                      <a:pt x="135169" y="2417090"/>
                    </a:lnTo>
                    <a:lnTo>
                      <a:pt x="178652" y="2413028"/>
                    </a:lnTo>
                    <a:lnTo>
                      <a:pt x="225248" y="2408669"/>
                    </a:lnTo>
                    <a:lnTo>
                      <a:pt x="274575" y="2404070"/>
                    </a:lnTo>
                    <a:lnTo>
                      <a:pt x="326251" y="2399285"/>
                    </a:lnTo>
                    <a:lnTo>
                      <a:pt x="379896" y="2394372"/>
                    </a:lnTo>
                    <a:lnTo>
                      <a:pt x="435126" y="2389385"/>
                    </a:lnTo>
                    <a:lnTo>
                      <a:pt x="491561" y="2384382"/>
                    </a:lnTo>
                    <a:lnTo>
                      <a:pt x="548819" y="2379418"/>
                    </a:lnTo>
                    <a:lnTo>
                      <a:pt x="606518" y="2374548"/>
                    </a:lnTo>
                    <a:lnTo>
                      <a:pt x="664276" y="2369830"/>
                    </a:lnTo>
                    <a:lnTo>
                      <a:pt x="721712" y="2365318"/>
                    </a:lnTo>
                    <a:lnTo>
                      <a:pt x="778444" y="2361070"/>
                    </a:lnTo>
                    <a:lnTo>
                      <a:pt x="834091" y="2357140"/>
                    </a:lnTo>
                    <a:lnTo>
                      <a:pt x="888270" y="2353585"/>
                    </a:lnTo>
                    <a:lnTo>
                      <a:pt x="940600" y="2350462"/>
                    </a:lnTo>
                    <a:lnTo>
                      <a:pt x="990699" y="2347824"/>
                    </a:lnTo>
                    <a:lnTo>
                      <a:pt x="1042001" y="2345508"/>
                    </a:lnTo>
                    <a:lnTo>
                      <a:pt x="1093070" y="2343537"/>
                    </a:lnTo>
                    <a:lnTo>
                      <a:pt x="1143934" y="2341883"/>
                    </a:lnTo>
                    <a:lnTo>
                      <a:pt x="1194625" y="2340515"/>
                    </a:lnTo>
                    <a:lnTo>
                      <a:pt x="1245171" y="2339405"/>
                    </a:lnTo>
                    <a:lnTo>
                      <a:pt x="1295603" y="2338522"/>
                    </a:lnTo>
                    <a:lnTo>
                      <a:pt x="1345949" y="2337838"/>
                    </a:lnTo>
                    <a:lnTo>
                      <a:pt x="1396241" y="2337321"/>
                    </a:lnTo>
                    <a:lnTo>
                      <a:pt x="1446506" y="2336943"/>
                    </a:lnTo>
                    <a:lnTo>
                      <a:pt x="1496776" y="2336673"/>
                    </a:lnTo>
                    <a:lnTo>
                      <a:pt x="1547079" y="2336483"/>
                    </a:lnTo>
                    <a:lnTo>
                      <a:pt x="1597445" y="2336343"/>
                    </a:lnTo>
                    <a:lnTo>
                      <a:pt x="1647905" y="2336222"/>
                    </a:lnTo>
                    <a:lnTo>
                      <a:pt x="1698487" y="2336091"/>
                    </a:lnTo>
                    <a:lnTo>
                      <a:pt x="1749221" y="2335920"/>
                    </a:lnTo>
                    <a:lnTo>
                      <a:pt x="1800137" y="2335681"/>
                    </a:lnTo>
                    <a:lnTo>
                      <a:pt x="1851265" y="2335342"/>
                    </a:lnTo>
                    <a:lnTo>
                      <a:pt x="1902634" y="2334875"/>
                    </a:lnTo>
                    <a:lnTo>
                      <a:pt x="1954274" y="2334249"/>
                    </a:lnTo>
                    <a:lnTo>
                      <a:pt x="2003602" y="2333603"/>
                    </a:lnTo>
                    <a:lnTo>
                      <a:pt x="2053176" y="2333014"/>
                    </a:lnTo>
                    <a:lnTo>
                      <a:pt x="2102970" y="2332473"/>
                    </a:lnTo>
                    <a:lnTo>
                      <a:pt x="2152959" y="2331969"/>
                    </a:lnTo>
                    <a:lnTo>
                      <a:pt x="2203118" y="2331492"/>
                    </a:lnTo>
                    <a:lnTo>
                      <a:pt x="2253421" y="2331032"/>
                    </a:lnTo>
                    <a:lnTo>
                      <a:pt x="2303842" y="2330579"/>
                    </a:lnTo>
                    <a:lnTo>
                      <a:pt x="2354357" y="2330123"/>
                    </a:lnTo>
                    <a:lnTo>
                      <a:pt x="2404940" y="2329653"/>
                    </a:lnTo>
                    <a:lnTo>
                      <a:pt x="2455565" y="2329159"/>
                    </a:lnTo>
                    <a:lnTo>
                      <a:pt x="2506207" y="2328631"/>
                    </a:lnTo>
                    <a:lnTo>
                      <a:pt x="2556841" y="2328059"/>
                    </a:lnTo>
                    <a:lnTo>
                      <a:pt x="2607440" y="2327433"/>
                    </a:lnTo>
                    <a:lnTo>
                      <a:pt x="2657981" y="2326743"/>
                    </a:lnTo>
                    <a:lnTo>
                      <a:pt x="2708436" y="2325977"/>
                    </a:lnTo>
                    <a:lnTo>
                      <a:pt x="2758781" y="2325127"/>
                    </a:lnTo>
                    <a:lnTo>
                      <a:pt x="2808990" y="2324182"/>
                    </a:lnTo>
                    <a:lnTo>
                      <a:pt x="2859038" y="2323132"/>
                    </a:lnTo>
                    <a:lnTo>
                      <a:pt x="2908900" y="2321966"/>
                    </a:lnTo>
                    <a:lnTo>
                      <a:pt x="2958549" y="2320674"/>
                    </a:lnTo>
                    <a:lnTo>
                      <a:pt x="3010601" y="2319125"/>
                    </a:lnTo>
                    <a:lnTo>
                      <a:pt x="3062481" y="2317354"/>
                    </a:lnTo>
                    <a:lnTo>
                      <a:pt x="3114210" y="2315388"/>
                    </a:lnTo>
                    <a:lnTo>
                      <a:pt x="3165803" y="2313255"/>
                    </a:lnTo>
                    <a:lnTo>
                      <a:pt x="3217280" y="2310982"/>
                    </a:lnTo>
                    <a:lnTo>
                      <a:pt x="3268658" y="2308598"/>
                    </a:lnTo>
                    <a:lnTo>
                      <a:pt x="3319955" y="2306129"/>
                    </a:lnTo>
                    <a:lnTo>
                      <a:pt x="3371188" y="2303603"/>
                    </a:lnTo>
                    <a:lnTo>
                      <a:pt x="3422376" y="2301048"/>
                    </a:lnTo>
                    <a:lnTo>
                      <a:pt x="3473537" y="2298491"/>
                    </a:lnTo>
                    <a:lnTo>
                      <a:pt x="3524687" y="2295960"/>
                    </a:lnTo>
                    <a:lnTo>
                      <a:pt x="3575845" y="2293483"/>
                    </a:lnTo>
                    <a:lnTo>
                      <a:pt x="3627030" y="2291086"/>
                    </a:lnTo>
                    <a:lnTo>
                      <a:pt x="3678257" y="2288798"/>
                    </a:lnTo>
                    <a:lnTo>
                      <a:pt x="3729547" y="2286646"/>
                    </a:lnTo>
                    <a:lnTo>
                      <a:pt x="3780915" y="2284658"/>
                    </a:lnTo>
                    <a:lnTo>
                      <a:pt x="3832381" y="2282860"/>
                    </a:lnTo>
                    <a:lnTo>
                      <a:pt x="3883961" y="2281282"/>
                    </a:lnTo>
                    <a:lnTo>
                      <a:pt x="3935674" y="2279949"/>
                    </a:lnTo>
                    <a:lnTo>
                      <a:pt x="3984920" y="2279246"/>
                    </a:lnTo>
                    <a:lnTo>
                      <a:pt x="4034257" y="2279332"/>
                    </a:lnTo>
                    <a:lnTo>
                      <a:pt x="4083676" y="2280084"/>
                    </a:lnTo>
                    <a:lnTo>
                      <a:pt x="4133167" y="2281379"/>
                    </a:lnTo>
                    <a:lnTo>
                      <a:pt x="4182718" y="2283094"/>
                    </a:lnTo>
                    <a:lnTo>
                      <a:pt x="4232321" y="2285104"/>
                    </a:lnTo>
                    <a:lnTo>
                      <a:pt x="4281964" y="2287286"/>
                    </a:lnTo>
                    <a:lnTo>
                      <a:pt x="4331638" y="2289516"/>
                    </a:lnTo>
                    <a:lnTo>
                      <a:pt x="4381332" y="2291671"/>
                    </a:lnTo>
                    <a:lnTo>
                      <a:pt x="4431037" y="2293628"/>
                    </a:lnTo>
                    <a:lnTo>
                      <a:pt x="4480742" y="2295262"/>
                    </a:lnTo>
                    <a:lnTo>
                      <a:pt x="4530436" y="2296450"/>
                    </a:lnTo>
                    <a:lnTo>
                      <a:pt x="4580110" y="2297069"/>
                    </a:lnTo>
                    <a:lnTo>
                      <a:pt x="4629753" y="2296995"/>
                    </a:lnTo>
                    <a:lnTo>
                      <a:pt x="4679356" y="2296104"/>
                    </a:lnTo>
                    <a:lnTo>
                      <a:pt x="4728907" y="2294273"/>
                    </a:lnTo>
                    <a:lnTo>
                      <a:pt x="4778398" y="2291378"/>
                    </a:lnTo>
                    <a:lnTo>
                      <a:pt x="4827817" y="2287296"/>
                    </a:lnTo>
                    <a:lnTo>
                      <a:pt x="4877154" y="2281902"/>
                    </a:lnTo>
                    <a:lnTo>
                      <a:pt x="4926399" y="2275074"/>
                    </a:lnTo>
                    <a:lnTo>
                      <a:pt x="4969166" y="2269452"/>
                    </a:lnTo>
                    <a:lnTo>
                      <a:pt x="5011907" y="2265549"/>
                    </a:lnTo>
                    <a:lnTo>
                      <a:pt x="5054622" y="2263025"/>
                    </a:lnTo>
                    <a:lnTo>
                      <a:pt x="5097311" y="2261539"/>
                    </a:lnTo>
                    <a:lnTo>
                      <a:pt x="5139975" y="2260749"/>
                    </a:lnTo>
                    <a:lnTo>
                      <a:pt x="5182613" y="2260314"/>
                    </a:lnTo>
                    <a:lnTo>
                      <a:pt x="5225225" y="2259892"/>
                    </a:lnTo>
                    <a:lnTo>
                      <a:pt x="5267812" y="2259143"/>
                    </a:lnTo>
                    <a:lnTo>
                      <a:pt x="5310372" y="2257725"/>
                    </a:lnTo>
                    <a:lnTo>
                      <a:pt x="5352908" y="2255297"/>
                    </a:lnTo>
                    <a:lnTo>
                      <a:pt x="5395417" y="2251517"/>
                    </a:lnTo>
                    <a:lnTo>
                      <a:pt x="5437901" y="2246044"/>
                    </a:lnTo>
                    <a:lnTo>
                      <a:pt x="5480359" y="2238537"/>
                    </a:lnTo>
                    <a:lnTo>
                      <a:pt x="5522791" y="2228655"/>
                    </a:lnTo>
                    <a:lnTo>
                      <a:pt x="5565198" y="2216056"/>
                    </a:lnTo>
                    <a:lnTo>
                      <a:pt x="5607578" y="2200398"/>
                    </a:lnTo>
                    <a:lnTo>
                      <a:pt x="5649934" y="2181341"/>
                    </a:lnTo>
                    <a:lnTo>
                      <a:pt x="5692263" y="2158544"/>
                    </a:lnTo>
                    <a:lnTo>
                      <a:pt x="5734567" y="2131664"/>
                    </a:lnTo>
                    <a:lnTo>
                      <a:pt x="5776845" y="2100361"/>
                    </a:lnTo>
                    <a:lnTo>
                      <a:pt x="5819097" y="2064294"/>
                    </a:lnTo>
                    <a:lnTo>
                      <a:pt x="5861324" y="2023120"/>
                    </a:lnTo>
                    <a:lnTo>
                      <a:pt x="5903524" y="1976499"/>
                    </a:lnTo>
                    <a:lnTo>
                      <a:pt x="5948553" y="1919456"/>
                    </a:lnTo>
                    <a:lnTo>
                      <a:pt x="5971709" y="1887125"/>
                    </a:lnTo>
                    <a:lnTo>
                      <a:pt x="5995248" y="1852425"/>
                    </a:lnTo>
                    <a:lnTo>
                      <a:pt x="6019137" y="1815486"/>
                    </a:lnTo>
                    <a:lnTo>
                      <a:pt x="6043343" y="1776436"/>
                    </a:lnTo>
                    <a:lnTo>
                      <a:pt x="6067831" y="1735404"/>
                    </a:lnTo>
                    <a:lnTo>
                      <a:pt x="6092569" y="1692519"/>
                    </a:lnTo>
                    <a:lnTo>
                      <a:pt x="6117523" y="1647909"/>
                    </a:lnTo>
                    <a:lnTo>
                      <a:pt x="6142659" y="1601703"/>
                    </a:lnTo>
                    <a:lnTo>
                      <a:pt x="6167945" y="1554029"/>
                    </a:lnTo>
                    <a:lnTo>
                      <a:pt x="6193346" y="1505017"/>
                    </a:lnTo>
                    <a:lnTo>
                      <a:pt x="6218829" y="1454795"/>
                    </a:lnTo>
                    <a:lnTo>
                      <a:pt x="6244361" y="1403492"/>
                    </a:lnTo>
                    <a:lnTo>
                      <a:pt x="6269908" y="1351237"/>
                    </a:lnTo>
                    <a:lnTo>
                      <a:pt x="6295437" y="1298157"/>
                    </a:lnTo>
                    <a:lnTo>
                      <a:pt x="6320915" y="1244383"/>
                    </a:lnTo>
                    <a:lnTo>
                      <a:pt x="6346307" y="1190042"/>
                    </a:lnTo>
                    <a:lnTo>
                      <a:pt x="6371581" y="1135263"/>
                    </a:lnTo>
                    <a:lnTo>
                      <a:pt x="6396703" y="1080176"/>
                    </a:lnTo>
                    <a:lnTo>
                      <a:pt x="6421640" y="1024908"/>
                    </a:lnTo>
                    <a:lnTo>
                      <a:pt x="6446357" y="969589"/>
                    </a:lnTo>
                    <a:lnTo>
                      <a:pt x="6470822" y="914346"/>
                    </a:lnTo>
                    <a:lnTo>
                      <a:pt x="6495002" y="859310"/>
                    </a:lnTo>
                    <a:lnTo>
                      <a:pt x="6518862" y="804608"/>
                    </a:lnTo>
                    <a:lnTo>
                      <a:pt x="6542369" y="750369"/>
                    </a:lnTo>
                    <a:lnTo>
                      <a:pt x="6565491" y="696722"/>
                    </a:lnTo>
                    <a:lnTo>
                      <a:pt x="6588192" y="643796"/>
                    </a:lnTo>
                    <a:lnTo>
                      <a:pt x="6610441" y="591719"/>
                    </a:lnTo>
                    <a:lnTo>
                      <a:pt x="6632203" y="540620"/>
                    </a:lnTo>
                    <a:lnTo>
                      <a:pt x="6653445" y="490628"/>
                    </a:lnTo>
                    <a:lnTo>
                      <a:pt x="6674133" y="441871"/>
                    </a:lnTo>
                    <a:lnTo>
                      <a:pt x="6694235" y="394478"/>
                    </a:lnTo>
                    <a:lnTo>
                      <a:pt x="6713716" y="348578"/>
                    </a:lnTo>
                    <a:lnTo>
                      <a:pt x="6732544" y="304300"/>
                    </a:lnTo>
                    <a:lnTo>
                      <a:pt x="6750684" y="261772"/>
                    </a:lnTo>
                    <a:lnTo>
                      <a:pt x="6768103" y="221123"/>
                    </a:lnTo>
                    <a:lnTo>
                      <a:pt x="6784769" y="182481"/>
                    </a:lnTo>
                    <a:lnTo>
                      <a:pt x="6800646" y="145976"/>
                    </a:lnTo>
                    <a:lnTo>
                      <a:pt x="6829905" y="79889"/>
                    </a:lnTo>
                    <a:lnTo>
                      <a:pt x="6855612" y="23893"/>
                    </a:lnTo>
                    <a:lnTo>
                      <a:pt x="6867049" y="0"/>
                    </a:lnTo>
                  </a:path>
                </a:pathLst>
              </a:custGeom>
              <a:ln w="38099">
                <a:solidFill>
                  <a:srgbClr val="2F7EB8"/>
                </a:solidFill>
              </a:ln>
            </p:spPr>
            <p:txBody>
              <a:bodyPr wrap="square" lIns="0" tIns="0" rIns="0" bIns="0" rtlCol="0"/>
              <a:lstStyle/>
              <a:p>
                <a:endParaRPr/>
              </a:p>
            </p:txBody>
          </p:sp>
          <p:pic>
            <p:nvPicPr>
              <p:cNvPr id="31" name="object 31"/>
              <p:cNvPicPr/>
              <p:nvPr/>
            </p:nvPicPr>
            <p:blipFill>
              <a:blip r:embed="rId3" cstate="print"/>
              <a:stretch>
                <a:fillRect/>
              </a:stretch>
            </p:blipFill>
            <p:spPr>
              <a:xfrm>
                <a:off x="5748950" y="3596825"/>
                <a:ext cx="828994" cy="156649"/>
              </a:xfrm>
              <a:prstGeom prst="rect">
                <a:avLst/>
              </a:prstGeom>
            </p:spPr>
          </p:pic>
        </p:grpSp>
        <p:sp>
          <p:nvSpPr>
            <p:cNvPr id="32" name="object 32"/>
            <p:cNvSpPr/>
            <p:nvPr/>
          </p:nvSpPr>
          <p:spPr>
            <a:xfrm>
              <a:off x="1992862" y="1535174"/>
              <a:ext cx="138430" cy="0"/>
            </a:xfrm>
            <a:custGeom>
              <a:avLst/>
              <a:gdLst/>
              <a:ahLst/>
              <a:cxnLst/>
              <a:rect l="l" t="t" r="r" b="b"/>
              <a:pathLst>
                <a:path w="138430">
                  <a:moveTo>
                    <a:pt x="0" y="0"/>
                  </a:moveTo>
                  <a:lnTo>
                    <a:pt x="138299" y="0"/>
                  </a:lnTo>
                </a:path>
              </a:pathLst>
            </a:custGeom>
            <a:ln w="38099">
              <a:solidFill>
                <a:srgbClr val="2F7EB8"/>
              </a:solidFill>
            </a:ln>
          </p:spPr>
          <p:txBody>
            <a:bodyPr wrap="square" lIns="0" tIns="0" rIns="0" bIns="0" rtlCol="0"/>
            <a:lstStyle/>
            <a:p>
              <a:endParaRPr/>
            </a:p>
          </p:txBody>
        </p:sp>
        <p:sp>
          <p:nvSpPr>
            <p:cNvPr id="33" name="object 33"/>
            <p:cNvSpPr/>
            <p:nvPr/>
          </p:nvSpPr>
          <p:spPr>
            <a:xfrm>
              <a:off x="3768192" y="1526775"/>
              <a:ext cx="138430" cy="0"/>
            </a:xfrm>
            <a:custGeom>
              <a:avLst/>
              <a:gdLst/>
              <a:ahLst/>
              <a:cxnLst/>
              <a:rect l="l" t="t" r="r" b="b"/>
              <a:pathLst>
                <a:path w="138429">
                  <a:moveTo>
                    <a:pt x="0" y="0"/>
                  </a:moveTo>
                  <a:lnTo>
                    <a:pt x="138299" y="0"/>
                  </a:lnTo>
                </a:path>
              </a:pathLst>
            </a:custGeom>
            <a:ln w="38099">
              <a:solidFill>
                <a:srgbClr val="F9C943"/>
              </a:solidFill>
            </a:ln>
          </p:spPr>
          <p:txBody>
            <a:bodyPr wrap="square" lIns="0" tIns="0" rIns="0" bIns="0" rtlCol="0"/>
            <a:lstStyle/>
            <a:p>
              <a:endParaRPr/>
            </a:p>
          </p:txBody>
        </p:sp>
        <p:sp>
          <p:nvSpPr>
            <p:cNvPr id="34" name="object 34"/>
            <p:cNvSpPr/>
            <p:nvPr/>
          </p:nvSpPr>
          <p:spPr>
            <a:xfrm>
              <a:off x="5477081" y="1523274"/>
              <a:ext cx="138430" cy="0"/>
            </a:xfrm>
            <a:custGeom>
              <a:avLst/>
              <a:gdLst/>
              <a:ahLst/>
              <a:cxnLst/>
              <a:rect l="l" t="t" r="r" b="b"/>
              <a:pathLst>
                <a:path w="138429">
                  <a:moveTo>
                    <a:pt x="0" y="0"/>
                  </a:moveTo>
                  <a:lnTo>
                    <a:pt x="138299" y="0"/>
                  </a:lnTo>
                </a:path>
              </a:pathLst>
            </a:custGeom>
            <a:ln w="38099">
              <a:solidFill>
                <a:srgbClr val="0097A7"/>
              </a:solidFill>
            </a:ln>
          </p:spPr>
          <p:txBody>
            <a:bodyPr wrap="square" lIns="0" tIns="0" rIns="0" bIns="0" rtlCol="0"/>
            <a:lstStyle/>
            <a:p>
              <a:endParaRPr/>
            </a:p>
          </p:txBody>
        </p:sp>
        <p:sp>
          <p:nvSpPr>
            <p:cNvPr id="36" name="object 36"/>
            <p:cNvSpPr txBox="1"/>
            <p:nvPr/>
          </p:nvSpPr>
          <p:spPr>
            <a:xfrm>
              <a:off x="5648774" y="3515850"/>
              <a:ext cx="1050925" cy="454025"/>
            </a:xfrm>
            <a:prstGeom prst="rect">
              <a:avLst/>
            </a:prstGeom>
          </p:spPr>
          <p:txBody>
            <a:bodyPr vert="horz" wrap="square" lIns="0" tIns="0" rIns="0" bIns="0" rtlCol="0">
              <a:spAutoFit/>
            </a:bodyPr>
            <a:lstStyle/>
            <a:p>
              <a:pPr>
                <a:lnSpc>
                  <a:spcPct val="100000"/>
                </a:lnSpc>
              </a:pPr>
              <a:endParaRPr sz="1100">
                <a:latin typeface="Times New Roman"/>
                <a:cs typeface="Times New Roman"/>
              </a:endParaRPr>
            </a:p>
            <a:p>
              <a:pPr marL="274320">
                <a:lnSpc>
                  <a:spcPct val="100000"/>
                </a:lnSpc>
                <a:spcBef>
                  <a:spcPts val="745"/>
                </a:spcBef>
              </a:pPr>
              <a:r>
                <a:rPr sz="1000" spc="-5" dirty="0">
                  <a:solidFill>
                    <a:srgbClr val="222222"/>
                  </a:solidFill>
                  <a:latin typeface="Arial"/>
                  <a:cs typeface="Arial"/>
                </a:rPr>
                <a:t>Founded</a:t>
              </a:r>
              <a:endParaRPr sz="1000">
                <a:latin typeface="Arial"/>
                <a:cs typeface="Arial"/>
              </a:endParaRPr>
            </a:p>
          </p:txBody>
        </p:sp>
      </p:grpSp>
      <p:grpSp>
        <p:nvGrpSpPr>
          <p:cNvPr id="4" name="object 4">
            <a:extLst>
              <a:ext uri="{C183D7F6-B498-43B3-948B-1728B52AA6E4}">
                <adec:decorative xmlns:adec="http://schemas.microsoft.com/office/drawing/2017/decorative" val="1"/>
              </a:ext>
            </a:extLst>
          </p:cNvPr>
          <p:cNvGrpSpPr/>
          <p:nvPr/>
        </p:nvGrpSpPr>
        <p:grpSpPr>
          <a:xfrm>
            <a:off x="8682037" y="147637"/>
            <a:ext cx="224790" cy="224790"/>
            <a:chOff x="8682037" y="147637"/>
            <a:chExt cx="224790" cy="224790"/>
          </a:xfrm>
        </p:grpSpPr>
        <p:sp>
          <p:nvSpPr>
            <p:cNvPr id="5" name="object 5"/>
            <p:cNvSpPr/>
            <p:nvPr/>
          </p:nvSpPr>
          <p:spPr>
            <a:xfrm>
              <a:off x="8852555" y="152400"/>
              <a:ext cx="49530" cy="215265"/>
            </a:xfrm>
            <a:custGeom>
              <a:avLst/>
              <a:gdLst/>
              <a:ahLst/>
              <a:cxnLst/>
              <a:rect l="l" t="t" r="r" b="b"/>
              <a:pathLst>
                <a:path w="49529" h="215265">
                  <a:moveTo>
                    <a:pt x="49499" y="214799"/>
                  </a:moveTo>
                  <a:lnTo>
                    <a:pt x="0" y="214799"/>
                  </a:lnTo>
                  <a:lnTo>
                    <a:pt x="0" y="0"/>
                  </a:lnTo>
                  <a:lnTo>
                    <a:pt x="49499" y="0"/>
                  </a:lnTo>
                  <a:lnTo>
                    <a:pt x="49499" y="214799"/>
                  </a:lnTo>
                  <a:close/>
                </a:path>
              </a:pathLst>
            </a:custGeom>
            <a:solidFill>
              <a:srgbClr val="2F7EB8"/>
            </a:solidFill>
          </p:spPr>
          <p:txBody>
            <a:bodyPr wrap="square" lIns="0" tIns="0" rIns="0" bIns="0" rtlCol="0"/>
            <a:lstStyle/>
            <a:p>
              <a:endParaRPr/>
            </a:p>
          </p:txBody>
        </p:sp>
        <p:sp>
          <p:nvSpPr>
            <p:cNvPr id="6" name="object 6"/>
            <p:cNvSpPr/>
            <p:nvPr/>
          </p:nvSpPr>
          <p:spPr>
            <a:xfrm>
              <a:off x="8852555" y="152400"/>
              <a:ext cx="49530" cy="215265"/>
            </a:xfrm>
            <a:custGeom>
              <a:avLst/>
              <a:gdLst/>
              <a:ahLst/>
              <a:cxnLst/>
              <a:rect l="l" t="t" r="r" b="b"/>
              <a:pathLst>
                <a:path w="49529" h="215265">
                  <a:moveTo>
                    <a:pt x="0" y="0"/>
                  </a:moveTo>
                  <a:lnTo>
                    <a:pt x="49499" y="0"/>
                  </a:lnTo>
                  <a:lnTo>
                    <a:pt x="49499" y="214799"/>
                  </a:lnTo>
                  <a:lnTo>
                    <a:pt x="0" y="214799"/>
                  </a:lnTo>
                  <a:lnTo>
                    <a:pt x="0" y="0"/>
                  </a:lnTo>
                  <a:close/>
                </a:path>
              </a:pathLst>
            </a:custGeom>
            <a:ln w="9524">
              <a:solidFill>
                <a:srgbClr val="2F7EB8"/>
              </a:solidFill>
            </a:ln>
          </p:spPr>
          <p:txBody>
            <a:bodyPr wrap="square" lIns="0" tIns="0" rIns="0" bIns="0" rtlCol="0"/>
            <a:lstStyle/>
            <a:p>
              <a:endParaRPr/>
            </a:p>
          </p:txBody>
        </p:sp>
        <p:sp>
          <p:nvSpPr>
            <p:cNvPr id="7" name="object 7"/>
            <p:cNvSpPr/>
            <p:nvPr/>
          </p:nvSpPr>
          <p:spPr>
            <a:xfrm>
              <a:off x="8686800" y="200200"/>
              <a:ext cx="132715" cy="167640"/>
            </a:xfrm>
            <a:custGeom>
              <a:avLst/>
              <a:gdLst/>
              <a:ahLst/>
              <a:cxnLst/>
              <a:rect l="l" t="t" r="r" b="b"/>
              <a:pathLst>
                <a:path w="132715" h="167640">
                  <a:moveTo>
                    <a:pt x="82877" y="0"/>
                  </a:moveTo>
                  <a:lnTo>
                    <a:pt x="132377" y="0"/>
                  </a:lnTo>
                  <a:lnTo>
                    <a:pt x="132377" y="167100"/>
                  </a:lnTo>
                  <a:lnTo>
                    <a:pt x="82877" y="167100"/>
                  </a:lnTo>
                  <a:lnTo>
                    <a:pt x="82877" y="0"/>
                  </a:lnTo>
                  <a:close/>
                </a:path>
                <a:path w="132715" h="167640">
                  <a:moveTo>
                    <a:pt x="0" y="65243"/>
                  </a:moveTo>
                  <a:lnTo>
                    <a:pt x="49499" y="65243"/>
                  </a:lnTo>
                  <a:lnTo>
                    <a:pt x="49499" y="167243"/>
                  </a:lnTo>
                  <a:lnTo>
                    <a:pt x="0" y="167243"/>
                  </a:lnTo>
                  <a:lnTo>
                    <a:pt x="0" y="65243"/>
                  </a:lnTo>
                  <a:close/>
                </a:path>
              </a:pathLst>
            </a:custGeom>
            <a:ln w="9524">
              <a:solidFill>
                <a:srgbClr val="2773AA"/>
              </a:solidFill>
            </a:ln>
          </p:spPr>
          <p:txBody>
            <a:bodyPr wrap="square" lIns="0" tIns="0" rIns="0" bIns="0" rtlCol="0"/>
            <a:lstStyle/>
            <a:p>
              <a:endParaRPr/>
            </a:p>
          </p:txBody>
        </p:sp>
      </p:grpSp>
      <p:sp>
        <p:nvSpPr>
          <p:cNvPr id="3" name="object 3">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37" name="object 37"/>
          <p:cNvSpPr txBox="1"/>
          <p:nvPr/>
        </p:nvSpPr>
        <p:spPr>
          <a:xfrm>
            <a:off x="109749" y="4904856"/>
            <a:ext cx="5092700" cy="132080"/>
          </a:xfrm>
          <a:prstGeom prst="rect">
            <a:avLst/>
          </a:prstGeom>
        </p:spPr>
        <p:txBody>
          <a:bodyPr vert="horz" wrap="square" lIns="0" tIns="12700" rIns="0" bIns="0" rtlCol="0">
            <a:spAutoFit/>
          </a:bodyPr>
          <a:lstStyle/>
          <a:p>
            <a:pPr marL="12700">
              <a:lnSpc>
                <a:spcPct val="100000"/>
              </a:lnSpc>
              <a:spcBef>
                <a:spcPts val="100"/>
              </a:spcBef>
            </a:pPr>
            <a:r>
              <a:rPr sz="700" i="1" spc="25" dirty="0">
                <a:solidFill>
                  <a:srgbClr val="222222"/>
                </a:solidFill>
                <a:latin typeface="Calibri"/>
                <a:cs typeface="Calibri"/>
              </a:rPr>
              <a:t>Source:” Impressive</a:t>
            </a:r>
            <a:r>
              <a:rPr sz="700" i="1" spc="30" dirty="0">
                <a:solidFill>
                  <a:srgbClr val="222222"/>
                </a:solidFill>
                <a:latin typeface="Calibri"/>
                <a:cs typeface="Calibri"/>
              </a:rPr>
              <a:t> </a:t>
            </a:r>
            <a:r>
              <a:rPr sz="700" i="1" spc="25" dirty="0">
                <a:solidFill>
                  <a:srgbClr val="222222"/>
                </a:solidFill>
                <a:latin typeface="Calibri"/>
                <a:cs typeface="Calibri"/>
              </a:rPr>
              <a:t>recent</a:t>
            </a:r>
            <a:r>
              <a:rPr sz="700" i="1" spc="30" dirty="0">
                <a:solidFill>
                  <a:srgbClr val="222222"/>
                </a:solidFill>
                <a:latin typeface="Calibri"/>
                <a:cs typeface="Calibri"/>
              </a:rPr>
              <a:t> </a:t>
            </a:r>
            <a:r>
              <a:rPr sz="700" i="1" spc="20" dirty="0">
                <a:solidFill>
                  <a:srgbClr val="222222"/>
                </a:solidFill>
                <a:latin typeface="Calibri"/>
                <a:cs typeface="Calibri"/>
              </a:rPr>
              <a:t>fundraisings</a:t>
            </a:r>
            <a:r>
              <a:rPr sz="700" i="1" spc="25" dirty="0">
                <a:solidFill>
                  <a:srgbClr val="222222"/>
                </a:solidFill>
                <a:latin typeface="Calibri"/>
                <a:cs typeface="Calibri"/>
              </a:rPr>
              <a:t> </a:t>
            </a:r>
            <a:r>
              <a:rPr sz="700" i="1" spc="35" dirty="0">
                <a:solidFill>
                  <a:srgbClr val="222222"/>
                </a:solidFill>
                <a:latin typeface="Calibri"/>
                <a:cs typeface="Calibri"/>
              </a:rPr>
              <a:t>encourage</a:t>
            </a:r>
            <a:r>
              <a:rPr sz="700" i="1" spc="30" dirty="0">
                <a:solidFill>
                  <a:srgbClr val="222222"/>
                </a:solidFill>
                <a:latin typeface="Calibri"/>
                <a:cs typeface="Calibri"/>
              </a:rPr>
              <a:t> </a:t>
            </a:r>
            <a:r>
              <a:rPr sz="700" i="1" spc="20" dirty="0">
                <a:solidFill>
                  <a:srgbClr val="222222"/>
                </a:solidFill>
                <a:latin typeface="Calibri"/>
                <a:cs typeface="Calibri"/>
              </a:rPr>
              <a:t>great</a:t>
            </a:r>
            <a:r>
              <a:rPr sz="700" i="1" spc="30" dirty="0">
                <a:solidFill>
                  <a:srgbClr val="222222"/>
                </a:solidFill>
                <a:latin typeface="Calibri"/>
                <a:cs typeface="Calibri"/>
              </a:rPr>
              <a:t> </a:t>
            </a:r>
            <a:r>
              <a:rPr sz="700" i="1" spc="25" dirty="0">
                <a:solidFill>
                  <a:srgbClr val="222222"/>
                </a:solidFill>
                <a:latin typeface="Calibri"/>
                <a:cs typeface="Calibri"/>
              </a:rPr>
              <a:t>promise </a:t>
            </a:r>
            <a:r>
              <a:rPr sz="700" i="1" spc="5" dirty="0">
                <a:solidFill>
                  <a:srgbClr val="222222"/>
                </a:solidFill>
                <a:latin typeface="Calibri"/>
                <a:cs typeface="Calibri"/>
              </a:rPr>
              <a:t>for</a:t>
            </a:r>
            <a:r>
              <a:rPr sz="700" i="1" spc="30" dirty="0">
                <a:solidFill>
                  <a:srgbClr val="222222"/>
                </a:solidFill>
                <a:latin typeface="Calibri"/>
                <a:cs typeface="Calibri"/>
              </a:rPr>
              <a:t> </a:t>
            </a:r>
            <a:r>
              <a:rPr sz="700" i="1" spc="15" dirty="0">
                <a:solidFill>
                  <a:srgbClr val="222222"/>
                </a:solidFill>
                <a:latin typeface="Calibri"/>
                <a:cs typeface="Calibri"/>
              </a:rPr>
              <a:t>liquid</a:t>
            </a:r>
            <a:r>
              <a:rPr sz="700" i="1" spc="30" dirty="0">
                <a:solidFill>
                  <a:srgbClr val="222222"/>
                </a:solidFill>
                <a:latin typeface="Calibri"/>
                <a:cs typeface="Calibri"/>
              </a:rPr>
              <a:t> biopsy </a:t>
            </a:r>
            <a:r>
              <a:rPr sz="700" i="1" spc="65" dirty="0">
                <a:solidFill>
                  <a:srgbClr val="222222"/>
                </a:solidFill>
                <a:latin typeface="Calibri"/>
                <a:cs typeface="Calibri"/>
              </a:rPr>
              <a:t>–</a:t>
            </a:r>
            <a:r>
              <a:rPr sz="700" i="1" spc="25" dirty="0">
                <a:solidFill>
                  <a:srgbClr val="222222"/>
                </a:solidFill>
                <a:latin typeface="Calibri"/>
                <a:cs typeface="Calibri"/>
              </a:rPr>
              <a:t> </a:t>
            </a:r>
            <a:r>
              <a:rPr sz="700" i="1" spc="15" dirty="0">
                <a:solidFill>
                  <a:srgbClr val="222222"/>
                </a:solidFill>
                <a:latin typeface="Calibri"/>
                <a:cs typeface="Calibri"/>
              </a:rPr>
              <a:t>Interview</a:t>
            </a:r>
            <a:r>
              <a:rPr sz="700" i="1" spc="30" dirty="0">
                <a:solidFill>
                  <a:srgbClr val="222222"/>
                </a:solidFill>
                <a:latin typeface="Calibri"/>
                <a:cs typeface="Calibri"/>
              </a:rPr>
              <a:t> </a:t>
            </a:r>
            <a:r>
              <a:rPr sz="700" i="1" spc="35" dirty="0">
                <a:solidFill>
                  <a:srgbClr val="222222"/>
                </a:solidFill>
                <a:latin typeface="Calibri"/>
                <a:cs typeface="Calibri"/>
              </a:rPr>
              <a:t>by</a:t>
            </a:r>
            <a:r>
              <a:rPr sz="700" i="1" spc="30" dirty="0">
                <a:solidFill>
                  <a:srgbClr val="222222"/>
                </a:solidFill>
                <a:latin typeface="Calibri"/>
                <a:cs typeface="Calibri"/>
              </a:rPr>
              <a:t> </a:t>
            </a:r>
            <a:r>
              <a:rPr sz="700" i="1" spc="25" dirty="0">
                <a:solidFill>
                  <a:srgbClr val="222222"/>
                </a:solidFill>
                <a:latin typeface="Calibri"/>
                <a:cs typeface="Calibri"/>
              </a:rPr>
              <a:t>Yole </a:t>
            </a:r>
            <a:r>
              <a:rPr sz="700" i="1" spc="35" dirty="0">
                <a:solidFill>
                  <a:srgbClr val="222222"/>
                </a:solidFill>
                <a:latin typeface="Calibri"/>
                <a:cs typeface="Calibri"/>
              </a:rPr>
              <a:t>Développement</a:t>
            </a:r>
            <a:r>
              <a:rPr sz="700" i="1" spc="30" dirty="0">
                <a:solidFill>
                  <a:srgbClr val="222222"/>
                </a:solidFill>
                <a:latin typeface="Calibri"/>
                <a:cs typeface="Calibri"/>
              </a:rPr>
              <a:t> </a:t>
            </a:r>
            <a:r>
              <a:rPr sz="700" i="1" spc="-5" dirty="0">
                <a:solidFill>
                  <a:srgbClr val="222222"/>
                </a:solidFill>
                <a:latin typeface="Calibri"/>
                <a:cs typeface="Calibri"/>
              </a:rPr>
              <a:t>-</a:t>
            </a:r>
            <a:r>
              <a:rPr sz="700" i="1" spc="30" dirty="0">
                <a:solidFill>
                  <a:srgbClr val="222222"/>
                </a:solidFill>
                <a:latin typeface="Calibri"/>
                <a:cs typeface="Calibri"/>
              </a:rPr>
              <a:t> Oct </a:t>
            </a:r>
            <a:r>
              <a:rPr sz="700" i="1" spc="5" dirty="0">
                <a:solidFill>
                  <a:srgbClr val="222222"/>
                </a:solidFill>
                <a:latin typeface="Calibri"/>
                <a:cs typeface="Calibri"/>
              </a:rPr>
              <a:t>2018”</a:t>
            </a:r>
            <a:endParaRPr sz="7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2378417"/>
            <a:ext cx="3735070" cy="375920"/>
          </a:xfrm>
          <a:prstGeom prst="rect">
            <a:avLst/>
          </a:prstGeom>
        </p:spPr>
        <p:txBody>
          <a:bodyPr vert="horz" wrap="square" lIns="0" tIns="12700" rIns="0" bIns="0" rtlCol="0">
            <a:spAutoFit/>
          </a:bodyPr>
          <a:lstStyle/>
          <a:p>
            <a:pPr marL="12700">
              <a:lnSpc>
                <a:spcPct val="100000"/>
              </a:lnSpc>
              <a:spcBef>
                <a:spcPts val="100"/>
              </a:spcBef>
            </a:pPr>
            <a:r>
              <a:rPr spc="-5" dirty="0"/>
              <a:t>The</a:t>
            </a:r>
            <a:r>
              <a:rPr spc="-30" dirty="0"/>
              <a:t> </a:t>
            </a:r>
            <a:r>
              <a:rPr spc="-5" dirty="0"/>
              <a:t>needle</a:t>
            </a:r>
            <a:r>
              <a:rPr spc="-30" dirty="0"/>
              <a:t> </a:t>
            </a:r>
            <a:r>
              <a:rPr spc="-5" dirty="0"/>
              <a:t>in</a:t>
            </a:r>
            <a:r>
              <a:rPr spc="-30" dirty="0"/>
              <a:t> </a:t>
            </a:r>
            <a:r>
              <a:rPr dirty="0"/>
              <a:t>the</a:t>
            </a:r>
            <a:r>
              <a:rPr spc="-30" dirty="0"/>
              <a:t> </a:t>
            </a:r>
            <a:r>
              <a:rPr spc="-5" dirty="0"/>
              <a:t>haystack</a:t>
            </a:r>
          </a:p>
        </p:txBody>
      </p:sp>
      <p:grpSp>
        <p:nvGrpSpPr>
          <p:cNvPr id="3" name="object 3">
            <a:extLst>
              <a:ext uri="{C183D7F6-B498-43B3-948B-1728B52AA6E4}">
                <adec:decorative xmlns:adec="http://schemas.microsoft.com/office/drawing/2017/decorative" val="1"/>
              </a:ext>
            </a:extLst>
          </p:cNvPr>
          <p:cNvGrpSpPr/>
          <p:nvPr/>
        </p:nvGrpSpPr>
        <p:grpSpPr>
          <a:xfrm>
            <a:off x="1971676" y="1851451"/>
            <a:ext cx="847725" cy="1120775"/>
            <a:chOff x="1971676" y="1851451"/>
            <a:chExt cx="847725" cy="1120775"/>
          </a:xfrm>
        </p:grpSpPr>
        <p:sp>
          <p:nvSpPr>
            <p:cNvPr id="4" name="object 4"/>
            <p:cNvSpPr/>
            <p:nvPr/>
          </p:nvSpPr>
          <p:spPr>
            <a:xfrm>
              <a:off x="1981199" y="2895600"/>
              <a:ext cx="838200" cy="76200"/>
            </a:xfrm>
            <a:custGeom>
              <a:avLst/>
              <a:gdLst/>
              <a:ahLst/>
              <a:cxnLst/>
              <a:rect l="l" t="t" r="r" b="b"/>
              <a:pathLst>
                <a:path w="838200" h="76200">
                  <a:moveTo>
                    <a:pt x="838199" y="76199"/>
                  </a:moveTo>
                  <a:lnTo>
                    <a:pt x="0" y="76199"/>
                  </a:lnTo>
                  <a:lnTo>
                    <a:pt x="0" y="0"/>
                  </a:lnTo>
                  <a:lnTo>
                    <a:pt x="838199" y="0"/>
                  </a:lnTo>
                  <a:lnTo>
                    <a:pt x="838199" y="76199"/>
                  </a:lnTo>
                  <a:close/>
                </a:path>
              </a:pathLst>
            </a:custGeom>
            <a:solidFill>
              <a:srgbClr val="FFFFFF"/>
            </a:solidFill>
          </p:spPr>
          <p:txBody>
            <a:bodyPr wrap="square" lIns="0" tIns="0" rIns="0" bIns="0" rtlCol="0"/>
            <a:lstStyle/>
            <a:p>
              <a:endParaRPr/>
            </a:p>
          </p:txBody>
        </p:sp>
        <p:sp>
          <p:nvSpPr>
            <p:cNvPr id="5" name="object 5"/>
            <p:cNvSpPr/>
            <p:nvPr/>
          </p:nvSpPr>
          <p:spPr>
            <a:xfrm>
              <a:off x="1981201" y="1860976"/>
              <a:ext cx="401955" cy="401955"/>
            </a:xfrm>
            <a:custGeom>
              <a:avLst/>
              <a:gdLst/>
              <a:ahLst/>
              <a:cxnLst/>
              <a:rect l="l" t="t" r="r" b="b"/>
              <a:pathLst>
                <a:path w="401955" h="401955">
                  <a:moveTo>
                    <a:pt x="0" y="200699"/>
                  </a:moveTo>
                  <a:lnTo>
                    <a:pt x="5300" y="154681"/>
                  </a:lnTo>
                  <a:lnTo>
                    <a:pt x="20399" y="112437"/>
                  </a:lnTo>
                  <a:lnTo>
                    <a:pt x="44091" y="75172"/>
                  </a:lnTo>
                  <a:lnTo>
                    <a:pt x="75172" y="44091"/>
                  </a:lnTo>
                  <a:lnTo>
                    <a:pt x="112437" y="20399"/>
                  </a:lnTo>
                  <a:lnTo>
                    <a:pt x="154681" y="5300"/>
                  </a:lnTo>
                  <a:lnTo>
                    <a:pt x="200699" y="0"/>
                  </a:lnTo>
                  <a:lnTo>
                    <a:pt x="240037" y="3892"/>
                  </a:lnTo>
                  <a:lnTo>
                    <a:pt x="277504" y="15277"/>
                  </a:lnTo>
                  <a:lnTo>
                    <a:pt x="312048" y="33720"/>
                  </a:lnTo>
                  <a:lnTo>
                    <a:pt x="342616" y="58783"/>
                  </a:lnTo>
                  <a:lnTo>
                    <a:pt x="367679" y="89351"/>
                  </a:lnTo>
                  <a:lnTo>
                    <a:pt x="386122" y="123895"/>
                  </a:lnTo>
                  <a:lnTo>
                    <a:pt x="397507" y="161362"/>
                  </a:lnTo>
                  <a:lnTo>
                    <a:pt x="401399" y="200699"/>
                  </a:lnTo>
                  <a:lnTo>
                    <a:pt x="396099" y="246718"/>
                  </a:lnTo>
                  <a:lnTo>
                    <a:pt x="381000" y="288962"/>
                  </a:lnTo>
                  <a:lnTo>
                    <a:pt x="357308" y="326227"/>
                  </a:lnTo>
                  <a:lnTo>
                    <a:pt x="326227" y="357308"/>
                  </a:lnTo>
                  <a:lnTo>
                    <a:pt x="288962" y="381000"/>
                  </a:lnTo>
                  <a:lnTo>
                    <a:pt x="246718" y="396099"/>
                  </a:lnTo>
                  <a:lnTo>
                    <a:pt x="200699" y="401399"/>
                  </a:lnTo>
                  <a:lnTo>
                    <a:pt x="154681" y="396099"/>
                  </a:lnTo>
                  <a:lnTo>
                    <a:pt x="112437" y="381000"/>
                  </a:lnTo>
                  <a:lnTo>
                    <a:pt x="75172" y="357308"/>
                  </a:lnTo>
                  <a:lnTo>
                    <a:pt x="44091" y="326227"/>
                  </a:lnTo>
                  <a:lnTo>
                    <a:pt x="20399" y="288962"/>
                  </a:lnTo>
                  <a:lnTo>
                    <a:pt x="5300" y="246718"/>
                  </a:lnTo>
                  <a:lnTo>
                    <a:pt x="0" y="200699"/>
                  </a:lnTo>
                  <a:close/>
                </a:path>
              </a:pathLst>
            </a:custGeom>
            <a:ln w="19049">
              <a:solidFill>
                <a:srgbClr val="FFFFFF"/>
              </a:solidFill>
            </a:ln>
          </p:spPr>
          <p:txBody>
            <a:bodyPr wrap="square" lIns="0" tIns="0" rIns="0" bIns="0" rtlCol="0"/>
            <a:lstStyle/>
            <a:p>
              <a:endParaRPr/>
            </a:p>
          </p:txBody>
        </p:sp>
        <p:pic>
          <p:nvPicPr>
            <p:cNvPr id="6" name="object 6"/>
            <p:cNvPicPr/>
            <p:nvPr/>
          </p:nvPicPr>
          <p:blipFill>
            <a:blip r:embed="rId2" cstate="print"/>
            <a:stretch>
              <a:fillRect/>
            </a:stretch>
          </p:blipFill>
          <p:spPr>
            <a:xfrm>
              <a:off x="2096175" y="2068675"/>
              <a:ext cx="171449" cy="171449"/>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444500" y="467128"/>
            <a:ext cx="516191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Th</a:t>
            </a:r>
            <a:r>
              <a:rPr dirty="0">
                <a:solidFill>
                  <a:srgbClr val="2773AA"/>
                </a:solidFill>
              </a:rPr>
              <a:t>e</a:t>
            </a:r>
            <a:r>
              <a:rPr spc="-10" dirty="0">
                <a:solidFill>
                  <a:srgbClr val="2773AA"/>
                </a:solidFill>
              </a:rPr>
              <a:t> </a:t>
            </a:r>
            <a:r>
              <a:rPr spc="-5" dirty="0">
                <a:solidFill>
                  <a:srgbClr val="2773AA"/>
                </a:solidFill>
              </a:rPr>
              <a:t>‘needle-in-the-haystack</a:t>
            </a:r>
            <a:r>
              <a:rPr dirty="0">
                <a:solidFill>
                  <a:srgbClr val="2773AA"/>
                </a:solidFill>
              </a:rPr>
              <a:t>’</a:t>
            </a:r>
            <a:r>
              <a:rPr spc="-135" dirty="0">
                <a:solidFill>
                  <a:srgbClr val="2773AA"/>
                </a:solidFill>
              </a:rPr>
              <a:t> </a:t>
            </a:r>
            <a:r>
              <a:rPr spc="-5" dirty="0">
                <a:solidFill>
                  <a:srgbClr val="2773AA"/>
                </a:solidFill>
              </a:rPr>
              <a:t>problem</a:t>
            </a:r>
          </a:p>
        </p:txBody>
      </p:sp>
      <p:sp>
        <p:nvSpPr>
          <p:cNvPr id="24" name="object 24"/>
          <p:cNvSpPr txBox="1"/>
          <p:nvPr/>
        </p:nvSpPr>
        <p:spPr>
          <a:xfrm>
            <a:off x="1224425" y="1064450"/>
            <a:ext cx="3729354"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Cancer-related</a:t>
            </a:r>
            <a:r>
              <a:rPr sz="1400" b="1" spc="-25" dirty="0">
                <a:solidFill>
                  <a:srgbClr val="2773AA"/>
                </a:solidFill>
                <a:latin typeface="Arial"/>
                <a:cs typeface="Arial"/>
              </a:rPr>
              <a:t> </a:t>
            </a:r>
            <a:r>
              <a:rPr sz="1400" b="1" spc="-5" dirty="0">
                <a:solidFill>
                  <a:srgbClr val="2773AA"/>
                </a:solidFill>
                <a:latin typeface="Arial"/>
                <a:cs typeface="Arial"/>
              </a:rPr>
              <a:t>ctDNA</a:t>
            </a:r>
            <a:r>
              <a:rPr sz="1400" b="1" spc="-75" dirty="0">
                <a:solidFill>
                  <a:srgbClr val="2773AA"/>
                </a:solidFill>
                <a:latin typeface="Arial"/>
                <a:cs typeface="Arial"/>
              </a:rPr>
              <a:t> </a:t>
            </a:r>
            <a:r>
              <a:rPr sz="1400" b="1" dirty="0">
                <a:solidFill>
                  <a:srgbClr val="2773AA"/>
                </a:solidFill>
                <a:latin typeface="Arial"/>
                <a:cs typeface="Arial"/>
              </a:rPr>
              <a:t>to</a:t>
            </a:r>
            <a:r>
              <a:rPr sz="1400" b="1" spc="-20" dirty="0">
                <a:solidFill>
                  <a:srgbClr val="2773AA"/>
                </a:solidFill>
                <a:latin typeface="Arial"/>
                <a:cs typeface="Arial"/>
              </a:rPr>
              <a:t> </a:t>
            </a:r>
            <a:r>
              <a:rPr sz="1400" b="1" spc="-5" dirty="0">
                <a:solidFill>
                  <a:srgbClr val="2773AA"/>
                </a:solidFill>
                <a:latin typeface="Arial"/>
                <a:cs typeface="Arial"/>
              </a:rPr>
              <a:t>background</a:t>
            </a:r>
            <a:r>
              <a:rPr sz="1400" b="1" spc="-25" dirty="0">
                <a:solidFill>
                  <a:srgbClr val="2773AA"/>
                </a:solidFill>
                <a:latin typeface="Arial"/>
                <a:cs typeface="Arial"/>
              </a:rPr>
              <a:t> </a:t>
            </a:r>
            <a:r>
              <a:rPr sz="1400" b="1" spc="-5" dirty="0">
                <a:solidFill>
                  <a:srgbClr val="2773AA"/>
                </a:solidFill>
                <a:latin typeface="Arial"/>
                <a:cs typeface="Arial"/>
              </a:rPr>
              <a:t>cfDNA</a:t>
            </a:r>
            <a:endParaRPr sz="1400" dirty="0">
              <a:latin typeface="Arial"/>
              <a:cs typeface="Arial"/>
            </a:endParaRPr>
          </a:p>
        </p:txBody>
      </p:sp>
      <p:sp>
        <p:nvSpPr>
          <p:cNvPr id="25" name="object 25">
            <a:extLst>
              <a:ext uri="{C183D7F6-B498-43B3-948B-1728B52AA6E4}">
                <adec:decorative xmlns:adec="http://schemas.microsoft.com/office/drawing/2017/decorative" val="1"/>
              </a:ext>
            </a:extLst>
          </p:cNvPr>
          <p:cNvSpPr/>
          <p:nvPr/>
        </p:nvSpPr>
        <p:spPr>
          <a:xfrm>
            <a:off x="643747" y="1374429"/>
            <a:ext cx="4893310" cy="0"/>
          </a:xfrm>
          <a:custGeom>
            <a:avLst/>
            <a:gdLst/>
            <a:ahLst/>
            <a:cxnLst/>
            <a:rect l="l" t="t" r="r" b="b"/>
            <a:pathLst>
              <a:path w="4893310">
                <a:moveTo>
                  <a:pt x="0" y="0"/>
                </a:moveTo>
                <a:lnTo>
                  <a:pt x="4892699" y="0"/>
                </a:lnTo>
              </a:path>
            </a:pathLst>
          </a:custGeom>
          <a:ln w="9524">
            <a:solidFill>
              <a:srgbClr val="2773AA"/>
            </a:solidFill>
          </a:ln>
        </p:spPr>
        <p:txBody>
          <a:bodyPr wrap="square" lIns="0" tIns="0" rIns="0" bIns="0" rtlCol="0"/>
          <a:lstStyle/>
          <a:p>
            <a:endParaRPr/>
          </a:p>
        </p:txBody>
      </p:sp>
      <p:grpSp>
        <p:nvGrpSpPr>
          <p:cNvPr id="29" name="Group 28" descr="Infographic showing that healthy cfDNA makes up 99% of cfDNA; the late-stage tumor fraction, 1%; and the early-stage tumor fraction, 0.01%.">
            <a:extLst>
              <a:ext uri="{FF2B5EF4-FFF2-40B4-BE49-F238E27FC236}">
                <a16:creationId xmlns:a16="http://schemas.microsoft.com/office/drawing/2014/main" id="{CADF67F0-C02C-4844-9399-E4A91E37138D}"/>
              </a:ext>
            </a:extLst>
          </p:cNvPr>
          <p:cNvGrpSpPr/>
          <p:nvPr/>
        </p:nvGrpSpPr>
        <p:grpSpPr>
          <a:xfrm>
            <a:off x="674033" y="1533184"/>
            <a:ext cx="4839335" cy="3252470"/>
            <a:chOff x="674033" y="1533184"/>
            <a:chExt cx="4839335" cy="3252470"/>
          </a:xfrm>
        </p:grpSpPr>
        <p:grpSp>
          <p:nvGrpSpPr>
            <p:cNvPr id="10" name="object 10"/>
            <p:cNvGrpSpPr/>
            <p:nvPr/>
          </p:nvGrpSpPr>
          <p:grpSpPr>
            <a:xfrm>
              <a:off x="674033" y="1533184"/>
              <a:ext cx="4839335" cy="3252470"/>
              <a:chOff x="674033" y="1533184"/>
              <a:chExt cx="4839335" cy="3252470"/>
            </a:xfrm>
          </p:grpSpPr>
          <p:sp>
            <p:nvSpPr>
              <p:cNvPr id="11" name="object 11"/>
              <p:cNvSpPr/>
              <p:nvPr/>
            </p:nvSpPr>
            <p:spPr>
              <a:xfrm>
                <a:off x="683558" y="1542709"/>
                <a:ext cx="3233420" cy="3233420"/>
              </a:xfrm>
              <a:custGeom>
                <a:avLst/>
                <a:gdLst/>
                <a:ahLst/>
                <a:cxnLst/>
                <a:rect l="l" t="t" r="r" b="b"/>
                <a:pathLst>
                  <a:path w="3233420" h="3233420">
                    <a:moveTo>
                      <a:pt x="0" y="1616699"/>
                    </a:moveTo>
                    <a:lnTo>
                      <a:pt x="714" y="1568168"/>
                    </a:lnTo>
                    <a:lnTo>
                      <a:pt x="2844" y="1519992"/>
                    </a:lnTo>
                    <a:lnTo>
                      <a:pt x="6370" y="1472191"/>
                    </a:lnTo>
                    <a:lnTo>
                      <a:pt x="11272" y="1424786"/>
                    </a:lnTo>
                    <a:lnTo>
                      <a:pt x="17529" y="1377795"/>
                    </a:lnTo>
                    <a:lnTo>
                      <a:pt x="25121" y="1331241"/>
                    </a:lnTo>
                    <a:lnTo>
                      <a:pt x="34030" y="1285141"/>
                    </a:lnTo>
                    <a:lnTo>
                      <a:pt x="44234" y="1239517"/>
                    </a:lnTo>
                    <a:lnTo>
                      <a:pt x="55714" y="1194389"/>
                    </a:lnTo>
                    <a:lnTo>
                      <a:pt x="68449" y="1149775"/>
                    </a:lnTo>
                    <a:lnTo>
                      <a:pt x="82420" y="1105697"/>
                    </a:lnTo>
                    <a:lnTo>
                      <a:pt x="97606" y="1062175"/>
                    </a:lnTo>
                    <a:lnTo>
                      <a:pt x="113989" y="1019228"/>
                    </a:lnTo>
                    <a:lnTo>
                      <a:pt x="131546" y="976876"/>
                    </a:lnTo>
                    <a:lnTo>
                      <a:pt x="150260" y="935140"/>
                    </a:lnTo>
                    <a:lnTo>
                      <a:pt x="170109" y="894039"/>
                    </a:lnTo>
                    <a:lnTo>
                      <a:pt x="191073" y="853593"/>
                    </a:lnTo>
                    <a:lnTo>
                      <a:pt x="213133" y="813823"/>
                    </a:lnTo>
                    <a:lnTo>
                      <a:pt x="236269" y="774749"/>
                    </a:lnTo>
                    <a:lnTo>
                      <a:pt x="260460" y="736389"/>
                    </a:lnTo>
                    <a:lnTo>
                      <a:pt x="285687" y="698766"/>
                    </a:lnTo>
                    <a:lnTo>
                      <a:pt x="311929" y="661898"/>
                    </a:lnTo>
                    <a:lnTo>
                      <a:pt x="339167" y="625805"/>
                    </a:lnTo>
                    <a:lnTo>
                      <a:pt x="367380" y="590507"/>
                    </a:lnTo>
                    <a:lnTo>
                      <a:pt x="396549" y="556026"/>
                    </a:lnTo>
                    <a:lnTo>
                      <a:pt x="426653" y="522379"/>
                    </a:lnTo>
                    <a:lnTo>
                      <a:pt x="457673" y="489588"/>
                    </a:lnTo>
                    <a:lnTo>
                      <a:pt x="489588" y="457673"/>
                    </a:lnTo>
                    <a:lnTo>
                      <a:pt x="522379" y="426653"/>
                    </a:lnTo>
                    <a:lnTo>
                      <a:pt x="556026" y="396549"/>
                    </a:lnTo>
                    <a:lnTo>
                      <a:pt x="590507" y="367380"/>
                    </a:lnTo>
                    <a:lnTo>
                      <a:pt x="625805" y="339167"/>
                    </a:lnTo>
                    <a:lnTo>
                      <a:pt x="661897" y="311929"/>
                    </a:lnTo>
                    <a:lnTo>
                      <a:pt x="698766" y="285687"/>
                    </a:lnTo>
                    <a:lnTo>
                      <a:pt x="736389" y="260460"/>
                    </a:lnTo>
                    <a:lnTo>
                      <a:pt x="774749" y="236269"/>
                    </a:lnTo>
                    <a:lnTo>
                      <a:pt x="813823" y="213133"/>
                    </a:lnTo>
                    <a:lnTo>
                      <a:pt x="853593" y="191073"/>
                    </a:lnTo>
                    <a:lnTo>
                      <a:pt x="894039" y="170109"/>
                    </a:lnTo>
                    <a:lnTo>
                      <a:pt x="935140" y="150260"/>
                    </a:lnTo>
                    <a:lnTo>
                      <a:pt x="976876" y="131546"/>
                    </a:lnTo>
                    <a:lnTo>
                      <a:pt x="1019228" y="113989"/>
                    </a:lnTo>
                    <a:lnTo>
                      <a:pt x="1062175" y="97606"/>
                    </a:lnTo>
                    <a:lnTo>
                      <a:pt x="1105697" y="82420"/>
                    </a:lnTo>
                    <a:lnTo>
                      <a:pt x="1149775" y="68449"/>
                    </a:lnTo>
                    <a:lnTo>
                      <a:pt x="1194388" y="55714"/>
                    </a:lnTo>
                    <a:lnTo>
                      <a:pt x="1239517" y="44234"/>
                    </a:lnTo>
                    <a:lnTo>
                      <a:pt x="1285141" y="34030"/>
                    </a:lnTo>
                    <a:lnTo>
                      <a:pt x="1331241" y="25121"/>
                    </a:lnTo>
                    <a:lnTo>
                      <a:pt x="1377795" y="17529"/>
                    </a:lnTo>
                    <a:lnTo>
                      <a:pt x="1424786" y="11272"/>
                    </a:lnTo>
                    <a:lnTo>
                      <a:pt x="1472191" y="6370"/>
                    </a:lnTo>
                    <a:lnTo>
                      <a:pt x="1519992" y="2844"/>
                    </a:lnTo>
                    <a:lnTo>
                      <a:pt x="1568168" y="714"/>
                    </a:lnTo>
                    <a:lnTo>
                      <a:pt x="1616699" y="0"/>
                    </a:lnTo>
                    <a:lnTo>
                      <a:pt x="1666091" y="753"/>
                    </a:lnTo>
                    <a:lnTo>
                      <a:pt x="1715295" y="3006"/>
                    </a:lnTo>
                    <a:lnTo>
                      <a:pt x="1764281" y="6745"/>
                    </a:lnTo>
                    <a:lnTo>
                      <a:pt x="1813020" y="11958"/>
                    </a:lnTo>
                    <a:lnTo>
                      <a:pt x="1861478" y="18631"/>
                    </a:lnTo>
                    <a:lnTo>
                      <a:pt x="1909627" y="26752"/>
                    </a:lnTo>
                    <a:lnTo>
                      <a:pt x="1957434" y="36308"/>
                    </a:lnTo>
                    <a:lnTo>
                      <a:pt x="2004869" y="47286"/>
                    </a:lnTo>
                    <a:lnTo>
                      <a:pt x="2051901" y="59674"/>
                    </a:lnTo>
                    <a:lnTo>
                      <a:pt x="2098500" y="73458"/>
                    </a:lnTo>
                    <a:lnTo>
                      <a:pt x="2144634" y="88626"/>
                    </a:lnTo>
                    <a:lnTo>
                      <a:pt x="2190272" y="105166"/>
                    </a:lnTo>
                    <a:lnTo>
                      <a:pt x="2235384" y="123063"/>
                    </a:lnTo>
                    <a:lnTo>
                      <a:pt x="2279938" y="142307"/>
                    </a:lnTo>
                    <a:lnTo>
                      <a:pt x="2323905" y="162883"/>
                    </a:lnTo>
                    <a:lnTo>
                      <a:pt x="2367252" y="184779"/>
                    </a:lnTo>
                    <a:lnTo>
                      <a:pt x="2409949" y="207982"/>
                    </a:lnTo>
                    <a:lnTo>
                      <a:pt x="2451965" y="232479"/>
                    </a:lnTo>
                    <a:lnTo>
                      <a:pt x="2493270" y="258258"/>
                    </a:lnTo>
                    <a:lnTo>
                      <a:pt x="2533832" y="285306"/>
                    </a:lnTo>
                    <a:lnTo>
                      <a:pt x="2573620" y="313609"/>
                    </a:lnTo>
                    <a:lnTo>
                      <a:pt x="2612604" y="343156"/>
                    </a:lnTo>
                    <a:lnTo>
                      <a:pt x="2650753" y="373934"/>
                    </a:lnTo>
                    <a:lnTo>
                      <a:pt x="2688036" y="405929"/>
                    </a:lnTo>
                    <a:lnTo>
                      <a:pt x="2724422" y="439128"/>
                    </a:lnTo>
                    <a:lnTo>
                      <a:pt x="2759879" y="473520"/>
                    </a:lnTo>
                    <a:lnTo>
                      <a:pt x="2794271" y="508978"/>
                    </a:lnTo>
                    <a:lnTo>
                      <a:pt x="2827471" y="545363"/>
                    </a:lnTo>
                    <a:lnTo>
                      <a:pt x="2859465" y="582646"/>
                    </a:lnTo>
                    <a:lnTo>
                      <a:pt x="2890243" y="620795"/>
                    </a:lnTo>
                    <a:lnTo>
                      <a:pt x="2919790" y="659779"/>
                    </a:lnTo>
                    <a:lnTo>
                      <a:pt x="2948093" y="699567"/>
                    </a:lnTo>
                    <a:lnTo>
                      <a:pt x="2975141" y="740129"/>
                    </a:lnTo>
                    <a:lnTo>
                      <a:pt x="3000920" y="781434"/>
                    </a:lnTo>
                    <a:lnTo>
                      <a:pt x="3025417" y="823450"/>
                    </a:lnTo>
                    <a:lnTo>
                      <a:pt x="3048620" y="866147"/>
                    </a:lnTo>
                    <a:lnTo>
                      <a:pt x="3070516" y="909495"/>
                    </a:lnTo>
                    <a:lnTo>
                      <a:pt x="3091092" y="953461"/>
                    </a:lnTo>
                    <a:lnTo>
                      <a:pt x="3110336" y="998015"/>
                    </a:lnTo>
                    <a:lnTo>
                      <a:pt x="3128233" y="1043127"/>
                    </a:lnTo>
                    <a:lnTo>
                      <a:pt x="3144773" y="1088765"/>
                    </a:lnTo>
                    <a:lnTo>
                      <a:pt x="3159941" y="1134899"/>
                    </a:lnTo>
                    <a:lnTo>
                      <a:pt x="3173725" y="1181498"/>
                    </a:lnTo>
                    <a:lnTo>
                      <a:pt x="3186113" y="1228530"/>
                    </a:lnTo>
                    <a:lnTo>
                      <a:pt x="3197091" y="1275965"/>
                    </a:lnTo>
                    <a:lnTo>
                      <a:pt x="3206647" y="1323772"/>
                    </a:lnTo>
                    <a:lnTo>
                      <a:pt x="3214768" y="1371921"/>
                    </a:lnTo>
                    <a:lnTo>
                      <a:pt x="3221441" y="1420380"/>
                    </a:lnTo>
                    <a:lnTo>
                      <a:pt x="3226654" y="1469118"/>
                    </a:lnTo>
                    <a:lnTo>
                      <a:pt x="3230393" y="1518104"/>
                    </a:lnTo>
                    <a:lnTo>
                      <a:pt x="3232646" y="1567308"/>
                    </a:lnTo>
                    <a:lnTo>
                      <a:pt x="3233399" y="1616699"/>
                    </a:lnTo>
                    <a:lnTo>
                      <a:pt x="3232685" y="1665231"/>
                    </a:lnTo>
                    <a:lnTo>
                      <a:pt x="3230555" y="1713407"/>
                    </a:lnTo>
                    <a:lnTo>
                      <a:pt x="3227029" y="1761208"/>
                    </a:lnTo>
                    <a:lnTo>
                      <a:pt x="3222127" y="1808613"/>
                    </a:lnTo>
                    <a:lnTo>
                      <a:pt x="3215870" y="1855604"/>
                    </a:lnTo>
                    <a:lnTo>
                      <a:pt x="3208278" y="1902158"/>
                    </a:lnTo>
                    <a:lnTo>
                      <a:pt x="3199369" y="1948258"/>
                    </a:lnTo>
                    <a:lnTo>
                      <a:pt x="3189165" y="1993882"/>
                    </a:lnTo>
                    <a:lnTo>
                      <a:pt x="3177685" y="2039011"/>
                    </a:lnTo>
                    <a:lnTo>
                      <a:pt x="3164950" y="2083624"/>
                    </a:lnTo>
                    <a:lnTo>
                      <a:pt x="3150979" y="2127702"/>
                    </a:lnTo>
                    <a:lnTo>
                      <a:pt x="3135793" y="2171224"/>
                    </a:lnTo>
                    <a:lnTo>
                      <a:pt x="3119410" y="2214171"/>
                    </a:lnTo>
                    <a:lnTo>
                      <a:pt x="3101853" y="2256523"/>
                    </a:lnTo>
                    <a:lnTo>
                      <a:pt x="3083139" y="2298259"/>
                    </a:lnTo>
                    <a:lnTo>
                      <a:pt x="3063290" y="2339360"/>
                    </a:lnTo>
                    <a:lnTo>
                      <a:pt x="3042326" y="2379806"/>
                    </a:lnTo>
                    <a:lnTo>
                      <a:pt x="3020266" y="2419576"/>
                    </a:lnTo>
                    <a:lnTo>
                      <a:pt x="2997130" y="2458650"/>
                    </a:lnTo>
                    <a:lnTo>
                      <a:pt x="2972939" y="2497010"/>
                    </a:lnTo>
                    <a:lnTo>
                      <a:pt x="2947712" y="2534633"/>
                    </a:lnTo>
                    <a:lnTo>
                      <a:pt x="2921470" y="2571502"/>
                    </a:lnTo>
                    <a:lnTo>
                      <a:pt x="2894232" y="2607594"/>
                    </a:lnTo>
                    <a:lnTo>
                      <a:pt x="2866019" y="2642892"/>
                    </a:lnTo>
                    <a:lnTo>
                      <a:pt x="2836850" y="2677374"/>
                    </a:lnTo>
                    <a:lnTo>
                      <a:pt x="2806746" y="2711020"/>
                    </a:lnTo>
                    <a:lnTo>
                      <a:pt x="2775726" y="2743811"/>
                    </a:lnTo>
                    <a:lnTo>
                      <a:pt x="2743811" y="2775726"/>
                    </a:lnTo>
                    <a:lnTo>
                      <a:pt x="2711020" y="2806746"/>
                    </a:lnTo>
                    <a:lnTo>
                      <a:pt x="2677373" y="2836850"/>
                    </a:lnTo>
                    <a:lnTo>
                      <a:pt x="2642892" y="2866019"/>
                    </a:lnTo>
                    <a:lnTo>
                      <a:pt x="2607594" y="2894232"/>
                    </a:lnTo>
                    <a:lnTo>
                      <a:pt x="2571502" y="2921470"/>
                    </a:lnTo>
                    <a:lnTo>
                      <a:pt x="2534633" y="2947713"/>
                    </a:lnTo>
                    <a:lnTo>
                      <a:pt x="2497010" y="2972939"/>
                    </a:lnTo>
                    <a:lnTo>
                      <a:pt x="2458650" y="2997130"/>
                    </a:lnTo>
                    <a:lnTo>
                      <a:pt x="2419576" y="3020266"/>
                    </a:lnTo>
                    <a:lnTo>
                      <a:pt x="2379806" y="3042326"/>
                    </a:lnTo>
                    <a:lnTo>
                      <a:pt x="2339360" y="3063291"/>
                    </a:lnTo>
                    <a:lnTo>
                      <a:pt x="2298259" y="3083139"/>
                    </a:lnTo>
                    <a:lnTo>
                      <a:pt x="2256523" y="3101853"/>
                    </a:lnTo>
                    <a:lnTo>
                      <a:pt x="2214171" y="3119410"/>
                    </a:lnTo>
                    <a:lnTo>
                      <a:pt x="2171224" y="3135793"/>
                    </a:lnTo>
                    <a:lnTo>
                      <a:pt x="2127702" y="3150979"/>
                    </a:lnTo>
                    <a:lnTo>
                      <a:pt x="2083624" y="3164950"/>
                    </a:lnTo>
                    <a:lnTo>
                      <a:pt x="2039011" y="3177685"/>
                    </a:lnTo>
                    <a:lnTo>
                      <a:pt x="1993882" y="3189165"/>
                    </a:lnTo>
                    <a:lnTo>
                      <a:pt x="1948258" y="3199369"/>
                    </a:lnTo>
                    <a:lnTo>
                      <a:pt x="1902158" y="3208278"/>
                    </a:lnTo>
                    <a:lnTo>
                      <a:pt x="1855604" y="3215870"/>
                    </a:lnTo>
                    <a:lnTo>
                      <a:pt x="1808613" y="3222128"/>
                    </a:lnTo>
                    <a:lnTo>
                      <a:pt x="1761208" y="3227029"/>
                    </a:lnTo>
                    <a:lnTo>
                      <a:pt x="1713407" y="3230555"/>
                    </a:lnTo>
                    <a:lnTo>
                      <a:pt x="1665231" y="3232685"/>
                    </a:lnTo>
                    <a:lnTo>
                      <a:pt x="1616699" y="3233400"/>
                    </a:lnTo>
                    <a:lnTo>
                      <a:pt x="1568168" y="3232685"/>
                    </a:lnTo>
                    <a:lnTo>
                      <a:pt x="1519992" y="3230555"/>
                    </a:lnTo>
                    <a:lnTo>
                      <a:pt x="1472191" y="3227029"/>
                    </a:lnTo>
                    <a:lnTo>
                      <a:pt x="1424786" y="3222128"/>
                    </a:lnTo>
                    <a:lnTo>
                      <a:pt x="1377795" y="3215870"/>
                    </a:lnTo>
                    <a:lnTo>
                      <a:pt x="1331241" y="3208278"/>
                    </a:lnTo>
                    <a:lnTo>
                      <a:pt x="1285141" y="3199369"/>
                    </a:lnTo>
                    <a:lnTo>
                      <a:pt x="1239517" y="3189165"/>
                    </a:lnTo>
                    <a:lnTo>
                      <a:pt x="1194388" y="3177685"/>
                    </a:lnTo>
                    <a:lnTo>
                      <a:pt x="1149775" y="3164950"/>
                    </a:lnTo>
                    <a:lnTo>
                      <a:pt x="1105697" y="3150979"/>
                    </a:lnTo>
                    <a:lnTo>
                      <a:pt x="1062175" y="3135793"/>
                    </a:lnTo>
                    <a:lnTo>
                      <a:pt x="1019228" y="3119410"/>
                    </a:lnTo>
                    <a:lnTo>
                      <a:pt x="976876" y="3101853"/>
                    </a:lnTo>
                    <a:lnTo>
                      <a:pt x="935140" y="3083139"/>
                    </a:lnTo>
                    <a:lnTo>
                      <a:pt x="894039" y="3063291"/>
                    </a:lnTo>
                    <a:lnTo>
                      <a:pt x="853593" y="3042326"/>
                    </a:lnTo>
                    <a:lnTo>
                      <a:pt x="813823" y="3020266"/>
                    </a:lnTo>
                    <a:lnTo>
                      <a:pt x="774749" y="2997130"/>
                    </a:lnTo>
                    <a:lnTo>
                      <a:pt x="736389" y="2972939"/>
                    </a:lnTo>
                    <a:lnTo>
                      <a:pt x="698766" y="2947713"/>
                    </a:lnTo>
                    <a:lnTo>
                      <a:pt x="661897" y="2921470"/>
                    </a:lnTo>
                    <a:lnTo>
                      <a:pt x="625805" y="2894232"/>
                    </a:lnTo>
                    <a:lnTo>
                      <a:pt x="590507" y="2866019"/>
                    </a:lnTo>
                    <a:lnTo>
                      <a:pt x="556026" y="2836850"/>
                    </a:lnTo>
                    <a:lnTo>
                      <a:pt x="522379" y="2806746"/>
                    </a:lnTo>
                    <a:lnTo>
                      <a:pt x="489588" y="2775726"/>
                    </a:lnTo>
                    <a:lnTo>
                      <a:pt x="457673" y="2743811"/>
                    </a:lnTo>
                    <a:lnTo>
                      <a:pt x="426653" y="2711020"/>
                    </a:lnTo>
                    <a:lnTo>
                      <a:pt x="396549" y="2677374"/>
                    </a:lnTo>
                    <a:lnTo>
                      <a:pt x="367380" y="2642892"/>
                    </a:lnTo>
                    <a:lnTo>
                      <a:pt x="339167" y="2607594"/>
                    </a:lnTo>
                    <a:lnTo>
                      <a:pt x="311929" y="2571502"/>
                    </a:lnTo>
                    <a:lnTo>
                      <a:pt x="285687" y="2534633"/>
                    </a:lnTo>
                    <a:lnTo>
                      <a:pt x="260460" y="2497010"/>
                    </a:lnTo>
                    <a:lnTo>
                      <a:pt x="236269" y="2458650"/>
                    </a:lnTo>
                    <a:lnTo>
                      <a:pt x="213133" y="2419576"/>
                    </a:lnTo>
                    <a:lnTo>
                      <a:pt x="191073" y="2379806"/>
                    </a:lnTo>
                    <a:lnTo>
                      <a:pt x="170109" y="2339360"/>
                    </a:lnTo>
                    <a:lnTo>
                      <a:pt x="150260" y="2298259"/>
                    </a:lnTo>
                    <a:lnTo>
                      <a:pt x="131546" y="2256523"/>
                    </a:lnTo>
                    <a:lnTo>
                      <a:pt x="113989" y="2214171"/>
                    </a:lnTo>
                    <a:lnTo>
                      <a:pt x="97606" y="2171224"/>
                    </a:lnTo>
                    <a:lnTo>
                      <a:pt x="82420" y="2127702"/>
                    </a:lnTo>
                    <a:lnTo>
                      <a:pt x="68449" y="2083624"/>
                    </a:lnTo>
                    <a:lnTo>
                      <a:pt x="55714" y="2039011"/>
                    </a:lnTo>
                    <a:lnTo>
                      <a:pt x="44234" y="1993882"/>
                    </a:lnTo>
                    <a:lnTo>
                      <a:pt x="34030" y="1948258"/>
                    </a:lnTo>
                    <a:lnTo>
                      <a:pt x="25121" y="1902158"/>
                    </a:lnTo>
                    <a:lnTo>
                      <a:pt x="17529" y="1855604"/>
                    </a:lnTo>
                    <a:lnTo>
                      <a:pt x="11272" y="1808613"/>
                    </a:lnTo>
                    <a:lnTo>
                      <a:pt x="6370" y="1761208"/>
                    </a:lnTo>
                    <a:lnTo>
                      <a:pt x="2844" y="1713407"/>
                    </a:lnTo>
                    <a:lnTo>
                      <a:pt x="714" y="1665231"/>
                    </a:lnTo>
                    <a:lnTo>
                      <a:pt x="0" y="1616699"/>
                    </a:lnTo>
                    <a:close/>
                  </a:path>
                </a:pathLst>
              </a:custGeom>
              <a:ln w="19049">
                <a:solidFill>
                  <a:srgbClr val="2773AA"/>
                </a:solidFill>
              </a:ln>
            </p:spPr>
            <p:txBody>
              <a:bodyPr wrap="square" lIns="0" tIns="0" rIns="0" bIns="0" rtlCol="0"/>
              <a:lstStyle/>
              <a:p>
                <a:endParaRPr/>
              </a:p>
            </p:txBody>
          </p:sp>
          <p:sp>
            <p:nvSpPr>
              <p:cNvPr id="12" name="object 12"/>
              <p:cNvSpPr/>
              <p:nvPr/>
            </p:nvSpPr>
            <p:spPr>
              <a:xfrm>
                <a:off x="2115008" y="4357858"/>
                <a:ext cx="370840" cy="370840"/>
              </a:xfrm>
              <a:custGeom>
                <a:avLst/>
                <a:gdLst/>
                <a:ahLst/>
                <a:cxnLst/>
                <a:rect l="l" t="t" r="r" b="b"/>
                <a:pathLst>
                  <a:path w="370839" h="370839">
                    <a:moveTo>
                      <a:pt x="185249" y="370499"/>
                    </a:moveTo>
                    <a:lnTo>
                      <a:pt x="136003" y="363882"/>
                    </a:lnTo>
                    <a:lnTo>
                      <a:pt x="91750" y="345207"/>
                    </a:lnTo>
                    <a:lnTo>
                      <a:pt x="54258" y="316241"/>
                    </a:lnTo>
                    <a:lnTo>
                      <a:pt x="25292" y="278749"/>
                    </a:lnTo>
                    <a:lnTo>
                      <a:pt x="6617" y="234496"/>
                    </a:lnTo>
                    <a:lnTo>
                      <a:pt x="0" y="185249"/>
                    </a:lnTo>
                    <a:lnTo>
                      <a:pt x="6617" y="136003"/>
                    </a:lnTo>
                    <a:lnTo>
                      <a:pt x="25292" y="91750"/>
                    </a:lnTo>
                    <a:lnTo>
                      <a:pt x="54258" y="54258"/>
                    </a:lnTo>
                    <a:lnTo>
                      <a:pt x="91750" y="25291"/>
                    </a:lnTo>
                    <a:lnTo>
                      <a:pt x="136003" y="6617"/>
                    </a:lnTo>
                    <a:lnTo>
                      <a:pt x="185249" y="0"/>
                    </a:lnTo>
                    <a:lnTo>
                      <a:pt x="221559" y="3592"/>
                    </a:lnTo>
                    <a:lnTo>
                      <a:pt x="288026" y="31124"/>
                    </a:lnTo>
                    <a:lnTo>
                      <a:pt x="339375" y="82473"/>
                    </a:lnTo>
                    <a:lnTo>
                      <a:pt x="366907" y="148940"/>
                    </a:lnTo>
                    <a:lnTo>
                      <a:pt x="370499" y="185249"/>
                    </a:lnTo>
                    <a:lnTo>
                      <a:pt x="363882" y="234496"/>
                    </a:lnTo>
                    <a:lnTo>
                      <a:pt x="345207" y="278749"/>
                    </a:lnTo>
                    <a:lnTo>
                      <a:pt x="316241" y="316241"/>
                    </a:lnTo>
                    <a:lnTo>
                      <a:pt x="278749" y="345207"/>
                    </a:lnTo>
                    <a:lnTo>
                      <a:pt x="234496" y="363882"/>
                    </a:lnTo>
                    <a:lnTo>
                      <a:pt x="185249" y="370499"/>
                    </a:lnTo>
                    <a:close/>
                  </a:path>
                </a:pathLst>
              </a:custGeom>
              <a:solidFill>
                <a:srgbClr val="FFFFFF"/>
              </a:solidFill>
            </p:spPr>
            <p:txBody>
              <a:bodyPr wrap="square" lIns="0" tIns="0" rIns="0" bIns="0" rtlCol="0"/>
              <a:lstStyle/>
              <a:p>
                <a:endParaRPr/>
              </a:p>
            </p:txBody>
          </p:sp>
          <p:sp>
            <p:nvSpPr>
              <p:cNvPr id="13" name="object 13"/>
              <p:cNvSpPr/>
              <p:nvPr/>
            </p:nvSpPr>
            <p:spPr>
              <a:xfrm>
                <a:off x="2115008" y="4357858"/>
                <a:ext cx="370840" cy="370840"/>
              </a:xfrm>
              <a:custGeom>
                <a:avLst/>
                <a:gdLst/>
                <a:ahLst/>
                <a:cxnLst/>
                <a:rect l="l" t="t" r="r" b="b"/>
                <a:pathLst>
                  <a:path w="370839" h="370839">
                    <a:moveTo>
                      <a:pt x="0" y="185249"/>
                    </a:moveTo>
                    <a:lnTo>
                      <a:pt x="6617" y="136003"/>
                    </a:lnTo>
                    <a:lnTo>
                      <a:pt x="25292" y="91750"/>
                    </a:lnTo>
                    <a:lnTo>
                      <a:pt x="54258" y="54258"/>
                    </a:lnTo>
                    <a:lnTo>
                      <a:pt x="91750" y="25291"/>
                    </a:lnTo>
                    <a:lnTo>
                      <a:pt x="136003" y="6617"/>
                    </a:lnTo>
                    <a:lnTo>
                      <a:pt x="185249" y="0"/>
                    </a:lnTo>
                    <a:lnTo>
                      <a:pt x="256142" y="14101"/>
                    </a:lnTo>
                    <a:lnTo>
                      <a:pt x="316241" y="54258"/>
                    </a:lnTo>
                    <a:lnTo>
                      <a:pt x="356398" y="114357"/>
                    </a:lnTo>
                    <a:lnTo>
                      <a:pt x="370499" y="185249"/>
                    </a:lnTo>
                    <a:lnTo>
                      <a:pt x="363882" y="234496"/>
                    </a:lnTo>
                    <a:lnTo>
                      <a:pt x="345207" y="278749"/>
                    </a:lnTo>
                    <a:lnTo>
                      <a:pt x="316241" y="316241"/>
                    </a:lnTo>
                    <a:lnTo>
                      <a:pt x="278749" y="345207"/>
                    </a:lnTo>
                    <a:lnTo>
                      <a:pt x="234496" y="363882"/>
                    </a:lnTo>
                    <a:lnTo>
                      <a:pt x="185249" y="370499"/>
                    </a:lnTo>
                    <a:lnTo>
                      <a:pt x="136003" y="363882"/>
                    </a:lnTo>
                    <a:lnTo>
                      <a:pt x="91750" y="345207"/>
                    </a:lnTo>
                    <a:lnTo>
                      <a:pt x="54258" y="316241"/>
                    </a:lnTo>
                    <a:lnTo>
                      <a:pt x="25292" y="278749"/>
                    </a:lnTo>
                    <a:lnTo>
                      <a:pt x="6617" y="234496"/>
                    </a:lnTo>
                    <a:lnTo>
                      <a:pt x="0" y="185249"/>
                    </a:lnTo>
                    <a:close/>
                  </a:path>
                </a:pathLst>
              </a:custGeom>
              <a:ln w="19049">
                <a:solidFill>
                  <a:srgbClr val="2773AA"/>
                </a:solidFill>
              </a:ln>
            </p:spPr>
            <p:txBody>
              <a:bodyPr wrap="square" lIns="0" tIns="0" rIns="0" bIns="0" rtlCol="0"/>
              <a:lstStyle/>
              <a:p>
                <a:endParaRPr/>
              </a:p>
            </p:txBody>
          </p:sp>
          <p:sp>
            <p:nvSpPr>
              <p:cNvPr id="14" name="object 14"/>
              <p:cNvSpPr/>
              <p:nvPr/>
            </p:nvSpPr>
            <p:spPr>
              <a:xfrm>
                <a:off x="2276408" y="4631819"/>
                <a:ext cx="48260" cy="48260"/>
              </a:xfrm>
              <a:custGeom>
                <a:avLst/>
                <a:gdLst/>
                <a:ahLst/>
                <a:cxnLst/>
                <a:rect l="l" t="t" r="r" b="b"/>
                <a:pathLst>
                  <a:path w="48260" h="48260">
                    <a:moveTo>
                      <a:pt x="23849" y="47699"/>
                    </a:moveTo>
                    <a:lnTo>
                      <a:pt x="14566" y="45825"/>
                    </a:lnTo>
                    <a:lnTo>
                      <a:pt x="6985" y="40714"/>
                    </a:lnTo>
                    <a:lnTo>
                      <a:pt x="1874" y="33133"/>
                    </a:lnTo>
                    <a:lnTo>
                      <a:pt x="0" y="23849"/>
                    </a:lnTo>
                    <a:lnTo>
                      <a:pt x="1874" y="14566"/>
                    </a:lnTo>
                    <a:lnTo>
                      <a:pt x="6985" y="6985"/>
                    </a:lnTo>
                    <a:lnTo>
                      <a:pt x="14566" y="1874"/>
                    </a:lnTo>
                    <a:lnTo>
                      <a:pt x="23849" y="0"/>
                    </a:lnTo>
                    <a:lnTo>
                      <a:pt x="30175" y="0"/>
                    </a:lnTo>
                    <a:lnTo>
                      <a:pt x="36241" y="2512"/>
                    </a:lnTo>
                    <a:lnTo>
                      <a:pt x="45187" y="11458"/>
                    </a:lnTo>
                    <a:lnTo>
                      <a:pt x="47699" y="17524"/>
                    </a:lnTo>
                    <a:lnTo>
                      <a:pt x="47699" y="23849"/>
                    </a:lnTo>
                    <a:lnTo>
                      <a:pt x="45825" y="33133"/>
                    </a:lnTo>
                    <a:lnTo>
                      <a:pt x="40714" y="40714"/>
                    </a:lnTo>
                    <a:lnTo>
                      <a:pt x="33133" y="45825"/>
                    </a:lnTo>
                    <a:lnTo>
                      <a:pt x="23849" y="47699"/>
                    </a:lnTo>
                    <a:close/>
                  </a:path>
                </a:pathLst>
              </a:custGeom>
              <a:solidFill>
                <a:srgbClr val="2773AA"/>
              </a:solidFill>
            </p:spPr>
            <p:txBody>
              <a:bodyPr wrap="square" lIns="0" tIns="0" rIns="0" bIns="0" rtlCol="0"/>
              <a:lstStyle/>
              <a:p>
                <a:endParaRPr/>
              </a:p>
            </p:txBody>
          </p:sp>
          <p:sp>
            <p:nvSpPr>
              <p:cNvPr id="15" name="object 15"/>
              <p:cNvSpPr/>
              <p:nvPr/>
            </p:nvSpPr>
            <p:spPr>
              <a:xfrm>
                <a:off x="2276408" y="3159413"/>
                <a:ext cx="3232150" cy="1520190"/>
              </a:xfrm>
              <a:custGeom>
                <a:avLst/>
                <a:gdLst/>
                <a:ahLst/>
                <a:cxnLst/>
                <a:rect l="l" t="t" r="r" b="b"/>
                <a:pathLst>
                  <a:path w="3232150" h="1520189">
                    <a:moveTo>
                      <a:pt x="0" y="1496255"/>
                    </a:moveTo>
                    <a:lnTo>
                      <a:pt x="1874" y="1486971"/>
                    </a:lnTo>
                    <a:lnTo>
                      <a:pt x="6985" y="1479390"/>
                    </a:lnTo>
                    <a:lnTo>
                      <a:pt x="14566" y="1474279"/>
                    </a:lnTo>
                    <a:lnTo>
                      <a:pt x="23849" y="1472405"/>
                    </a:lnTo>
                    <a:lnTo>
                      <a:pt x="30175" y="1472405"/>
                    </a:lnTo>
                    <a:lnTo>
                      <a:pt x="36241" y="1474918"/>
                    </a:lnTo>
                    <a:lnTo>
                      <a:pt x="40714" y="1479390"/>
                    </a:lnTo>
                    <a:lnTo>
                      <a:pt x="45187" y="1483863"/>
                    </a:lnTo>
                    <a:lnTo>
                      <a:pt x="47699" y="1489930"/>
                    </a:lnTo>
                    <a:lnTo>
                      <a:pt x="47699" y="1496255"/>
                    </a:lnTo>
                    <a:lnTo>
                      <a:pt x="45825" y="1505538"/>
                    </a:lnTo>
                    <a:lnTo>
                      <a:pt x="40714" y="1513119"/>
                    </a:lnTo>
                    <a:lnTo>
                      <a:pt x="33133" y="1518231"/>
                    </a:lnTo>
                    <a:lnTo>
                      <a:pt x="23849" y="1520105"/>
                    </a:lnTo>
                    <a:lnTo>
                      <a:pt x="14566" y="1518231"/>
                    </a:lnTo>
                    <a:lnTo>
                      <a:pt x="6985" y="1513119"/>
                    </a:lnTo>
                    <a:lnTo>
                      <a:pt x="1874" y="1505538"/>
                    </a:lnTo>
                    <a:lnTo>
                      <a:pt x="0" y="1496255"/>
                    </a:lnTo>
                    <a:close/>
                  </a:path>
                  <a:path w="3232150" h="1520189">
                    <a:moveTo>
                      <a:pt x="75589" y="1496249"/>
                    </a:moveTo>
                    <a:lnTo>
                      <a:pt x="3231889" y="1496249"/>
                    </a:lnTo>
                  </a:path>
                  <a:path w="3232150" h="1520189">
                    <a:moveTo>
                      <a:pt x="537291" y="748120"/>
                    </a:moveTo>
                    <a:lnTo>
                      <a:pt x="3231591" y="748120"/>
                    </a:lnTo>
                  </a:path>
                  <a:path w="3232150" h="1520189">
                    <a:moveTo>
                      <a:pt x="1715239" y="0"/>
                    </a:moveTo>
                    <a:lnTo>
                      <a:pt x="3231739" y="0"/>
                    </a:lnTo>
                  </a:path>
                </a:pathLst>
              </a:custGeom>
              <a:ln w="9524">
                <a:solidFill>
                  <a:srgbClr val="2773AA"/>
                </a:solidFill>
              </a:ln>
            </p:spPr>
            <p:txBody>
              <a:bodyPr wrap="square" lIns="0" tIns="0" rIns="0" bIns="0" rtlCol="0"/>
              <a:lstStyle/>
              <a:p>
                <a:endParaRPr/>
              </a:p>
            </p:txBody>
          </p:sp>
          <p:sp>
            <p:nvSpPr>
              <p:cNvPr id="16" name="object 16"/>
              <p:cNvSpPr/>
              <p:nvPr/>
            </p:nvSpPr>
            <p:spPr>
              <a:xfrm>
                <a:off x="3448099" y="3616634"/>
                <a:ext cx="2060575" cy="240029"/>
              </a:xfrm>
              <a:custGeom>
                <a:avLst/>
                <a:gdLst/>
                <a:ahLst/>
                <a:cxnLst/>
                <a:rect l="l" t="t" r="r" b="b"/>
                <a:pathLst>
                  <a:path w="2060575" h="240029">
                    <a:moveTo>
                      <a:pt x="2060099" y="239699"/>
                    </a:moveTo>
                    <a:lnTo>
                      <a:pt x="0" y="239699"/>
                    </a:lnTo>
                    <a:lnTo>
                      <a:pt x="0" y="0"/>
                    </a:lnTo>
                    <a:lnTo>
                      <a:pt x="2060099" y="0"/>
                    </a:lnTo>
                    <a:lnTo>
                      <a:pt x="2060099" y="239699"/>
                    </a:lnTo>
                    <a:close/>
                  </a:path>
                </a:pathLst>
              </a:custGeom>
              <a:solidFill>
                <a:srgbClr val="FFFFFF"/>
              </a:solidFill>
            </p:spPr>
            <p:txBody>
              <a:bodyPr wrap="square" lIns="0" tIns="0" rIns="0" bIns="0" rtlCol="0"/>
              <a:lstStyle/>
              <a:p>
                <a:endParaRPr/>
              </a:p>
            </p:txBody>
          </p:sp>
        </p:grpSp>
        <p:sp>
          <p:nvSpPr>
            <p:cNvPr id="18" name="object 18"/>
            <p:cNvSpPr txBox="1"/>
            <p:nvPr/>
          </p:nvSpPr>
          <p:spPr>
            <a:xfrm>
              <a:off x="4012250" y="2866648"/>
              <a:ext cx="1458595" cy="208279"/>
            </a:xfrm>
            <a:prstGeom prst="rect">
              <a:avLst/>
            </a:prstGeom>
          </p:spPr>
          <p:txBody>
            <a:bodyPr vert="horz" wrap="square" lIns="0" tIns="12700" rIns="0" bIns="0" rtlCol="0">
              <a:spAutoFit/>
            </a:bodyPr>
            <a:lstStyle/>
            <a:p>
              <a:pPr marL="12700">
                <a:lnSpc>
                  <a:spcPct val="100000"/>
                </a:lnSpc>
                <a:spcBef>
                  <a:spcPts val="100"/>
                </a:spcBef>
              </a:pPr>
              <a:r>
                <a:rPr sz="1200" spc="35" dirty="0">
                  <a:solidFill>
                    <a:srgbClr val="222222"/>
                  </a:solidFill>
                  <a:latin typeface="Calibri"/>
                  <a:cs typeface="Calibri"/>
                </a:rPr>
                <a:t>Healthy</a:t>
              </a:r>
              <a:r>
                <a:rPr sz="1200" dirty="0">
                  <a:solidFill>
                    <a:srgbClr val="222222"/>
                  </a:solidFill>
                  <a:latin typeface="Calibri"/>
                  <a:cs typeface="Calibri"/>
                </a:rPr>
                <a:t> </a:t>
              </a:r>
              <a:r>
                <a:rPr sz="1200" spc="55" dirty="0">
                  <a:solidFill>
                    <a:srgbClr val="222222"/>
                  </a:solidFill>
                  <a:latin typeface="Calibri"/>
                  <a:cs typeface="Calibri"/>
                </a:rPr>
                <a:t>cfDNA:</a:t>
              </a:r>
              <a:r>
                <a:rPr sz="1200" spc="5" dirty="0">
                  <a:solidFill>
                    <a:srgbClr val="222222"/>
                  </a:solidFill>
                  <a:latin typeface="Calibri"/>
                  <a:cs typeface="Calibri"/>
                </a:rPr>
                <a:t> </a:t>
              </a:r>
              <a:r>
                <a:rPr sz="1200" spc="55" dirty="0">
                  <a:solidFill>
                    <a:srgbClr val="222222"/>
                  </a:solidFill>
                  <a:latin typeface="Calibri"/>
                  <a:cs typeface="Calibri"/>
                </a:rPr>
                <a:t>+99%</a:t>
              </a:r>
              <a:endParaRPr sz="1200">
                <a:latin typeface="Calibri"/>
                <a:cs typeface="Calibri"/>
              </a:endParaRPr>
            </a:p>
          </p:txBody>
        </p:sp>
        <p:sp>
          <p:nvSpPr>
            <p:cNvPr id="19" name="object 19"/>
            <p:cNvSpPr txBox="1"/>
            <p:nvPr/>
          </p:nvSpPr>
          <p:spPr>
            <a:xfrm>
              <a:off x="3435399" y="3627201"/>
              <a:ext cx="203708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22222"/>
                  </a:solidFill>
                  <a:latin typeface="Calibri"/>
                  <a:cs typeface="Calibri"/>
                </a:rPr>
                <a:t>Tumor</a:t>
              </a:r>
              <a:r>
                <a:rPr sz="1200" spc="20" dirty="0">
                  <a:solidFill>
                    <a:srgbClr val="222222"/>
                  </a:solidFill>
                  <a:latin typeface="Calibri"/>
                  <a:cs typeface="Calibri"/>
                </a:rPr>
                <a:t> </a:t>
              </a:r>
              <a:r>
                <a:rPr sz="1200" spc="15" dirty="0">
                  <a:solidFill>
                    <a:srgbClr val="222222"/>
                  </a:solidFill>
                  <a:latin typeface="Calibri"/>
                  <a:cs typeface="Calibri"/>
                </a:rPr>
                <a:t>fraction</a:t>
              </a:r>
              <a:r>
                <a:rPr sz="1200" spc="25" dirty="0">
                  <a:solidFill>
                    <a:srgbClr val="222222"/>
                  </a:solidFill>
                  <a:latin typeface="Calibri"/>
                  <a:cs typeface="Calibri"/>
                </a:rPr>
                <a:t> </a:t>
              </a:r>
              <a:r>
                <a:rPr sz="1200" spc="20" dirty="0">
                  <a:solidFill>
                    <a:srgbClr val="222222"/>
                  </a:solidFill>
                  <a:latin typeface="Calibri"/>
                  <a:cs typeface="Calibri"/>
                </a:rPr>
                <a:t>(Late-stage): </a:t>
              </a:r>
              <a:r>
                <a:rPr sz="1200" spc="-95" dirty="0">
                  <a:solidFill>
                    <a:srgbClr val="222222"/>
                  </a:solidFill>
                  <a:latin typeface="Calibri"/>
                  <a:cs typeface="Calibri"/>
                </a:rPr>
                <a:t>1%</a:t>
              </a:r>
              <a:endParaRPr sz="1200">
                <a:latin typeface="Calibri"/>
                <a:cs typeface="Calibri"/>
              </a:endParaRPr>
            </a:p>
          </p:txBody>
        </p:sp>
        <p:grpSp>
          <p:nvGrpSpPr>
            <p:cNvPr id="20" name="object 20"/>
            <p:cNvGrpSpPr/>
            <p:nvPr/>
          </p:nvGrpSpPr>
          <p:grpSpPr>
            <a:xfrm>
              <a:off x="2295495" y="3905195"/>
              <a:ext cx="3213100" cy="692785"/>
              <a:chOff x="2295495" y="3905195"/>
              <a:chExt cx="3213100" cy="692785"/>
            </a:xfrm>
          </p:grpSpPr>
          <p:sp>
            <p:nvSpPr>
              <p:cNvPr id="21" name="object 21"/>
              <p:cNvSpPr/>
              <p:nvPr/>
            </p:nvSpPr>
            <p:spPr>
              <a:xfrm>
                <a:off x="2300258" y="3909958"/>
                <a:ext cx="520700" cy="448309"/>
              </a:xfrm>
              <a:custGeom>
                <a:avLst/>
                <a:gdLst/>
                <a:ahLst/>
                <a:cxnLst/>
                <a:rect l="l" t="t" r="r" b="b"/>
                <a:pathLst>
                  <a:path w="520700" h="448310">
                    <a:moveTo>
                      <a:pt x="0" y="447899"/>
                    </a:moveTo>
                    <a:lnTo>
                      <a:pt x="520199" y="0"/>
                    </a:lnTo>
                  </a:path>
                </a:pathLst>
              </a:custGeom>
              <a:ln w="9524">
                <a:solidFill>
                  <a:srgbClr val="2773AA"/>
                </a:solidFill>
              </a:ln>
            </p:spPr>
            <p:txBody>
              <a:bodyPr wrap="square" lIns="0" tIns="0" rIns="0" bIns="0" rtlCol="0"/>
              <a:lstStyle/>
              <a:p>
                <a:endParaRPr/>
              </a:p>
            </p:txBody>
          </p:sp>
          <p:sp>
            <p:nvSpPr>
              <p:cNvPr id="22" name="object 22"/>
              <p:cNvSpPr/>
              <p:nvPr/>
            </p:nvSpPr>
            <p:spPr>
              <a:xfrm>
                <a:off x="3203912" y="4357859"/>
                <a:ext cx="2304415" cy="240029"/>
              </a:xfrm>
              <a:custGeom>
                <a:avLst/>
                <a:gdLst/>
                <a:ahLst/>
                <a:cxnLst/>
                <a:rect l="l" t="t" r="r" b="b"/>
                <a:pathLst>
                  <a:path w="2304415" h="240029">
                    <a:moveTo>
                      <a:pt x="2304299" y="239699"/>
                    </a:moveTo>
                    <a:lnTo>
                      <a:pt x="0" y="239699"/>
                    </a:lnTo>
                    <a:lnTo>
                      <a:pt x="0" y="0"/>
                    </a:lnTo>
                    <a:lnTo>
                      <a:pt x="2304299" y="0"/>
                    </a:lnTo>
                    <a:lnTo>
                      <a:pt x="2304299" y="239699"/>
                    </a:lnTo>
                    <a:close/>
                  </a:path>
                </a:pathLst>
              </a:custGeom>
              <a:solidFill>
                <a:srgbClr val="FFFFFF"/>
              </a:solidFill>
            </p:spPr>
            <p:txBody>
              <a:bodyPr wrap="square" lIns="0" tIns="0" rIns="0" bIns="0" rtlCol="0"/>
              <a:lstStyle/>
              <a:p>
                <a:endParaRPr/>
              </a:p>
            </p:txBody>
          </p:sp>
        </p:grpSp>
        <p:sp>
          <p:nvSpPr>
            <p:cNvPr id="23" name="object 23"/>
            <p:cNvSpPr txBox="1"/>
            <p:nvPr/>
          </p:nvSpPr>
          <p:spPr>
            <a:xfrm>
              <a:off x="3191212" y="4368425"/>
              <a:ext cx="228854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22222"/>
                  </a:solidFill>
                  <a:latin typeface="Calibri"/>
                  <a:cs typeface="Calibri"/>
                </a:rPr>
                <a:t>Tumor</a:t>
              </a:r>
              <a:r>
                <a:rPr sz="1200" spc="15" dirty="0">
                  <a:solidFill>
                    <a:srgbClr val="222222"/>
                  </a:solidFill>
                  <a:latin typeface="Calibri"/>
                  <a:cs typeface="Calibri"/>
                </a:rPr>
                <a:t> fraction</a:t>
              </a:r>
              <a:r>
                <a:rPr sz="1200" spc="20" dirty="0">
                  <a:solidFill>
                    <a:srgbClr val="222222"/>
                  </a:solidFill>
                  <a:latin typeface="Calibri"/>
                  <a:cs typeface="Calibri"/>
                </a:rPr>
                <a:t> (Early-stage):</a:t>
              </a:r>
              <a:r>
                <a:rPr sz="1200" spc="15" dirty="0">
                  <a:solidFill>
                    <a:srgbClr val="222222"/>
                  </a:solidFill>
                  <a:latin typeface="Calibri"/>
                  <a:cs typeface="Calibri"/>
                </a:rPr>
                <a:t> </a:t>
              </a:r>
              <a:r>
                <a:rPr sz="1200" spc="-10" dirty="0">
                  <a:solidFill>
                    <a:srgbClr val="222222"/>
                  </a:solidFill>
                  <a:latin typeface="Calibri"/>
                  <a:cs typeface="Calibri"/>
                </a:rPr>
                <a:t>0.01%</a:t>
              </a:r>
              <a:endParaRPr sz="1200">
                <a:latin typeface="Calibri"/>
                <a:cs typeface="Calibri"/>
              </a:endParaRPr>
            </a:p>
          </p:txBody>
        </p:sp>
      </p:grpSp>
      <p:sp>
        <p:nvSpPr>
          <p:cNvPr id="7" name="object 7"/>
          <p:cNvSpPr txBox="1"/>
          <p:nvPr/>
        </p:nvSpPr>
        <p:spPr>
          <a:xfrm>
            <a:off x="5975650" y="1708615"/>
            <a:ext cx="2844800" cy="73279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The</a:t>
            </a:r>
            <a:r>
              <a:rPr sz="1400" b="1" spc="-35" dirty="0">
                <a:solidFill>
                  <a:srgbClr val="2773AA"/>
                </a:solidFill>
                <a:latin typeface="Arial"/>
                <a:cs typeface="Arial"/>
              </a:rPr>
              <a:t> </a:t>
            </a:r>
            <a:r>
              <a:rPr sz="1400" b="1" spc="-5" dirty="0">
                <a:solidFill>
                  <a:srgbClr val="2773AA"/>
                </a:solidFill>
                <a:latin typeface="Arial"/>
                <a:cs typeface="Arial"/>
              </a:rPr>
              <a:t>main</a:t>
            </a:r>
            <a:r>
              <a:rPr sz="1400" b="1" spc="-35" dirty="0">
                <a:solidFill>
                  <a:srgbClr val="2773AA"/>
                </a:solidFill>
                <a:latin typeface="Arial"/>
                <a:cs typeface="Arial"/>
              </a:rPr>
              <a:t> </a:t>
            </a:r>
            <a:r>
              <a:rPr sz="1400" b="1" spc="-5" dirty="0">
                <a:solidFill>
                  <a:srgbClr val="2773AA"/>
                </a:solidFill>
                <a:latin typeface="Arial"/>
                <a:cs typeface="Arial"/>
              </a:rPr>
              <a:t>challenge</a:t>
            </a:r>
            <a:endParaRPr sz="1400">
              <a:latin typeface="Arial"/>
              <a:cs typeface="Arial"/>
            </a:endParaRPr>
          </a:p>
          <a:p>
            <a:pPr marL="12700" marR="5080">
              <a:lnSpc>
                <a:spcPct val="100000"/>
              </a:lnSpc>
              <a:spcBef>
                <a:spcPts val="1005"/>
              </a:spcBef>
            </a:pPr>
            <a:r>
              <a:rPr sz="1200" spc="-5" dirty="0">
                <a:latin typeface="Arial"/>
                <a:cs typeface="Arial"/>
              </a:rPr>
              <a:t>Detectin</a:t>
            </a:r>
            <a:r>
              <a:rPr sz="1200" dirty="0">
                <a:latin typeface="Arial"/>
                <a:cs typeface="Arial"/>
              </a:rPr>
              <a:t>g</a:t>
            </a:r>
            <a:r>
              <a:rPr sz="1200" spc="-5" dirty="0">
                <a:latin typeface="Arial"/>
                <a:cs typeface="Arial"/>
              </a:rPr>
              <a:t> </a:t>
            </a:r>
            <a:r>
              <a:rPr sz="1200" dirty="0">
                <a:latin typeface="Arial"/>
                <a:cs typeface="Arial"/>
              </a:rPr>
              <a:t>mutant-ctDNA</a:t>
            </a:r>
            <a:r>
              <a:rPr sz="1200" spc="-70" dirty="0">
                <a:latin typeface="Arial"/>
                <a:cs typeface="Arial"/>
              </a:rPr>
              <a:t> </a:t>
            </a:r>
            <a:r>
              <a:rPr sz="1200" spc="-5" dirty="0">
                <a:latin typeface="Arial"/>
                <a:cs typeface="Arial"/>
              </a:rPr>
              <a:t>i</a:t>
            </a:r>
            <a:r>
              <a:rPr sz="1200" dirty="0">
                <a:latin typeface="Arial"/>
                <a:cs typeface="Arial"/>
              </a:rPr>
              <a:t>n</a:t>
            </a:r>
            <a:r>
              <a:rPr sz="1200" spc="-5" dirty="0">
                <a:latin typeface="Arial"/>
                <a:cs typeface="Arial"/>
              </a:rPr>
              <a:t> healthy-cfDNA  is</a:t>
            </a:r>
            <a:r>
              <a:rPr sz="1200" spc="-15" dirty="0">
                <a:latin typeface="Arial"/>
                <a:cs typeface="Arial"/>
              </a:rPr>
              <a:t> </a:t>
            </a:r>
            <a:r>
              <a:rPr sz="1200" spc="-5" dirty="0">
                <a:latin typeface="Arial"/>
                <a:cs typeface="Arial"/>
              </a:rPr>
              <a:t>the</a:t>
            </a:r>
            <a:r>
              <a:rPr sz="1200" spc="-10" dirty="0">
                <a:latin typeface="Arial"/>
                <a:cs typeface="Arial"/>
              </a:rPr>
              <a:t> </a:t>
            </a:r>
            <a:r>
              <a:rPr sz="1200" dirty="0">
                <a:latin typeface="Arial"/>
                <a:cs typeface="Arial"/>
              </a:rPr>
              <a:t>main</a:t>
            </a:r>
            <a:r>
              <a:rPr sz="1200" spc="-15" dirty="0">
                <a:latin typeface="Arial"/>
                <a:cs typeface="Arial"/>
              </a:rPr>
              <a:t> </a:t>
            </a:r>
            <a:r>
              <a:rPr sz="1200" dirty="0">
                <a:latin typeface="Arial"/>
                <a:cs typeface="Arial"/>
              </a:rPr>
              <a:t>challenge</a:t>
            </a:r>
            <a:r>
              <a:rPr sz="1200" spc="-10" dirty="0">
                <a:latin typeface="Arial"/>
                <a:cs typeface="Arial"/>
              </a:rPr>
              <a:t> </a:t>
            </a:r>
            <a:r>
              <a:rPr sz="1200" spc="-5" dirty="0">
                <a:latin typeface="Arial"/>
                <a:cs typeface="Arial"/>
              </a:rPr>
              <a:t>to</a:t>
            </a:r>
            <a:r>
              <a:rPr sz="1200" spc="-15" dirty="0">
                <a:latin typeface="Arial"/>
                <a:cs typeface="Arial"/>
              </a:rPr>
              <a:t> </a:t>
            </a:r>
            <a:r>
              <a:rPr sz="1200" spc="-5" dirty="0">
                <a:latin typeface="Arial"/>
                <a:cs typeface="Arial"/>
              </a:rPr>
              <a:t>early</a:t>
            </a:r>
            <a:r>
              <a:rPr sz="1200" spc="-10" dirty="0">
                <a:latin typeface="Arial"/>
                <a:cs typeface="Arial"/>
              </a:rPr>
              <a:t> </a:t>
            </a:r>
            <a:r>
              <a:rPr sz="1200" spc="-5" dirty="0">
                <a:latin typeface="Arial"/>
                <a:cs typeface="Arial"/>
              </a:rPr>
              <a:t>detection</a:t>
            </a:r>
            <a:endParaRPr sz="1200">
              <a:latin typeface="Arial"/>
              <a:cs typeface="Arial"/>
            </a:endParaRPr>
          </a:p>
        </p:txBody>
      </p:sp>
      <p:sp>
        <p:nvSpPr>
          <p:cNvPr id="17" name="object 17">
            <a:extLst>
              <a:ext uri="{C183D7F6-B498-43B3-948B-1728B52AA6E4}">
                <adec:decorative xmlns:adec="http://schemas.microsoft.com/office/drawing/2017/decorative" val="1"/>
              </a:ext>
            </a:extLst>
          </p:cNvPr>
          <p:cNvSpPr/>
          <p:nvPr/>
        </p:nvSpPr>
        <p:spPr>
          <a:xfrm>
            <a:off x="5987924" y="2975917"/>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sp>
        <p:nvSpPr>
          <p:cNvPr id="26" name="object 26"/>
          <p:cNvSpPr txBox="1"/>
          <p:nvPr/>
        </p:nvSpPr>
        <p:spPr>
          <a:xfrm>
            <a:off x="5950250" y="3320490"/>
            <a:ext cx="2889250" cy="732790"/>
          </a:xfrm>
          <a:prstGeom prst="rect">
            <a:avLst/>
          </a:prstGeom>
        </p:spPr>
        <p:txBody>
          <a:bodyPr vert="horz" wrap="square" lIns="0" tIns="12700" rIns="0" bIns="0" rtlCol="0">
            <a:spAutoFit/>
          </a:bodyPr>
          <a:lstStyle/>
          <a:p>
            <a:pPr marL="38100">
              <a:lnSpc>
                <a:spcPct val="100000"/>
              </a:lnSpc>
              <a:spcBef>
                <a:spcPts val="100"/>
              </a:spcBef>
            </a:pPr>
            <a:r>
              <a:rPr sz="1400" b="1" spc="-5" dirty="0">
                <a:solidFill>
                  <a:srgbClr val="2773AA"/>
                </a:solidFill>
                <a:latin typeface="Arial"/>
                <a:cs typeface="Arial"/>
              </a:rPr>
              <a:t>Needle-in-a-haystack</a:t>
            </a:r>
            <a:endParaRPr sz="1400">
              <a:latin typeface="Arial"/>
              <a:cs typeface="Arial"/>
            </a:endParaRPr>
          </a:p>
          <a:p>
            <a:pPr marL="38100" marR="30480">
              <a:lnSpc>
                <a:spcPct val="100000"/>
              </a:lnSpc>
              <a:spcBef>
                <a:spcPts val="1005"/>
              </a:spcBef>
            </a:pPr>
            <a:r>
              <a:rPr sz="1200" spc="-25" dirty="0">
                <a:latin typeface="Arial"/>
                <a:cs typeface="Arial"/>
              </a:rPr>
              <a:t>VAF</a:t>
            </a:r>
            <a:r>
              <a:rPr sz="1200" spc="-37" baseline="31250" dirty="0">
                <a:latin typeface="Arial"/>
                <a:cs typeface="Arial"/>
              </a:rPr>
              <a:t>1</a:t>
            </a:r>
            <a:r>
              <a:rPr sz="1200" spc="-30" baseline="31250" dirty="0">
                <a:latin typeface="Arial"/>
                <a:cs typeface="Arial"/>
              </a:rPr>
              <a:t> </a:t>
            </a:r>
            <a:r>
              <a:rPr sz="1200" spc="-5" dirty="0">
                <a:latin typeface="Arial"/>
                <a:cs typeface="Arial"/>
              </a:rPr>
              <a:t>quantifies the ‘needle-in-a-haystack’ </a:t>
            </a:r>
            <a:r>
              <a:rPr sz="1200" spc="-320" dirty="0">
                <a:latin typeface="Arial"/>
                <a:cs typeface="Arial"/>
              </a:rPr>
              <a:t> </a:t>
            </a:r>
            <a:r>
              <a:rPr sz="1200" spc="-5" dirty="0">
                <a:latin typeface="Arial"/>
                <a:cs typeface="Arial"/>
              </a:rPr>
              <a:t>problem</a:t>
            </a:r>
            <a:r>
              <a:rPr sz="1200" spc="-20" dirty="0">
                <a:latin typeface="Arial"/>
                <a:cs typeface="Arial"/>
              </a:rPr>
              <a:t> </a:t>
            </a:r>
            <a:r>
              <a:rPr sz="1200" spc="-5" dirty="0">
                <a:latin typeface="Arial"/>
                <a:cs typeface="Arial"/>
              </a:rPr>
              <a:t>and</a:t>
            </a:r>
            <a:r>
              <a:rPr sz="1200" spc="-15" dirty="0">
                <a:latin typeface="Arial"/>
                <a:cs typeface="Arial"/>
              </a:rPr>
              <a:t> </a:t>
            </a:r>
            <a:r>
              <a:rPr sz="1200" spc="-5" dirty="0">
                <a:latin typeface="Arial"/>
                <a:cs typeface="Arial"/>
              </a:rPr>
              <a:t>its</a:t>
            </a:r>
            <a:r>
              <a:rPr sz="1200" spc="-15" dirty="0">
                <a:latin typeface="Arial"/>
                <a:cs typeface="Arial"/>
              </a:rPr>
              <a:t> </a:t>
            </a:r>
            <a:r>
              <a:rPr sz="1200" spc="-5" dirty="0">
                <a:latin typeface="Arial"/>
                <a:cs typeface="Arial"/>
              </a:rPr>
              <a:t>proportional</a:t>
            </a:r>
            <a:r>
              <a:rPr sz="1200" spc="-15" dirty="0">
                <a:latin typeface="Arial"/>
                <a:cs typeface="Arial"/>
              </a:rPr>
              <a:t> </a:t>
            </a:r>
            <a:r>
              <a:rPr sz="1200" spc="-5" dirty="0">
                <a:latin typeface="Arial"/>
                <a:cs typeface="Arial"/>
              </a:rPr>
              <a:t>to</a:t>
            </a:r>
            <a:r>
              <a:rPr sz="1200" spc="-15" dirty="0">
                <a:latin typeface="Arial"/>
                <a:cs typeface="Arial"/>
              </a:rPr>
              <a:t> </a:t>
            </a:r>
            <a:r>
              <a:rPr sz="1200" spc="-5" dirty="0">
                <a:latin typeface="Arial"/>
                <a:cs typeface="Arial"/>
              </a:rPr>
              <a:t>tumor</a:t>
            </a:r>
            <a:r>
              <a:rPr sz="1200" spc="-15" dirty="0">
                <a:latin typeface="Arial"/>
                <a:cs typeface="Arial"/>
              </a:rPr>
              <a:t> </a:t>
            </a:r>
            <a:r>
              <a:rPr sz="1200" dirty="0">
                <a:latin typeface="Arial"/>
                <a:cs typeface="Arial"/>
              </a:rPr>
              <a:t>size</a:t>
            </a:r>
            <a:endParaRPr sz="1200">
              <a:latin typeface="Arial"/>
              <a:cs typeface="Arial"/>
            </a:endParaRPr>
          </a:p>
        </p:txBody>
      </p:sp>
      <p:grpSp>
        <p:nvGrpSpPr>
          <p:cNvPr id="2" name="object 2">
            <a:extLst>
              <a:ext uri="{C183D7F6-B498-43B3-948B-1728B52AA6E4}">
                <adec:decorative xmlns:adec="http://schemas.microsoft.com/office/drawing/2017/decorative" val="1"/>
              </a:ext>
            </a:extLst>
          </p:cNvPr>
          <p:cNvGrpSpPr/>
          <p:nvPr/>
        </p:nvGrpSpPr>
        <p:grpSpPr>
          <a:xfrm>
            <a:off x="8642099" y="90750"/>
            <a:ext cx="342900" cy="342900"/>
            <a:chOff x="8642099" y="90750"/>
            <a:chExt cx="342900" cy="342900"/>
          </a:xfrm>
        </p:grpSpPr>
        <p:pic>
          <p:nvPicPr>
            <p:cNvPr id="3" name="object 3"/>
            <p:cNvPicPr/>
            <p:nvPr/>
          </p:nvPicPr>
          <p:blipFill>
            <a:blip r:embed="rId2" cstate="print"/>
            <a:stretch>
              <a:fillRect/>
            </a:stretch>
          </p:blipFill>
          <p:spPr>
            <a:xfrm>
              <a:off x="8742499" y="265925"/>
              <a:ext cx="142049" cy="142049"/>
            </a:xfrm>
            <a:prstGeom prst="rect">
              <a:avLst/>
            </a:prstGeom>
          </p:spPr>
        </p:pic>
        <p:sp>
          <p:nvSpPr>
            <p:cNvPr id="4" name="object 4"/>
            <p:cNvSpPr/>
            <p:nvPr/>
          </p:nvSpPr>
          <p:spPr>
            <a:xfrm>
              <a:off x="8651624" y="100275"/>
              <a:ext cx="323850" cy="323850"/>
            </a:xfrm>
            <a:custGeom>
              <a:avLst/>
              <a:gdLst/>
              <a:ahLst/>
              <a:cxnLst/>
              <a:rect l="l" t="t" r="r" b="b"/>
              <a:pathLst>
                <a:path w="323850" h="323850">
                  <a:moveTo>
                    <a:pt x="0" y="161849"/>
                  </a:moveTo>
                  <a:lnTo>
                    <a:pt x="5781" y="118823"/>
                  </a:lnTo>
                  <a:lnTo>
                    <a:pt x="22097" y="80161"/>
                  </a:lnTo>
                  <a:lnTo>
                    <a:pt x="47404" y="47404"/>
                  </a:lnTo>
                  <a:lnTo>
                    <a:pt x="80161" y="22097"/>
                  </a:lnTo>
                  <a:lnTo>
                    <a:pt x="118823" y="5781"/>
                  </a:lnTo>
                  <a:lnTo>
                    <a:pt x="161849" y="0"/>
                  </a:lnTo>
                  <a:lnTo>
                    <a:pt x="223787" y="12320"/>
                  </a:lnTo>
                  <a:lnTo>
                    <a:pt x="276294" y="47404"/>
                  </a:lnTo>
                  <a:lnTo>
                    <a:pt x="311379" y="99912"/>
                  </a:lnTo>
                  <a:lnTo>
                    <a:pt x="323699" y="161849"/>
                  </a:lnTo>
                  <a:lnTo>
                    <a:pt x="317918" y="204876"/>
                  </a:lnTo>
                  <a:lnTo>
                    <a:pt x="301602" y="243538"/>
                  </a:lnTo>
                  <a:lnTo>
                    <a:pt x="276295" y="276295"/>
                  </a:lnTo>
                  <a:lnTo>
                    <a:pt x="243538" y="301602"/>
                  </a:lnTo>
                  <a:lnTo>
                    <a:pt x="204876" y="317918"/>
                  </a:lnTo>
                  <a:lnTo>
                    <a:pt x="161849" y="323700"/>
                  </a:lnTo>
                  <a:lnTo>
                    <a:pt x="118823" y="317918"/>
                  </a:lnTo>
                  <a:lnTo>
                    <a:pt x="80161" y="301602"/>
                  </a:lnTo>
                  <a:lnTo>
                    <a:pt x="47404" y="276295"/>
                  </a:lnTo>
                  <a:lnTo>
                    <a:pt x="22097" y="243538"/>
                  </a:lnTo>
                  <a:lnTo>
                    <a:pt x="5781" y="204876"/>
                  </a:lnTo>
                  <a:lnTo>
                    <a:pt x="0" y="161849"/>
                  </a:lnTo>
                  <a:close/>
                </a:path>
              </a:pathLst>
            </a:custGeom>
            <a:ln w="19049">
              <a:solidFill>
                <a:srgbClr val="2773AA"/>
              </a:solidFill>
            </a:ln>
          </p:spPr>
          <p:txBody>
            <a:bodyPr wrap="square" lIns="0" tIns="0" rIns="0" bIns="0" rtlCol="0"/>
            <a:lstStyle/>
            <a:p>
              <a:endParaRPr/>
            </a:p>
          </p:txBody>
        </p:sp>
        <p:sp>
          <p:nvSpPr>
            <p:cNvPr id="5" name="object 5"/>
            <p:cNvSpPr/>
            <p:nvPr/>
          </p:nvSpPr>
          <p:spPr>
            <a:xfrm>
              <a:off x="8802949" y="351354"/>
              <a:ext cx="21590" cy="21590"/>
            </a:xfrm>
            <a:custGeom>
              <a:avLst/>
              <a:gdLst/>
              <a:ahLst/>
              <a:cxnLst/>
              <a:rect l="l" t="t" r="r" b="b"/>
              <a:pathLst>
                <a:path w="21590" h="21589">
                  <a:moveTo>
                    <a:pt x="16299" y="20999"/>
                  </a:moveTo>
                  <a:lnTo>
                    <a:pt x="4700" y="20999"/>
                  </a:lnTo>
                  <a:lnTo>
                    <a:pt x="0" y="16298"/>
                  </a:lnTo>
                  <a:lnTo>
                    <a:pt x="0" y="10499"/>
                  </a:lnTo>
                  <a:lnTo>
                    <a:pt x="0" y="4700"/>
                  </a:lnTo>
                  <a:lnTo>
                    <a:pt x="4700" y="0"/>
                  </a:lnTo>
                  <a:lnTo>
                    <a:pt x="13284" y="0"/>
                  </a:lnTo>
                  <a:lnTo>
                    <a:pt x="15955" y="1106"/>
                  </a:lnTo>
                  <a:lnTo>
                    <a:pt x="17924" y="3075"/>
                  </a:lnTo>
                  <a:lnTo>
                    <a:pt x="19893" y="5044"/>
                  </a:lnTo>
                  <a:lnTo>
                    <a:pt x="20999" y="7715"/>
                  </a:lnTo>
                  <a:lnTo>
                    <a:pt x="20999" y="16298"/>
                  </a:lnTo>
                  <a:lnTo>
                    <a:pt x="16299" y="20999"/>
                  </a:lnTo>
                  <a:close/>
                </a:path>
              </a:pathLst>
            </a:custGeom>
            <a:solidFill>
              <a:srgbClr val="2773AA"/>
            </a:solidFill>
          </p:spPr>
          <p:txBody>
            <a:bodyPr wrap="square" lIns="0" tIns="0" rIns="0" bIns="0" rtlCol="0"/>
            <a:lstStyle/>
            <a:p>
              <a:endParaRPr/>
            </a:p>
          </p:txBody>
        </p:sp>
        <p:sp>
          <p:nvSpPr>
            <p:cNvPr id="6" name="object 6"/>
            <p:cNvSpPr/>
            <p:nvPr/>
          </p:nvSpPr>
          <p:spPr>
            <a:xfrm>
              <a:off x="8802949" y="351354"/>
              <a:ext cx="21590" cy="21590"/>
            </a:xfrm>
            <a:custGeom>
              <a:avLst/>
              <a:gdLst/>
              <a:ahLst/>
              <a:cxnLst/>
              <a:rect l="l" t="t" r="r" b="b"/>
              <a:pathLst>
                <a:path w="21590" h="21589">
                  <a:moveTo>
                    <a:pt x="0" y="10499"/>
                  </a:moveTo>
                  <a:lnTo>
                    <a:pt x="0" y="4700"/>
                  </a:lnTo>
                  <a:lnTo>
                    <a:pt x="4700" y="0"/>
                  </a:lnTo>
                  <a:lnTo>
                    <a:pt x="10499" y="0"/>
                  </a:lnTo>
                  <a:lnTo>
                    <a:pt x="13284" y="0"/>
                  </a:lnTo>
                  <a:lnTo>
                    <a:pt x="15955" y="1106"/>
                  </a:lnTo>
                  <a:lnTo>
                    <a:pt x="17924" y="3075"/>
                  </a:lnTo>
                  <a:lnTo>
                    <a:pt x="19893" y="5044"/>
                  </a:lnTo>
                  <a:lnTo>
                    <a:pt x="20999" y="7715"/>
                  </a:lnTo>
                  <a:lnTo>
                    <a:pt x="20999" y="10499"/>
                  </a:lnTo>
                  <a:lnTo>
                    <a:pt x="20999" y="16298"/>
                  </a:lnTo>
                  <a:lnTo>
                    <a:pt x="16299" y="20999"/>
                  </a:lnTo>
                  <a:lnTo>
                    <a:pt x="10499" y="20999"/>
                  </a:lnTo>
                  <a:lnTo>
                    <a:pt x="4700" y="20999"/>
                  </a:lnTo>
                  <a:lnTo>
                    <a:pt x="0" y="16298"/>
                  </a:lnTo>
                  <a:lnTo>
                    <a:pt x="0" y="10499"/>
                  </a:lnTo>
                  <a:close/>
                </a:path>
              </a:pathLst>
            </a:custGeom>
            <a:ln w="19049">
              <a:solidFill>
                <a:srgbClr val="2773AA"/>
              </a:solidFill>
            </a:ln>
          </p:spPr>
          <p:txBody>
            <a:bodyPr wrap="square" lIns="0" tIns="0" rIns="0" bIns="0" rtlCol="0"/>
            <a:lstStyle/>
            <a:p>
              <a:endParaRPr/>
            </a:p>
          </p:txBody>
        </p:sp>
      </p:grpSp>
      <p:sp>
        <p:nvSpPr>
          <p:cNvPr id="9" name="object 9">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27" name="object 27"/>
          <p:cNvSpPr txBox="1"/>
          <p:nvPr/>
        </p:nvSpPr>
        <p:spPr>
          <a:xfrm>
            <a:off x="109749" y="4852469"/>
            <a:ext cx="3509645" cy="236854"/>
          </a:xfrm>
          <a:prstGeom prst="rect">
            <a:avLst/>
          </a:prstGeom>
        </p:spPr>
        <p:txBody>
          <a:bodyPr vert="horz" wrap="square" lIns="0" tIns="12700" rIns="0" bIns="0" rtlCol="0">
            <a:spAutoFit/>
          </a:bodyPr>
          <a:lstStyle/>
          <a:p>
            <a:pPr marL="12700">
              <a:lnSpc>
                <a:spcPts val="835"/>
              </a:lnSpc>
              <a:spcBef>
                <a:spcPts val="100"/>
              </a:spcBef>
            </a:pPr>
            <a:r>
              <a:rPr sz="700" spc="-70" dirty="0">
                <a:solidFill>
                  <a:srgbClr val="222222"/>
                </a:solidFill>
                <a:latin typeface="Calibri"/>
                <a:cs typeface="Calibri"/>
              </a:rPr>
              <a:t>1.</a:t>
            </a:r>
            <a:r>
              <a:rPr sz="700" spc="20" dirty="0">
                <a:solidFill>
                  <a:srgbClr val="222222"/>
                </a:solidFill>
                <a:latin typeface="Calibri"/>
                <a:cs typeface="Calibri"/>
              </a:rPr>
              <a:t> V</a:t>
            </a:r>
            <a:r>
              <a:rPr sz="700" spc="55" dirty="0">
                <a:solidFill>
                  <a:srgbClr val="222222"/>
                </a:solidFill>
                <a:latin typeface="Calibri"/>
                <a:cs typeface="Calibri"/>
              </a:rPr>
              <a:t>AF</a:t>
            </a:r>
            <a:r>
              <a:rPr sz="700" spc="20" dirty="0">
                <a:solidFill>
                  <a:srgbClr val="222222"/>
                </a:solidFill>
                <a:latin typeface="Calibri"/>
                <a:cs typeface="Calibri"/>
              </a:rPr>
              <a:t> </a:t>
            </a:r>
            <a:r>
              <a:rPr sz="700" dirty="0">
                <a:solidFill>
                  <a:srgbClr val="222222"/>
                </a:solidFill>
                <a:latin typeface="Calibri"/>
                <a:cs typeface="Calibri"/>
              </a:rPr>
              <a:t>= </a:t>
            </a:r>
            <a:r>
              <a:rPr sz="700" spc="40" dirty="0">
                <a:solidFill>
                  <a:srgbClr val="222222"/>
                </a:solidFill>
                <a:latin typeface="Calibri"/>
                <a:cs typeface="Calibri"/>
              </a:rPr>
              <a:t> </a:t>
            </a:r>
            <a:r>
              <a:rPr sz="700" spc="15" dirty="0">
                <a:solidFill>
                  <a:srgbClr val="222222"/>
                </a:solidFill>
                <a:latin typeface="Calibri"/>
                <a:cs typeface="Calibri"/>
              </a:rPr>
              <a:t>V</a:t>
            </a:r>
            <a:r>
              <a:rPr sz="700" spc="5" dirty="0">
                <a:solidFill>
                  <a:srgbClr val="222222"/>
                </a:solidFill>
                <a:latin typeface="Calibri"/>
                <a:cs typeface="Calibri"/>
              </a:rPr>
              <a:t>ariant</a:t>
            </a:r>
            <a:r>
              <a:rPr sz="700" spc="20" dirty="0">
                <a:solidFill>
                  <a:srgbClr val="222222"/>
                </a:solidFill>
                <a:latin typeface="Calibri"/>
                <a:cs typeface="Calibri"/>
              </a:rPr>
              <a:t> </a:t>
            </a:r>
            <a:r>
              <a:rPr sz="700" spc="15" dirty="0">
                <a:solidFill>
                  <a:srgbClr val="222222"/>
                </a:solidFill>
                <a:latin typeface="Calibri"/>
                <a:cs typeface="Calibri"/>
              </a:rPr>
              <a:t>allele</a:t>
            </a:r>
            <a:r>
              <a:rPr sz="700" spc="20" dirty="0">
                <a:solidFill>
                  <a:srgbClr val="222222"/>
                </a:solidFill>
                <a:latin typeface="Calibri"/>
                <a:cs typeface="Calibri"/>
              </a:rPr>
              <a:t> frequency</a:t>
            </a:r>
            <a:endParaRPr sz="700">
              <a:latin typeface="Calibri"/>
              <a:cs typeface="Calibri"/>
            </a:endParaRPr>
          </a:p>
          <a:p>
            <a:pPr marL="12700">
              <a:lnSpc>
                <a:spcPts val="835"/>
              </a:lnSpc>
            </a:pPr>
            <a:r>
              <a:rPr sz="700" i="1" spc="30" dirty="0">
                <a:solidFill>
                  <a:srgbClr val="222222"/>
                </a:solidFill>
                <a:latin typeface="Calibri"/>
                <a:cs typeface="Calibri"/>
              </a:rPr>
              <a:t>Source:</a:t>
            </a:r>
            <a:r>
              <a:rPr sz="700" i="1" spc="25" dirty="0">
                <a:solidFill>
                  <a:srgbClr val="222222"/>
                </a:solidFill>
                <a:latin typeface="Calibri"/>
                <a:cs typeface="Calibri"/>
              </a:rPr>
              <a:t> </a:t>
            </a:r>
            <a:r>
              <a:rPr sz="700" i="1" spc="45" dirty="0">
                <a:solidFill>
                  <a:srgbClr val="222222"/>
                </a:solidFill>
                <a:latin typeface="Calibri"/>
                <a:cs typeface="Calibri"/>
              </a:rPr>
              <a:t>The</a:t>
            </a:r>
            <a:r>
              <a:rPr sz="700" i="1" spc="25" dirty="0">
                <a:solidFill>
                  <a:srgbClr val="222222"/>
                </a:solidFill>
                <a:latin typeface="Calibri"/>
                <a:cs typeface="Calibri"/>
              </a:rPr>
              <a:t> Exploitable </a:t>
            </a:r>
            <a:r>
              <a:rPr sz="700" i="1" spc="35" dirty="0">
                <a:solidFill>
                  <a:srgbClr val="222222"/>
                </a:solidFill>
                <a:latin typeface="Calibri"/>
                <a:cs typeface="Calibri"/>
              </a:rPr>
              <a:t>Genomics</a:t>
            </a:r>
            <a:r>
              <a:rPr sz="700" i="1" spc="25" dirty="0">
                <a:solidFill>
                  <a:srgbClr val="222222"/>
                </a:solidFill>
                <a:latin typeface="Calibri"/>
                <a:cs typeface="Calibri"/>
              </a:rPr>
              <a:t> </a:t>
            </a:r>
            <a:r>
              <a:rPr sz="700" i="1" spc="10" dirty="0">
                <a:solidFill>
                  <a:srgbClr val="222222"/>
                </a:solidFill>
                <a:latin typeface="Calibri"/>
                <a:cs typeface="Calibri"/>
              </a:rPr>
              <a:t>of</a:t>
            </a:r>
            <a:r>
              <a:rPr sz="700" i="1" spc="30" dirty="0">
                <a:solidFill>
                  <a:srgbClr val="222222"/>
                </a:solidFill>
                <a:latin typeface="Calibri"/>
                <a:cs typeface="Calibri"/>
              </a:rPr>
              <a:t> </a:t>
            </a:r>
            <a:r>
              <a:rPr sz="700" i="1" spc="35" dirty="0">
                <a:solidFill>
                  <a:srgbClr val="222222"/>
                </a:solidFill>
                <a:latin typeface="Calibri"/>
                <a:cs typeface="Calibri"/>
              </a:rPr>
              <a:t>Cancer:</a:t>
            </a:r>
            <a:r>
              <a:rPr sz="700" i="1" spc="25" dirty="0">
                <a:solidFill>
                  <a:srgbClr val="222222"/>
                </a:solidFill>
                <a:latin typeface="Calibri"/>
                <a:cs typeface="Calibri"/>
              </a:rPr>
              <a:t> </a:t>
            </a:r>
            <a:r>
              <a:rPr sz="700" i="1" spc="15" dirty="0">
                <a:solidFill>
                  <a:srgbClr val="222222"/>
                </a:solidFill>
                <a:latin typeface="Calibri"/>
                <a:cs typeface="Calibri"/>
              </a:rPr>
              <a:t>Earlier</a:t>
            </a:r>
            <a:r>
              <a:rPr sz="700" i="1" spc="25" dirty="0">
                <a:solidFill>
                  <a:srgbClr val="222222"/>
                </a:solidFill>
                <a:latin typeface="Calibri"/>
                <a:cs typeface="Calibri"/>
              </a:rPr>
              <a:t> </a:t>
            </a:r>
            <a:r>
              <a:rPr sz="700" i="1" spc="45" dirty="0">
                <a:solidFill>
                  <a:srgbClr val="222222"/>
                </a:solidFill>
                <a:latin typeface="Calibri"/>
                <a:cs typeface="Calibri"/>
              </a:rPr>
              <a:t>Cancer</a:t>
            </a:r>
            <a:r>
              <a:rPr sz="700" i="1" spc="25" dirty="0">
                <a:solidFill>
                  <a:srgbClr val="222222"/>
                </a:solidFill>
                <a:latin typeface="Calibri"/>
                <a:cs typeface="Calibri"/>
              </a:rPr>
              <a:t> Detection </a:t>
            </a:r>
            <a:r>
              <a:rPr sz="700" i="1" spc="5" dirty="0">
                <a:solidFill>
                  <a:srgbClr val="222222"/>
                </a:solidFill>
                <a:latin typeface="Calibri"/>
                <a:cs typeface="Calibri"/>
              </a:rPr>
              <a:t>Part</a:t>
            </a:r>
            <a:r>
              <a:rPr sz="700" i="1" spc="30" dirty="0">
                <a:solidFill>
                  <a:srgbClr val="222222"/>
                </a:solidFill>
                <a:latin typeface="Calibri"/>
                <a:cs typeface="Calibri"/>
              </a:rPr>
              <a:t> </a:t>
            </a:r>
            <a:r>
              <a:rPr sz="700" i="1" spc="-10" dirty="0">
                <a:solidFill>
                  <a:srgbClr val="222222"/>
                </a:solidFill>
                <a:latin typeface="Calibri"/>
                <a:cs typeface="Calibri"/>
              </a:rPr>
              <a:t>II</a:t>
            </a:r>
            <a:r>
              <a:rPr sz="700" i="1" spc="25" dirty="0">
                <a:solidFill>
                  <a:srgbClr val="222222"/>
                </a:solidFill>
                <a:latin typeface="Calibri"/>
                <a:cs typeface="Calibri"/>
              </a:rPr>
              <a:t> </a:t>
            </a:r>
            <a:r>
              <a:rPr sz="700" i="1" spc="-5" dirty="0">
                <a:solidFill>
                  <a:srgbClr val="222222"/>
                </a:solidFill>
                <a:latin typeface="Calibri"/>
                <a:cs typeface="Calibri"/>
              </a:rPr>
              <a:t>-</a:t>
            </a:r>
            <a:r>
              <a:rPr sz="700" i="1" spc="25" dirty="0">
                <a:solidFill>
                  <a:srgbClr val="222222"/>
                </a:solidFill>
                <a:latin typeface="Calibri"/>
                <a:cs typeface="Calibri"/>
              </a:rPr>
              <a:t> </a:t>
            </a:r>
            <a:r>
              <a:rPr sz="700" i="1" spc="50" dirty="0">
                <a:solidFill>
                  <a:srgbClr val="222222"/>
                </a:solidFill>
                <a:latin typeface="Calibri"/>
                <a:cs typeface="Calibri"/>
              </a:rPr>
              <a:t>ARK</a:t>
            </a:r>
            <a:r>
              <a:rPr sz="700" i="1" spc="25" dirty="0">
                <a:solidFill>
                  <a:srgbClr val="222222"/>
                </a:solidFill>
                <a:latin typeface="Calibri"/>
                <a:cs typeface="Calibri"/>
              </a:rPr>
              <a:t> </a:t>
            </a:r>
            <a:r>
              <a:rPr sz="700" i="1" spc="20" dirty="0">
                <a:solidFill>
                  <a:srgbClr val="222222"/>
                </a:solidFill>
                <a:latin typeface="Calibri"/>
                <a:cs typeface="Calibri"/>
              </a:rPr>
              <a:t>Invest</a:t>
            </a:r>
            <a:endParaRPr sz="7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404812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Early-stage</a:t>
            </a:r>
            <a:r>
              <a:rPr spc="-35" dirty="0">
                <a:solidFill>
                  <a:srgbClr val="2773AA"/>
                </a:solidFill>
              </a:rPr>
              <a:t> </a:t>
            </a:r>
            <a:r>
              <a:rPr spc="-5" dirty="0">
                <a:solidFill>
                  <a:srgbClr val="2773AA"/>
                </a:solidFill>
              </a:rPr>
              <a:t>ctDNA</a:t>
            </a:r>
            <a:r>
              <a:rPr spc="-105" dirty="0">
                <a:solidFill>
                  <a:srgbClr val="2773AA"/>
                </a:solidFill>
              </a:rPr>
              <a:t> </a:t>
            </a:r>
            <a:r>
              <a:rPr spc="-5" dirty="0">
                <a:solidFill>
                  <a:srgbClr val="2773AA"/>
                </a:solidFill>
              </a:rPr>
              <a:t>is</a:t>
            </a:r>
            <a:r>
              <a:rPr spc="-30" dirty="0">
                <a:solidFill>
                  <a:srgbClr val="2773AA"/>
                </a:solidFill>
              </a:rPr>
              <a:t> </a:t>
            </a:r>
            <a:r>
              <a:rPr dirty="0">
                <a:solidFill>
                  <a:srgbClr val="2773AA"/>
                </a:solidFill>
              </a:rPr>
              <a:t>too</a:t>
            </a:r>
            <a:r>
              <a:rPr spc="-25" dirty="0">
                <a:solidFill>
                  <a:srgbClr val="2773AA"/>
                </a:solidFill>
              </a:rPr>
              <a:t> </a:t>
            </a:r>
            <a:r>
              <a:rPr spc="-5" dirty="0">
                <a:solidFill>
                  <a:srgbClr val="2773AA"/>
                </a:solidFill>
              </a:rPr>
              <a:t>rare</a:t>
            </a:r>
          </a:p>
        </p:txBody>
      </p:sp>
      <p:sp>
        <p:nvSpPr>
          <p:cNvPr id="8" name="object 8"/>
          <p:cNvSpPr txBox="1"/>
          <p:nvPr/>
        </p:nvSpPr>
        <p:spPr>
          <a:xfrm>
            <a:off x="1801576" y="1184975"/>
            <a:ext cx="265938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Sensitivity</a:t>
            </a:r>
            <a:r>
              <a:rPr sz="1400" b="1" spc="-30" dirty="0">
                <a:solidFill>
                  <a:srgbClr val="2773AA"/>
                </a:solidFill>
                <a:latin typeface="Arial"/>
                <a:cs typeface="Arial"/>
              </a:rPr>
              <a:t> </a:t>
            </a:r>
            <a:r>
              <a:rPr sz="1400" b="1" spc="-5" dirty="0">
                <a:solidFill>
                  <a:srgbClr val="2773AA"/>
                </a:solidFill>
                <a:latin typeface="Arial"/>
                <a:cs typeface="Arial"/>
              </a:rPr>
              <a:t>curves</a:t>
            </a:r>
            <a:r>
              <a:rPr sz="1400" b="1" spc="-30" dirty="0">
                <a:solidFill>
                  <a:srgbClr val="2773AA"/>
                </a:solidFill>
                <a:latin typeface="Arial"/>
                <a:cs typeface="Arial"/>
              </a:rPr>
              <a:t> </a:t>
            </a:r>
            <a:r>
              <a:rPr sz="1400" b="1" spc="-5" dirty="0">
                <a:solidFill>
                  <a:srgbClr val="2773AA"/>
                </a:solidFill>
                <a:latin typeface="Arial"/>
                <a:cs typeface="Arial"/>
              </a:rPr>
              <a:t>vs.</a:t>
            </a:r>
            <a:r>
              <a:rPr sz="1400" b="1" spc="-30" dirty="0">
                <a:solidFill>
                  <a:srgbClr val="2773AA"/>
                </a:solidFill>
                <a:latin typeface="Arial"/>
                <a:cs typeface="Arial"/>
              </a:rPr>
              <a:t> </a:t>
            </a:r>
            <a:r>
              <a:rPr sz="1400" b="1" spc="-5" dirty="0">
                <a:solidFill>
                  <a:srgbClr val="2773AA"/>
                </a:solidFill>
                <a:latin typeface="Arial"/>
                <a:cs typeface="Arial"/>
              </a:rPr>
              <a:t>coverage</a:t>
            </a:r>
            <a:endParaRPr sz="140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717075" y="1479487"/>
            <a:ext cx="4832350" cy="0"/>
          </a:xfrm>
          <a:custGeom>
            <a:avLst/>
            <a:gdLst/>
            <a:ahLst/>
            <a:cxnLst/>
            <a:rect l="l" t="t" r="r" b="b"/>
            <a:pathLst>
              <a:path w="4832350">
                <a:moveTo>
                  <a:pt x="0" y="0"/>
                </a:moveTo>
                <a:lnTo>
                  <a:pt x="4831800" y="0"/>
                </a:lnTo>
              </a:path>
            </a:pathLst>
          </a:custGeom>
          <a:ln w="9524">
            <a:solidFill>
              <a:srgbClr val="2773AA"/>
            </a:solidFill>
          </a:ln>
        </p:spPr>
        <p:txBody>
          <a:bodyPr wrap="square" lIns="0" tIns="0" rIns="0" bIns="0" rtlCol="0"/>
          <a:lstStyle/>
          <a:p>
            <a:endParaRPr/>
          </a:p>
        </p:txBody>
      </p:sp>
      <p:grpSp>
        <p:nvGrpSpPr>
          <p:cNvPr id="50" name="Group 49" descr="Graph showing sensitivity curves versus unique read depth for different variant allele frequencies.">
            <a:extLst>
              <a:ext uri="{FF2B5EF4-FFF2-40B4-BE49-F238E27FC236}">
                <a16:creationId xmlns:a16="http://schemas.microsoft.com/office/drawing/2014/main" id="{1D411DD2-3348-4504-8011-38C5C5954F04}"/>
              </a:ext>
            </a:extLst>
          </p:cNvPr>
          <p:cNvGrpSpPr/>
          <p:nvPr/>
        </p:nvGrpSpPr>
        <p:grpSpPr>
          <a:xfrm>
            <a:off x="743173" y="1599926"/>
            <a:ext cx="4845127" cy="3149435"/>
            <a:chOff x="743173" y="1599926"/>
            <a:chExt cx="4845127" cy="3149435"/>
          </a:xfrm>
        </p:grpSpPr>
        <p:grpSp>
          <p:nvGrpSpPr>
            <p:cNvPr id="11" name="object 11"/>
            <p:cNvGrpSpPr/>
            <p:nvPr/>
          </p:nvGrpSpPr>
          <p:grpSpPr>
            <a:xfrm>
              <a:off x="1397943" y="1688903"/>
              <a:ext cx="3883025" cy="2480310"/>
              <a:chOff x="1397943" y="1688903"/>
              <a:chExt cx="3883025" cy="2480310"/>
            </a:xfrm>
          </p:grpSpPr>
          <p:sp>
            <p:nvSpPr>
              <p:cNvPr id="12" name="object 12"/>
              <p:cNvSpPr/>
              <p:nvPr/>
            </p:nvSpPr>
            <p:spPr>
              <a:xfrm>
                <a:off x="1402705" y="1693665"/>
                <a:ext cx="3873500" cy="2470785"/>
              </a:xfrm>
              <a:custGeom>
                <a:avLst/>
                <a:gdLst/>
                <a:ahLst/>
                <a:cxnLst/>
                <a:rect l="l" t="t" r="r" b="b"/>
                <a:pathLst>
                  <a:path w="3873500" h="2470785">
                    <a:moveTo>
                      <a:pt x="3946" y="2382465"/>
                    </a:moveTo>
                    <a:lnTo>
                      <a:pt x="3873346" y="2382465"/>
                    </a:lnTo>
                  </a:path>
                  <a:path w="3873500" h="2470785">
                    <a:moveTo>
                      <a:pt x="0" y="2470199"/>
                    </a:moveTo>
                    <a:lnTo>
                      <a:pt x="0" y="0"/>
                    </a:lnTo>
                  </a:path>
                </a:pathLst>
              </a:custGeom>
              <a:ln w="9524">
                <a:solidFill>
                  <a:srgbClr val="063763"/>
                </a:solidFill>
              </a:ln>
            </p:spPr>
            <p:txBody>
              <a:bodyPr wrap="square" lIns="0" tIns="0" rIns="0" bIns="0" rtlCol="0"/>
              <a:lstStyle/>
              <a:p>
                <a:endParaRPr/>
              </a:p>
            </p:txBody>
          </p:sp>
          <p:sp>
            <p:nvSpPr>
              <p:cNvPr id="13" name="object 13"/>
              <p:cNvSpPr/>
              <p:nvPr/>
            </p:nvSpPr>
            <p:spPr>
              <a:xfrm>
                <a:off x="1885565" y="1693665"/>
                <a:ext cx="3380104" cy="2470785"/>
              </a:xfrm>
              <a:custGeom>
                <a:avLst/>
                <a:gdLst/>
                <a:ahLst/>
                <a:cxnLst/>
                <a:rect l="l" t="t" r="r" b="b"/>
                <a:pathLst>
                  <a:path w="3380104" h="2470785">
                    <a:moveTo>
                      <a:pt x="0" y="2470199"/>
                    </a:moveTo>
                    <a:lnTo>
                      <a:pt x="0" y="0"/>
                    </a:lnTo>
                  </a:path>
                  <a:path w="3380104" h="2470785">
                    <a:moveTo>
                      <a:pt x="482859" y="2470199"/>
                    </a:moveTo>
                    <a:lnTo>
                      <a:pt x="482859" y="0"/>
                    </a:lnTo>
                  </a:path>
                  <a:path w="3380104" h="2470785">
                    <a:moveTo>
                      <a:pt x="965719" y="2470199"/>
                    </a:moveTo>
                    <a:lnTo>
                      <a:pt x="965719" y="0"/>
                    </a:lnTo>
                  </a:path>
                  <a:path w="3380104" h="2470785">
                    <a:moveTo>
                      <a:pt x="3380017" y="2470199"/>
                    </a:moveTo>
                    <a:lnTo>
                      <a:pt x="3380017" y="0"/>
                    </a:lnTo>
                  </a:path>
                </a:pathLst>
              </a:custGeom>
              <a:ln w="9524">
                <a:solidFill>
                  <a:srgbClr val="CEE1F3"/>
                </a:solidFill>
              </a:ln>
            </p:spPr>
            <p:txBody>
              <a:bodyPr wrap="square" lIns="0" tIns="0" rIns="0" bIns="0" rtlCol="0"/>
              <a:lstStyle/>
              <a:p>
                <a:endParaRPr/>
              </a:p>
            </p:txBody>
          </p:sp>
        </p:grpSp>
        <p:sp>
          <p:nvSpPr>
            <p:cNvPr id="14" name="object 14"/>
            <p:cNvSpPr txBox="1"/>
            <p:nvPr/>
          </p:nvSpPr>
          <p:spPr>
            <a:xfrm>
              <a:off x="993733" y="1599926"/>
              <a:ext cx="350520" cy="786130"/>
            </a:xfrm>
            <a:prstGeom prst="rect">
              <a:avLst/>
            </a:prstGeom>
          </p:spPr>
          <p:txBody>
            <a:bodyPr vert="horz" wrap="square" lIns="0" tIns="29209" rIns="0" bIns="0" rtlCol="0">
              <a:spAutoFit/>
            </a:bodyPr>
            <a:lstStyle/>
            <a:p>
              <a:pPr marL="12700">
                <a:lnSpc>
                  <a:spcPct val="100000"/>
                </a:lnSpc>
                <a:spcBef>
                  <a:spcPts val="229"/>
                </a:spcBef>
              </a:pPr>
              <a:r>
                <a:rPr sz="1000" spc="-5" dirty="0">
                  <a:solidFill>
                    <a:srgbClr val="222222"/>
                  </a:solidFill>
                  <a:latin typeface="Arial"/>
                  <a:cs typeface="Arial"/>
                </a:rPr>
                <a:t>100%</a:t>
              </a:r>
              <a:endParaRPr sz="1000">
                <a:latin typeface="Arial"/>
                <a:cs typeface="Arial"/>
              </a:endParaRPr>
            </a:p>
            <a:p>
              <a:pPr marL="83185">
                <a:lnSpc>
                  <a:spcPct val="100000"/>
                </a:lnSpc>
                <a:spcBef>
                  <a:spcPts val="130"/>
                </a:spcBef>
              </a:pPr>
              <a:r>
                <a:rPr sz="1000" spc="-5" dirty="0">
                  <a:solidFill>
                    <a:srgbClr val="222222"/>
                  </a:solidFill>
                  <a:latin typeface="Arial"/>
                  <a:cs typeface="Arial"/>
                </a:rPr>
                <a:t>95%</a:t>
              </a:r>
              <a:endParaRPr sz="1000">
                <a:latin typeface="Arial"/>
                <a:cs typeface="Arial"/>
              </a:endParaRPr>
            </a:p>
            <a:p>
              <a:pPr marL="83185">
                <a:lnSpc>
                  <a:spcPct val="100000"/>
                </a:lnSpc>
                <a:spcBef>
                  <a:spcPts val="130"/>
                </a:spcBef>
              </a:pPr>
              <a:r>
                <a:rPr sz="1000" spc="-5" dirty="0">
                  <a:solidFill>
                    <a:srgbClr val="222222"/>
                  </a:solidFill>
                  <a:latin typeface="Arial"/>
                  <a:cs typeface="Arial"/>
                </a:rPr>
                <a:t>85%</a:t>
              </a:r>
              <a:endParaRPr sz="1000">
                <a:latin typeface="Arial"/>
                <a:cs typeface="Arial"/>
              </a:endParaRPr>
            </a:p>
            <a:p>
              <a:pPr marL="83185">
                <a:lnSpc>
                  <a:spcPct val="100000"/>
                </a:lnSpc>
                <a:spcBef>
                  <a:spcPts val="795"/>
                </a:spcBef>
              </a:pPr>
              <a:r>
                <a:rPr sz="1000" spc="-5" dirty="0">
                  <a:solidFill>
                    <a:srgbClr val="222222"/>
                  </a:solidFill>
                  <a:latin typeface="Arial"/>
                  <a:cs typeface="Arial"/>
                </a:rPr>
                <a:t>75%</a:t>
              </a:r>
              <a:endParaRPr sz="1000">
                <a:latin typeface="Arial"/>
                <a:cs typeface="Arial"/>
              </a:endParaRPr>
            </a:p>
          </p:txBody>
        </p:sp>
        <p:sp>
          <p:nvSpPr>
            <p:cNvPr id="15" name="object 15"/>
            <p:cNvSpPr txBox="1"/>
            <p:nvPr/>
          </p:nvSpPr>
          <p:spPr>
            <a:xfrm>
              <a:off x="1064336" y="2798942"/>
              <a:ext cx="28003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50%</a:t>
              </a:r>
              <a:endParaRPr sz="1000">
                <a:latin typeface="Arial"/>
                <a:cs typeface="Arial"/>
              </a:endParaRPr>
            </a:p>
          </p:txBody>
        </p:sp>
        <p:sp>
          <p:nvSpPr>
            <p:cNvPr id="16" name="object 16"/>
            <p:cNvSpPr txBox="1"/>
            <p:nvPr/>
          </p:nvSpPr>
          <p:spPr>
            <a:xfrm>
              <a:off x="1134940" y="3981429"/>
              <a:ext cx="20891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0%</a:t>
              </a:r>
              <a:endParaRPr sz="1000">
                <a:latin typeface="Arial"/>
                <a:cs typeface="Arial"/>
              </a:endParaRPr>
            </a:p>
          </p:txBody>
        </p:sp>
        <p:grpSp>
          <p:nvGrpSpPr>
            <p:cNvPr id="17" name="object 17"/>
            <p:cNvGrpSpPr/>
            <p:nvPr/>
          </p:nvGrpSpPr>
          <p:grpSpPr>
            <a:xfrm>
              <a:off x="1381022" y="1665592"/>
              <a:ext cx="3917950" cy="2503170"/>
              <a:chOff x="1381022" y="1665592"/>
              <a:chExt cx="3917950" cy="2503170"/>
            </a:xfrm>
          </p:grpSpPr>
          <p:sp>
            <p:nvSpPr>
              <p:cNvPr id="18" name="object 18"/>
              <p:cNvSpPr/>
              <p:nvPr/>
            </p:nvSpPr>
            <p:spPr>
              <a:xfrm>
                <a:off x="1402705" y="2896405"/>
                <a:ext cx="3869690" cy="0"/>
              </a:xfrm>
              <a:custGeom>
                <a:avLst/>
                <a:gdLst/>
                <a:ahLst/>
                <a:cxnLst/>
                <a:rect l="l" t="t" r="r" b="b"/>
                <a:pathLst>
                  <a:path w="3869690">
                    <a:moveTo>
                      <a:pt x="0" y="0"/>
                    </a:moveTo>
                    <a:lnTo>
                      <a:pt x="2146404" y="0"/>
                    </a:lnTo>
                  </a:path>
                  <a:path w="3869690">
                    <a:moveTo>
                      <a:pt x="3186204" y="0"/>
                    </a:moveTo>
                    <a:lnTo>
                      <a:pt x="3869399" y="0"/>
                    </a:lnTo>
                  </a:path>
                </a:pathLst>
              </a:custGeom>
              <a:ln w="9524">
                <a:solidFill>
                  <a:srgbClr val="B7B7B7"/>
                </a:solidFill>
                <a:prstDash val="lgDash"/>
              </a:ln>
            </p:spPr>
            <p:txBody>
              <a:bodyPr wrap="square" lIns="0" tIns="0" rIns="0" bIns="0" rtlCol="0"/>
              <a:lstStyle/>
              <a:p>
                <a:endParaRPr/>
              </a:p>
            </p:txBody>
          </p:sp>
          <p:sp>
            <p:nvSpPr>
              <p:cNvPr id="19" name="object 19"/>
              <p:cNvSpPr/>
              <p:nvPr/>
            </p:nvSpPr>
            <p:spPr>
              <a:xfrm>
                <a:off x="1402705" y="1842491"/>
                <a:ext cx="3869690" cy="474980"/>
              </a:xfrm>
              <a:custGeom>
                <a:avLst/>
                <a:gdLst/>
                <a:ahLst/>
                <a:cxnLst/>
                <a:rect l="l" t="t" r="r" b="b"/>
                <a:pathLst>
                  <a:path w="3869690" h="474980">
                    <a:moveTo>
                      <a:pt x="0" y="195563"/>
                    </a:moveTo>
                    <a:lnTo>
                      <a:pt x="3869399" y="195563"/>
                    </a:lnTo>
                  </a:path>
                  <a:path w="3869690" h="474980">
                    <a:moveTo>
                      <a:pt x="0" y="474827"/>
                    </a:moveTo>
                    <a:lnTo>
                      <a:pt x="3869399" y="474827"/>
                    </a:lnTo>
                  </a:path>
                  <a:path w="3869690" h="474980">
                    <a:moveTo>
                      <a:pt x="0" y="0"/>
                    </a:moveTo>
                    <a:lnTo>
                      <a:pt x="3869399" y="0"/>
                    </a:lnTo>
                  </a:path>
                </a:pathLst>
              </a:custGeom>
              <a:ln w="9524">
                <a:solidFill>
                  <a:srgbClr val="B7B7B7"/>
                </a:solidFill>
                <a:prstDash val="lgDash"/>
              </a:ln>
            </p:spPr>
            <p:txBody>
              <a:bodyPr wrap="square" lIns="0" tIns="0" rIns="0" bIns="0" rtlCol="0"/>
              <a:lstStyle/>
              <a:p>
                <a:endParaRPr/>
              </a:p>
            </p:txBody>
          </p:sp>
          <p:sp>
            <p:nvSpPr>
              <p:cNvPr id="20" name="object 20"/>
              <p:cNvSpPr/>
              <p:nvPr/>
            </p:nvSpPr>
            <p:spPr>
              <a:xfrm>
                <a:off x="3334144" y="1693665"/>
                <a:ext cx="0" cy="2470785"/>
              </a:xfrm>
              <a:custGeom>
                <a:avLst/>
                <a:gdLst/>
                <a:ahLst/>
                <a:cxnLst/>
                <a:rect l="l" t="t" r="r" b="b"/>
                <a:pathLst>
                  <a:path h="2470785">
                    <a:moveTo>
                      <a:pt x="0" y="2470199"/>
                    </a:moveTo>
                    <a:lnTo>
                      <a:pt x="0" y="0"/>
                    </a:lnTo>
                  </a:path>
                </a:pathLst>
              </a:custGeom>
              <a:ln w="9524">
                <a:solidFill>
                  <a:srgbClr val="CEE1F3"/>
                </a:solidFill>
              </a:ln>
            </p:spPr>
            <p:txBody>
              <a:bodyPr wrap="square" lIns="0" tIns="0" rIns="0" bIns="0" rtlCol="0"/>
              <a:lstStyle/>
              <a:p>
                <a:endParaRPr/>
              </a:p>
            </p:txBody>
          </p:sp>
          <p:sp>
            <p:nvSpPr>
              <p:cNvPr id="21" name="object 21"/>
              <p:cNvSpPr/>
              <p:nvPr/>
            </p:nvSpPr>
            <p:spPr>
              <a:xfrm>
                <a:off x="3817004" y="1693665"/>
                <a:ext cx="483234" cy="2470785"/>
              </a:xfrm>
              <a:custGeom>
                <a:avLst/>
                <a:gdLst/>
                <a:ahLst/>
                <a:cxnLst/>
                <a:rect l="l" t="t" r="r" b="b"/>
                <a:pathLst>
                  <a:path w="483235" h="2470785">
                    <a:moveTo>
                      <a:pt x="0" y="1209052"/>
                    </a:moveTo>
                    <a:lnTo>
                      <a:pt x="0" y="2470199"/>
                    </a:lnTo>
                  </a:path>
                  <a:path w="483235" h="2470785">
                    <a:moveTo>
                      <a:pt x="0" y="0"/>
                    </a:moveTo>
                    <a:lnTo>
                      <a:pt x="0" y="1039552"/>
                    </a:lnTo>
                  </a:path>
                  <a:path w="483235" h="2470785">
                    <a:moveTo>
                      <a:pt x="482859" y="1209052"/>
                    </a:moveTo>
                    <a:lnTo>
                      <a:pt x="482859" y="2470199"/>
                    </a:lnTo>
                  </a:path>
                  <a:path w="483235" h="2470785">
                    <a:moveTo>
                      <a:pt x="482859" y="0"/>
                    </a:moveTo>
                    <a:lnTo>
                      <a:pt x="482859" y="1039552"/>
                    </a:lnTo>
                  </a:path>
                </a:pathLst>
              </a:custGeom>
              <a:ln w="9524">
                <a:solidFill>
                  <a:srgbClr val="CEE1F3"/>
                </a:solidFill>
              </a:ln>
            </p:spPr>
            <p:txBody>
              <a:bodyPr wrap="square" lIns="0" tIns="0" rIns="0" bIns="0" rtlCol="0"/>
              <a:lstStyle/>
              <a:p>
                <a:endParaRPr/>
              </a:p>
            </p:txBody>
          </p:sp>
          <p:sp>
            <p:nvSpPr>
              <p:cNvPr id="22" name="object 22"/>
              <p:cNvSpPr/>
              <p:nvPr/>
            </p:nvSpPr>
            <p:spPr>
              <a:xfrm>
                <a:off x="4782723" y="1693665"/>
                <a:ext cx="0" cy="2470785"/>
              </a:xfrm>
              <a:custGeom>
                <a:avLst/>
                <a:gdLst/>
                <a:ahLst/>
                <a:cxnLst/>
                <a:rect l="l" t="t" r="r" b="b"/>
                <a:pathLst>
                  <a:path h="2470785">
                    <a:moveTo>
                      <a:pt x="0" y="2470199"/>
                    </a:moveTo>
                    <a:lnTo>
                      <a:pt x="0" y="0"/>
                    </a:lnTo>
                  </a:path>
                </a:pathLst>
              </a:custGeom>
              <a:ln w="9524">
                <a:solidFill>
                  <a:srgbClr val="CEE1F3"/>
                </a:solidFill>
              </a:ln>
            </p:spPr>
            <p:txBody>
              <a:bodyPr wrap="square" lIns="0" tIns="0" rIns="0" bIns="0" rtlCol="0"/>
              <a:lstStyle/>
              <a:p>
                <a:endParaRPr/>
              </a:p>
            </p:txBody>
          </p:sp>
          <p:sp>
            <p:nvSpPr>
              <p:cNvPr id="23" name="object 23"/>
              <p:cNvSpPr/>
              <p:nvPr/>
            </p:nvSpPr>
            <p:spPr>
              <a:xfrm>
                <a:off x="1402705" y="1896511"/>
                <a:ext cx="3869690" cy="0"/>
              </a:xfrm>
              <a:custGeom>
                <a:avLst/>
                <a:gdLst/>
                <a:ahLst/>
                <a:cxnLst/>
                <a:rect l="l" t="t" r="r" b="b"/>
                <a:pathLst>
                  <a:path w="3869690">
                    <a:moveTo>
                      <a:pt x="0" y="0"/>
                    </a:moveTo>
                    <a:lnTo>
                      <a:pt x="3869399" y="0"/>
                    </a:lnTo>
                  </a:path>
                </a:pathLst>
              </a:custGeom>
              <a:ln w="9524">
                <a:solidFill>
                  <a:srgbClr val="B7B7B7"/>
                </a:solidFill>
                <a:prstDash val="lgDash"/>
              </a:ln>
            </p:spPr>
            <p:txBody>
              <a:bodyPr wrap="square" lIns="0" tIns="0" rIns="0" bIns="0" rtlCol="0"/>
              <a:lstStyle/>
              <a:p>
                <a:endParaRPr/>
              </a:p>
            </p:txBody>
          </p:sp>
          <p:sp>
            <p:nvSpPr>
              <p:cNvPr id="24" name="object 24"/>
              <p:cNvSpPr/>
              <p:nvPr/>
            </p:nvSpPr>
            <p:spPr>
              <a:xfrm>
                <a:off x="1419112" y="1692401"/>
                <a:ext cx="2961005" cy="2399030"/>
              </a:xfrm>
              <a:custGeom>
                <a:avLst/>
                <a:gdLst/>
                <a:ahLst/>
                <a:cxnLst/>
                <a:rect l="l" t="t" r="r" b="b"/>
                <a:pathLst>
                  <a:path w="2961004" h="2399029">
                    <a:moveTo>
                      <a:pt x="0" y="2398414"/>
                    </a:moveTo>
                    <a:lnTo>
                      <a:pt x="61620" y="2388860"/>
                    </a:lnTo>
                    <a:lnTo>
                      <a:pt x="100339" y="2383468"/>
                    </a:lnTo>
                    <a:lnTo>
                      <a:pt x="143590" y="2377659"/>
                    </a:lnTo>
                    <a:lnTo>
                      <a:pt x="190818" y="2371427"/>
                    </a:lnTo>
                    <a:lnTo>
                      <a:pt x="241469" y="2364767"/>
                    </a:lnTo>
                    <a:lnTo>
                      <a:pt x="294988" y="2357674"/>
                    </a:lnTo>
                    <a:lnTo>
                      <a:pt x="350821" y="2350141"/>
                    </a:lnTo>
                    <a:lnTo>
                      <a:pt x="408413" y="2342164"/>
                    </a:lnTo>
                    <a:lnTo>
                      <a:pt x="467209" y="2333737"/>
                    </a:lnTo>
                    <a:lnTo>
                      <a:pt x="526654" y="2324854"/>
                    </a:lnTo>
                    <a:lnTo>
                      <a:pt x="586194" y="2315510"/>
                    </a:lnTo>
                    <a:lnTo>
                      <a:pt x="645273" y="2305700"/>
                    </a:lnTo>
                    <a:lnTo>
                      <a:pt x="703338" y="2295419"/>
                    </a:lnTo>
                    <a:lnTo>
                      <a:pt x="759834" y="2284659"/>
                    </a:lnTo>
                    <a:lnTo>
                      <a:pt x="814205" y="2273417"/>
                    </a:lnTo>
                    <a:lnTo>
                      <a:pt x="865897" y="2261687"/>
                    </a:lnTo>
                    <a:lnTo>
                      <a:pt x="914356" y="2249463"/>
                    </a:lnTo>
                    <a:lnTo>
                      <a:pt x="959027" y="2236740"/>
                    </a:lnTo>
                    <a:lnTo>
                      <a:pt x="999354" y="2223511"/>
                    </a:lnTo>
                    <a:lnTo>
                      <a:pt x="1055573" y="2202300"/>
                    </a:lnTo>
                    <a:lnTo>
                      <a:pt x="1107654" y="2180118"/>
                    </a:lnTo>
                    <a:lnTo>
                      <a:pt x="1155987" y="2156921"/>
                    </a:lnTo>
                    <a:lnTo>
                      <a:pt x="1200961" y="2132663"/>
                    </a:lnTo>
                    <a:lnTo>
                      <a:pt x="1242967" y="2107300"/>
                    </a:lnTo>
                    <a:lnTo>
                      <a:pt x="1282392" y="2080785"/>
                    </a:lnTo>
                    <a:lnTo>
                      <a:pt x="1319627" y="2053073"/>
                    </a:lnTo>
                    <a:lnTo>
                      <a:pt x="1355061" y="2024118"/>
                    </a:lnTo>
                    <a:lnTo>
                      <a:pt x="1389083" y="1993877"/>
                    </a:lnTo>
                    <a:lnTo>
                      <a:pt x="1422083" y="1962302"/>
                    </a:lnTo>
                    <a:lnTo>
                      <a:pt x="1454450" y="1929349"/>
                    </a:lnTo>
                    <a:lnTo>
                      <a:pt x="1486573" y="1894972"/>
                    </a:lnTo>
                    <a:lnTo>
                      <a:pt x="1518843" y="1859125"/>
                    </a:lnTo>
                    <a:lnTo>
                      <a:pt x="1550398" y="1821359"/>
                    </a:lnTo>
                    <a:lnTo>
                      <a:pt x="1580232" y="1781422"/>
                    </a:lnTo>
                    <a:lnTo>
                      <a:pt x="1608516" y="1739570"/>
                    </a:lnTo>
                    <a:lnTo>
                      <a:pt x="1635421" y="1696059"/>
                    </a:lnTo>
                    <a:lnTo>
                      <a:pt x="1661117" y="1651145"/>
                    </a:lnTo>
                    <a:lnTo>
                      <a:pt x="1685774" y="1605084"/>
                    </a:lnTo>
                    <a:lnTo>
                      <a:pt x="1709564" y="1558131"/>
                    </a:lnTo>
                    <a:lnTo>
                      <a:pt x="1732656" y="1510543"/>
                    </a:lnTo>
                    <a:lnTo>
                      <a:pt x="1755222" y="1462574"/>
                    </a:lnTo>
                    <a:lnTo>
                      <a:pt x="1777431" y="1414482"/>
                    </a:lnTo>
                    <a:lnTo>
                      <a:pt x="1799455" y="1366522"/>
                    </a:lnTo>
                    <a:lnTo>
                      <a:pt x="1821464" y="1318949"/>
                    </a:lnTo>
                    <a:lnTo>
                      <a:pt x="1843629" y="1272020"/>
                    </a:lnTo>
                    <a:lnTo>
                      <a:pt x="1865681" y="1224586"/>
                    </a:lnTo>
                    <a:lnTo>
                      <a:pt x="1887254" y="1175597"/>
                    </a:lnTo>
                    <a:lnTo>
                      <a:pt x="1908368" y="1125457"/>
                    </a:lnTo>
                    <a:lnTo>
                      <a:pt x="1929041" y="1074570"/>
                    </a:lnTo>
                    <a:lnTo>
                      <a:pt x="1949295" y="1023339"/>
                    </a:lnTo>
                    <a:lnTo>
                      <a:pt x="1969149" y="972168"/>
                    </a:lnTo>
                    <a:lnTo>
                      <a:pt x="1988624" y="921461"/>
                    </a:lnTo>
                    <a:lnTo>
                      <a:pt x="2007739" y="871620"/>
                    </a:lnTo>
                    <a:lnTo>
                      <a:pt x="2026515" y="823050"/>
                    </a:lnTo>
                    <a:lnTo>
                      <a:pt x="2044971" y="776155"/>
                    </a:lnTo>
                    <a:lnTo>
                      <a:pt x="2063128" y="731337"/>
                    </a:lnTo>
                    <a:lnTo>
                      <a:pt x="2081005" y="689000"/>
                    </a:lnTo>
                    <a:lnTo>
                      <a:pt x="2098623" y="649549"/>
                    </a:lnTo>
                    <a:lnTo>
                      <a:pt x="2125213" y="590956"/>
                    </a:lnTo>
                    <a:lnTo>
                      <a:pt x="2148930" y="537744"/>
                    </a:lnTo>
                    <a:lnTo>
                      <a:pt x="2170980" y="489123"/>
                    </a:lnTo>
                    <a:lnTo>
                      <a:pt x="2192571" y="444304"/>
                    </a:lnTo>
                    <a:lnTo>
                      <a:pt x="2214911" y="402501"/>
                    </a:lnTo>
                    <a:lnTo>
                      <a:pt x="2239207" y="362923"/>
                    </a:lnTo>
                    <a:lnTo>
                      <a:pt x="2266668" y="324783"/>
                    </a:lnTo>
                    <a:lnTo>
                      <a:pt x="2298499" y="287292"/>
                    </a:lnTo>
                    <a:lnTo>
                      <a:pt x="2335400" y="250432"/>
                    </a:lnTo>
                    <a:lnTo>
                      <a:pt x="2376522" y="214946"/>
                    </a:lnTo>
                    <a:lnTo>
                      <a:pt x="2420747" y="181188"/>
                    </a:lnTo>
                    <a:lnTo>
                      <a:pt x="2466958" y="149511"/>
                    </a:lnTo>
                    <a:lnTo>
                      <a:pt x="2514039" y="120268"/>
                    </a:lnTo>
                    <a:lnTo>
                      <a:pt x="2560873" y="93813"/>
                    </a:lnTo>
                    <a:lnTo>
                      <a:pt x="2606344" y="70499"/>
                    </a:lnTo>
                    <a:lnTo>
                      <a:pt x="2649334" y="50678"/>
                    </a:lnTo>
                    <a:lnTo>
                      <a:pt x="2707098" y="30885"/>
                    </a:lnTo>
                    <a:lnTo>
                      <a:pt x="2767533" y="18135"/>
                    </a:lnTo>
                    <a:lnTo>
                      <a:pt x="2826867" y="10550"/>
                    </a:lnTo>
                    <a:lnTo>
                      <a:pt x="2881329" y="6252"/>
                    </a:lnTo>
                    <a:lnTo>
                      <a:pt x="2927146" y="3361"/>
                    </a:lnTo>
                    <a:lnTo>
                      <a:pt x="2960547" y="0"/>
                    </a:lnTo>
                  </a:path>
                </a:pathLst>
              </a:custGeom>
              <a:ln w="28574">
                <a:solidFill>
                  <a:srgbClr val="F09BC5"/>
                </a:solidFill>
              </a:ln>
            </p:spPr>
            <p:txBody>
              <a:bodyPr wrap="square" lIns="0" tIns="0" rIns="0" bIns="0" rtlCol="0"/>
              <a:lstStyle/>
              <a:p>
                <a:endParaRPr/>
              </a:p>
            </p:txBody>
          </p:sp>
          <p:sp>
            <p:nvSpPr>
              <p:cNvPr id="25" name="object 25"/>
              <p:cNvSpPr/>
              <p:nvPr/>
            </p:nvSpPr>
            <p:spPr>
              <a:xfrm>
                <a:off x="2217189" y="2491944"/>
                <a:ext cx="3062605" cy="1586865"/>
              </a:xfrm>
              <a:custGeom>
                <a:avLst/>
                <a:gdLst/>
                <a:ahLst/>
                <a:cxnLst/>
                <a:rect l="l" t="t" r="r" b="b"/>
                <a:pathLst>
                  <a:path w="3062604" h="1586864">
                    <a:moveTo>
                      <a:pt x="0" y="1586437"/>
                    </a:moveTo>
                    <a:lnTo>
                      <a:pt x="57364" y="1584749"/>
                    </a:lnTo>
                    <a:lnTo>
                      <a:pt x="127766" y="1583730"/>
                    </a:lnTo>
                    <a:lnTo>
                      <a:pt x="167390" y="1583415"/>
                    </a:lnTo>
                    <a:lnTo>
                      <a:pt x="209715" y="1583199"/>
                    </a:lnTo>
                    <a:lnTo>
                      <a:pt x="254555" y="1583061"/>
                    </a:lnTo>
                    <a:lnTo>
                      <a:pt x="301724" y="1582977"/>
                    </a:lnTo>
                    <a:lnTo>
                      <a:pt x="351036" y="1582925"/>
                    </a:lnTo>
                    <a:lnTo>
                      <a:pt x="402304" y="1582883"/>
                    </a:lnTo>
                    <a:lnTo>
                      <a:pt x="455343" y="1582828"/>
                    </a:lnTo>
                    <a:lnTo>
                      <a:pt x="509967" y="1582738"/>
                    </a:lnTo>
                    <a:lnTo>
                      <a:pt x="565990" y="1582590"/>
                    </a:lnTo>
                    <a:lnTo>
                      <a:pt x="623225" y="1582362"/>
                    </a:lnTo>
                    <a:lnTo>
                      <a:pt x="681486" y="1582030"/>
                    </a:lnTo>
                    <a:lnTo>
                      <a:pt x="740588" y="1581574"/>
                    </a:lnTo>
                    <a:lnTo>
                      <a:pt x="800345" y="1580970"/>
                    </a:lnTo>
                    <a:lnTo>
                      <a:pt x="860570" y="1580195"/>
                    </a:lnTo>
                    <a:lnTo>
                      <a:pt x="921077" y="1579228"/>
                    </a:lnTo>
                    <a:lnTo>
                      <a:pt x="981680" y="1578045"/>
                    </a:lnTo>
                    <a:lnTo>
                      <a:pt x="1042194" y="1576625"/>
                    </a:lnTo>
                    <a:lnTo>
                      <a:pt x="1102432" y="1574944"/>
                    </a:lnTo>
                    <a:lnTo>
                      <a:pt x="1162208" y="1572981"/>
                    </a:lnTo>
                    <a:lnTo>
                      <a:pt x="1221336" y="1570712"/>
                    </a:lnTo>
                    <a:lnTo>
                      <a:pt x="1279630" y="1568116"/>
                    </a:lnTo>
                    <a:lnTo>
                      <a:pt x="1336904" y="1565170"/>
                    </a:lnTo>
                    <a:lnTo>
                      <a:pt x="1392972" y="1561850"/>
                    </a:lnTo>
                    <a:lnTo>
                      <a:pt x="1447648" y="1558136"/>
                    </a:lnTo>
                    <a:lnTo>
                      <a:pt x="1500746" y="1554004"/>
                    </a:lnTo>
                    <a:lnTo>
                      <a:pt x="1552080" y="1549432"/>
                    </a:lnTo>
                    <a:lnTo>
                      <a:pt x="1601463" y="1544397"/>
                    </a:lnTo>
                    <a:lnTo>
                      <a:pt x="1648710" y="1538877"/>
                    </a:lnTo>
                    <a:lnTo>
                      <a:pt x="1693634" y="1532849"/>
                    </a:lnTo>
                    <a:lnTo>
                      <a:pt x="1736050" y="1526291"/>
                    </a:lnTo>
                    <a:lnTo>
                      <a:pt x="1775772" y="1519181"/>
                    </a:lnTo>
                    <a:lnTo>
                      <a:pt x="1876937" y="1495900"/>
                    </a:lnTo>
                    <a:lnTo>
                      <a:pt x="1936244" y="1479333"/>
                    </a:lnTo>
                    <a:lnTo>
                      <a:pt x="1990914" y="1461755"/>
                    </a:lnTo>
                    <a:lnTo>
                      <a:pt x="2041326" y="1443128"/>
                    </a:lnTo>
                    <a:lnTo>
                      <a:pt x="2087859" y="1423413"/>
                    </a:lnTo>
                    <a:lnTo>
                      <a:pt x="2130893" y="1402573"/>
                    </a:lnTo>
                    <a:lnTo>
                      <a:pt x="2170806" y="1380569"/>
                    </a:lnTo>
                    <a:lnTo>
                      <a:pt x="2207979" y="1357364"/>
                    </a:lnTo>
                    <a:lnTo>
                      <a:pt x="2242789" y="1332918"/>
                    </a:lnTo>
                    <a:lnTo>
                      <a:pt x="2275616" y="1307193"/>
                    </a:lnTo>
                    <a:lnTo>
                      <a:pt x="2306840" y="1280152"/>
                    </a:lnTo>
                    <a:lnTo>
                      <a:pt x="2336839" y="1251755"/>
                    </a:lnTo>
                    <a:lnTo>
                      <a:pt x="2365993" y="1221966"/>
                    </a:lnTo>
                    <a:lnTo>
                      <a:pt x="2394681" y="1190745"/>
                    </a:lnTo>
                    <a:lnTo>
                      <a:pt x="2423282" y="1158054"/>
                    </a:lnTo>
                    <a:lnTo>
                      <a:pt x="2452176" y="1123855"/>
                    </a:lnTo>
                    <a:lnTo>
                      <a:pt x="2481740" y="1088111"/>
                    </a:lnTo>
                    <a:lnTo>
                      <a:pt x="2512356" y="1050781"/>
                    </a:lnTo>
                    <a:lnTo>
                      <a:pt x="2544401" y="1011829"/>
                    </a:lnTo>
                    <a:lnTo>
                      <a:pt x="2571640" y="977109"/>
                    </a:lnTo>
                    <a:lnTo>
                      <a:pt x="2598976" y="938915"/>
                    </a:lnTo>
                    <a:lnTo>
                      <a:pt x="2626331" y="897623"/>
                    </a:lnTo>
                    <a:lnTo>
                      <a:pt x="2653632" y="853610"/>
                    </a:lnTo>
                    <a:lnTo>
                      <a:pt x="2680804" y="807251"/>
                    </a:lnTo>
                    <a:lnTo>
                      <a:pt x="2707771" y="758922"/>
                    </a:lnTo>
                    <a:lnTo>
                      <a:pt x="2734458" y="708998"/>
                    </a:lnTo>
                    <a:lnTo>
                      <a:pt x="2760792" y="657856"/>
                    </a:lnTo>
                    <a:lnTo>
                      <a:pt x="2786696" y="605870"/>
                    </a:lnTo>
                    <a:lnTo>
                      <a:pt x="2812095" y="553418"/>
                    </a:lnTo>
                    <a:lnTo>
                      <a:pt x="2836916" y="500874"/>
                    </a:lnTo>
                    <a:lnTo>
                      <a:pt x="2861082" y="448614"/>
                    </a:lnTo>
                    <a:lnTo>
                      <a:pt x="2884519" y="397015"/>
                    </a:lnTo>
                    <a:lnTo>
                      <a:pt x="2907152" y="346452"/>
                    </a:lnTo>
                    <a:lnTo>
                      <a:pt x="2928906" y="297300"/>
                    </a:lnTo>
                    <a:lnTo>
                      <a:pt x="2949706" y="249936"/>
                    </a:lnTo>
                    <a:lnTo>
                      <a:pt x="2969477" y="204735"/>
                    </a:lnTo>
                    <a:lnTo>
                      <a:pt x="2988144" y="162073"/>
                    </a:lnTo>
                    <a:lnTo>
                      <a:pt x="3005632" y="122325"/>
                    </a:lnTo>
                    <a:lnTo>
                      <a:pt x="3021866" y="85869"/>
                    </a:lnTo>
                    <a:lnTo>
                      <a:pt x="3036771" y="53078"/>
                    </a:lnTo>
                    <a:lnTo>
                      <a:pt x="3050273" y="24330"/>
                    </a:lnTo>
                    <a:lnTo>
                      <a:pt x="3062296" y="0"/>
                    </a:lnTo>
                  </a:path>
                </a:pathLst>
              </a:custGeom>
              <a:ln w="38099">
                <a:solidFill>
                  <a:srgbClr val="E3B431"/>
                </a:solidFill>
              </a:ln>
            </p:spPr>
            <p:txBody>
              <a:bodyPr wrap="square" lIns="0" tIns="0" rIns="0" bIns="0" rtlCol="0"/>
              <a:lstStyle/>
              <a:p>
                <a:endParaRPr/>
              </a:p>
            </p:txBody>
          </p:sp>
          <p:sp>
            <p:nvSpPr>
              <p:cNvPr id="26" name="object 26"/>
              <p:cNvSpPr/>
              <p:nvPr/>
            </p:nvSpPr>
            <p:spPr>
              <a:xfrm>
                <a:off x="1419112" y="1692379"/>
                <a:ext cx="1936750" cy="2061210"/>
              </a:xfrm>
              <a:custGeom>
                <a:avLst/>
                <a:gdLst/>
                <a:ahLst/>
                <a:cxnLst/>
                <a:rect l="l" t="t" r="r" b="b"/>
                <a:pathLst>
                  <a:path w="1936750" h="2061210">
                    <a:moveTo>
                      <a:pt x="0" y="2061129"/>
                    </a:moveTo>
                    <a:lnTo>
                      <a:pt x="30145" y="2049105"/>
                    </a:lnTo>
                    <a:lnTo>
                      <a:pt x="71384" y="2034649"/>
                    </a:lnTo>
                    <a:lnTo>
                      <a:pt x="120461" y="2016444"/>
                    </a:lnTo>
                    <a:lnTo>
                      <a:pt x="174120" y="1993173"/>
                    </a:lnTo>
                    <a:lnTo>
                      <a:pt x="229107" y="1963521"/>
                    </a:lnTo>
                    <a:lnTo>
                      <a:pt x="282164" y="1926170"/>
                    </a:lnTo>
                    <a:lnTo>
                      <a:pt x="313359" y="1899724"/>
                    </a:lnTo>
                    <a:lnTo>
                      <a:pt x="345576" y="1870492"/>
                    </a:lnTo>
                    <a:lnTo>
                      <a:pt x="378583" y="1838682"/>
                    </a:lnTo>
                    <a:lnTo>
                      <a:pt x="412145" y="1804506"/>
                    </a:lnTo>
                    <a:lnTo>
                      <a:pt x="446030" y="1768172"/>
                    </a:lnTo>
                    <a:lnTo>
                      <a:pt x="480002" y="1729889"/>
                    </a:lnTo>
                    <a:lnTo>
                      <a:pt x="513829" y="1689868"/>
                    </a:lnTo>
                    <a:lnTo>
                      <a:pt x="547277" y="1648317"/>
                    </a:lnTo>
                    <a:lnTo>
                      <a:pt x="580112" y="1605446"/>
                    </a:lnTo>
                    <a:lnTo>
                      <a:pt x="612101" y="1561464"/>
                    </a:lnTo>
                    <a:lnTo>
                      <a:pt x="638220" y="1523383"/>
                    </a:lnTo>
                    <a:lnTo>
                      <a:pt x="664102" y="1483424"/>
                    </a:lnTo>
                    <a:lnTo>
                      <a:pt x="689758" y="1441843"/>
                    </a:lnTo>
                    <a:lnTo>
                      <a:pt x="715196" y="1398895"/>
                    </a:lnTo>
                    <a:lnTo>
                      <a:pt x="740424" y="1354836"/>
                    </a:lnTo>
                    <a:lnTo>
                      <a:pt x="765452" y="1309923"/>
                    </a:lnTo>
                    <a:lnTo>
                      <a:pt x="790289" y="1264410"/>
                    </a:lnTo>
                    <a:lnTo>
                      <a:pt x="814944" y="1218555"/>
                    </a:lnTo>
                    <a:lnTo>
                      <a:pt x="839424" y="1172613"/>
                    </a:lnTo>
                    <a:lnTo>
                      <a:pt x="863740" y="1126840"/>
                    </a:lnTo>
                    <a:lnTo>
                      <a:pt x="887901" y="1081492"/>
                    </a:lnTo>
                    <a:lnTo>
                      <a:pt x="911914" y="1036825"/>
                    </a:lnTo>
                    <a:lnTo>
                      <a:pt x="935850" y="991784"/>
                    </a:lnTo>
                    <a:lnTo>
                      <a:pt x="959742" y="945420"/>
                    </a:lnTo>
                    <a:lnTo>
                      <a:pt x="983547" y="898145"/>
                    </a:lnTo>
                    <a:lnTo>
                      <a:pt x="1007222" y="850370"/>
                    </a:lnTo>
                    <a:lnTo>
                      <a:pt x="1030724" y="802509"/>
                    </a:lnTo>
                    <a:lnTo>
                      <a:pt x="1054008" y="754973"/>
                    </a:lnTo>
                    <a:lnTo>
                      <a:pt x="1077032" y="708174"/>
                    </a:lnTo>
                    <a:lnTo>
                      <a:pt x="1099753" y="662525"/>
                    </a:lnTo>
                    <a:lnTo>
                      <a:pt x="1122126" y="618437"/>
                    </a:lnTo>
                    <a:lnTo>
                      <a:pt x="1144110" y="576323"/>
                    </a:lnTo>
                    <a:lnTo>
                      <a:pt x="1165659" y="536595"/>
                    </a:lnTo>
                    <a:lnTo>
                      <a:pt x="1186732" y="499665"/>
                    </a:lnTo>
                    <a:lnTo>
                      <a:pt x="1216973" y="448759"/>
                    </a:lnTo>
                    <a:lnTo>
                      <a:pt x="1245579" y="401976"/>
                    </a:lnTo>
                    <a:lnTo>
                      <a:pt x="1273063" y="358951"/>
                    </a:lnTo>
                    <a:lnTo>
                      <a:pt x="1299937" y="319318"/>
                    </a:lnTo>
                    <a:lnTo>
                      <a:pt x="1326713" y="282710"/>
                    </a:lnTo>
                    <a:lnTo>
                      <a:pt x="1353904" y="248761"/>
                    </a:lnTo>
                    <a:lnTo>
                      <a:pt x="1382023" y="217106"/>
                    </a:lnTo>
                    <a:lnTo>
                      <a:pt x="1411580" y="187377"/>
                    </a:lnTo>
                    <a:lnTo>
                      <a:pt x="1453131" y="151694"/>
                    </a:lnTo>
                    <a:lnTo>
                      <a:pt x="1496244" y="121216"/>
                    </a:lnTo>
                    <a:lnTo>
                      <a:pt x="1540398" y="95248"/>
                    </a:lnTo>
                    <a:lnTo>
                      <a:pt x="1585072" y="73097"/>
                    </a:lnTo>
                    <a:lnTo>
                      <a:pt x="1629746" y="54069"/>
                    </a:lnTo>
                    <a:lnTo>
                      <a:pt x="1673899" y="37470"/>
                    </a:lnTo>
                    <a:lnTo>
                      <a:pt x="1730560" y="22181"/>
                    </a:lnTo>
                    <a:lnTo>
                      <a:pt x="1791418" y="12588"/>
                    </a:lnTo>
                    <a:lnTo>
                      <a:pt x="1850178" y="6893"/>
                    </a:lnTo>
                    <a:lnTo>
                      <a:pt x="1900543" y="3297"/>
                    </a:lnTo>
                    <a:lnTo>
                      <a:pt x="1936219" y="0"/>
                    </a:lnTo>
                  </a:path>
                </a:pathLst>
              </a:custGeom>
              <a:ln w="28574">
                <a:solidFill>
                  <a:srgbClr val="0097A7"/>
                </a:solidFill>
              </a:ln>
            </p:spPr>
            <p:txBody>
              <a:bodyPr wrap="square" lIns="0" tIns="0" rIns="0" bIns="0" rtlCol="0"/>
              <a:lstStyle/>
              <a:p>
                <a:endParaRPr/>
              </a:p>
            </p:txBody>
          </p:sp>
          <p:sp>
            <p:nvSpPr>
              <p:cNvPr id="27" name="object 27"/>
              <p:cNvSpPr/>
              <p:nvPr/>
            </p:nvSpPr>
            <p:spPr>
              <a:xfrm>
                <a:off x="1419112" y="1679879"/>
                <a:ext cx="699770" cy="862330"/>
              </a:xfrm>
              <a:custGeom>
                <a:avLst/>
                <a:gdLst/>
                <a:ahLst/>
                <a:cxnLst/>
                <a:rect l="l" t="t" r="r" b="b"/>
                <a:pathLst>
                  <a:path w="699769" h="862330">
                    <a:moveTo>
                      <a:pt x="0" y="861945"/>
                    </a:moveTo>
                    <a:lnTo>
                      <a:pt x="10882" y="832842"/>
                    </a:lnTo>
                    <a:lnTo>
                      <a:pt x="24595" y="793951"/>
                    </a:lnTo>
                    <a:lnTo>
                      <a:pt x="40846" y="747631"/>
                    </a:lnTo>
                    <a:lnTo>
                      <a:pt x="59342" y="696242"/>
                    </a:lnTo>
                    <a:lnTo>
                      <a:pt x="79789" y="642143"/>
                    </a:lnTo>
                    <a:lnTo>
                      <a:pt x="101894" y="587696"/>
                    </a:lnTo>
                    <a:lnTo>
                      <a:pt x="125364" y="535258"/>
                    </a:lnTo>
                    <a:lnTo>
                      <a:pt x="149906" y="487190"/>
                    </a:lnTo>
                    <a:lnTo>
                      <a:pt x="176007" y="441093"/>
                    </a:lnTo>
                    <a:lnTo>
                      <a:pt x="204154" y="393691"/>
                    </a:lnTo>
                    <a:lnTo>
                      <a:pt x="234056" y="346028"/>
                    </a:lnTo>
                    <a:lnTo>
                      <a:pt x="265422" y="299152"/>
                    </a:lnTo>
                    <a:lnTo>
                      <a:pt x="297959" y="254106"/>
                    </a:lnTo>
                    <a:lnTo>
                      <a:pt x="331376" y="211936"/>
                    </a:lnTo>
                    <a:lnTo>
                      <a:pt x="365381" y="173688"/>
                    </a:lnTo>
                    <a:lnTo>
                      <a:pt x="399682" y="140407"/>
                    </a:lnTo>
                    <a:lnTo>
                      <a:pt x="442513" y="108290"/>
                    </a:lnTo>
                    <a:lnTo>
                      <a:pt x="490448" y="81155"/>
                    </a:lnTo>
                    <a:lnTo>
                      <a:pt x="540424" y="58424"/>
                    </a:lnTo>
                    <a:lnTo>
                      <a:pt x="589383" y="39519"/>
                    </a:lnTo>
                    <a:lnTo>
                      <a:pt x="634262" y="23865"/>
                    </a:lnTo>
                    <a:lnTo>
                      <a:pt x="672002" y="10884"/>
                    </a:lnTo>
                    <a:lnTo>
                      <a:pt x="699541" y="0"/>
                    </a:lnTo>
                  </a:path>
                </a:pathLst>
              </a:custGeom>
              <a:ln w="28574">
                <a:solidFill>
                  <a:srgbClr val="674EA7"/>
                </a:solidFill>
              </a:ln>
            </p:spPr>
            <p:txBody>
              <a:bodyPr wrap="square" lIns="0" tIns="0" rIns="0" bIns="0" rtlCol="0"/>
              <a:lstStyle/>
              <a:p>
                <a:endParaRPr/>
              </a:p>
            </p:txBody>
          </p:sp>
          <p:sp>
            <p:nvSpPr>
              <p:cNvPr id="28" name="object 28"/>
              <p:cNvSpPr/>
              <p:nvPr/>
            </p:nvSpPr>
            <p:spPr>
              <a:xfrm>
                <a:off x="1419122" y="1767318"/>
                <a:ext cx="3835400" cy="2311400"/>
              </a:xfrm>
              <a:custGeom>
                <a:avLst/>
                <a:gdLst/>
                <a:ahLst/>
                <a:cxnLst/>
                <a:rect l="l" t="t" r="r" b="b"/>
                <a:pathLst>
                  <a:path w="3835400" h="2311400">
                    <a:moveTo>
                      <a:pt x="0" y="2310974"/>
                    </a:moveTo>
                    <a:lnTo>
                      <a:pt x="62553" y="2307954"/>
                    </a:lnTo>
                    <a:lnTo>
                      <a:pt x="101556" y="2306467"/>
                    </a:lnTo>
                    <a:lnTo>
                      <a:pt x="145019" y="2304950"/>
                    </a:lnTo>
                    <a:lnTo>
                      <a:pt x="192424" y="2303369"/>
                    </a:lnTo>
                    <a:lnTo>
                      <a:pt x="243253" y="2301689"/>
                    </a:lnTo>
                    <a:lnTo>
                      <a:pt x="296988" y="2299875"/>
                    </a:lnTo>
                    <a:lnTo>
                      <a:pt x="353112" y="2297895"/>
                    </a:lnTo>
                    <a:lnTo>
                      <a:pt x="411105" y="2295712"/>
                    </a:lnTo>
                    <a:lnTo>
                      <a:pt x="470451" y="2293293"/>
                    </a:lnTo>
                    <a:lnTo>
                      <a:pt x="530631" y="2290604"/>
                    </a:lnTo>
                    <a:lnTo>
                      <a:pt x="591127" y="2287609"/>
                    </a:lnTo>
                    <a:lnTo>
                      <a:pt x="651422" y="2284275"/>
                    </a:lnTo>
                    <a:lnTo>
                      <a:pt x="710997" y="2280568"/>
                    </a:lnTo>
                    <a:lnTo>
                      <a:pt x="769334" y="2276452"/>
                    </a:lnTo>
                    <a:lnTo>
                      <a:pt x="825915" y="2271894"/>
                    </a:lnTo>
                    <a:lnTo>
                      <a:pt x="880223" y="2266859"/>
                    </a:lnTo>
                    <a:lnTo>
                      <a:pt x="931739" y="2261313"/>
                    </a:lnTo>
                    <a:lnTo>
                      <a:pt x="979945" y="2255221"/>
                    </a:lnTo>
                    <a:lnTo>
                      <a:pt x="1024324" y="2248549"/>
                    </a:lnTo>
                    <a:lnTo>
                      <a:pt x="1083455" y="2238136"/>
                    </a:lnTo>
                    <a:lnTo>
                      <a:pt x="1140128" y="2226836"/>
                    </a:lnTo>
                    <a:lnTo>
                      <a:pt x="1194515" y="2214678"/>
                    </a:lnTo>
                    <a:lnTo>
                      <a:pt x="1246792" y="2201688"/>
                    </a:lnTo>
                    <a:lnTo>
                      <a:pt x="1297132" y="2187893"/>
                    </a:lnTo>
                    <a:lnTo>
                      <a:pt x="1345709" y="2173322"/>
                    </a:lnTo>
                    <a:lnTo>
                      <a:pt x="1392696" y="2158001"/>
                    </a:lnTo>
                    <a:lnTo>
                      <a:pt x="1438268" y="2141957"/>
                    </a:lnTo>
                    <a:lnTo>
                      <a:pt x="1482598" y="2125219"/>
                    </a:lnTo>
                    <a:lnTo>
                      <a:pt x="1525859" y="2107812"/>
                    </a:lnTo>
                    <a:lnTo>
                      <a:pt x="1568226" y="2089764"/>
                    </a:lnTo>
                    <a:lnTo>
                      <a:pt x="1609873" y="2071103"/>
                    </a:lnTo>
                    <a:lnTo>
                      <a:pt x="1650973" y="2051856"/>
                    </a:lnTo>
                    <a:lnTo>
                      <a:pt x="1691699" y="2032049"/>
                    </a:lnTo>
                    <a:lnTo>
                      <a:pt x="1738340" y="2007886"/>
                    </a:lnTo>
                    <a:lnTo>
                      <a:pt x="1783547" y="1982349"/>
                    </a:lnTo>
                    <a:lnTo>
                      <a:pt x="1827340" y="1955596"/>
                    </a:lnTo>
                    <a:lnTo>
                      <a:pt x="1869737" y="1927786"/>
                    </a:lnTo>
                    <a:lnTo>
                      <a:pt x="1910760" y="1899081"/>
                    </a:lnTo>
                    <a:lnTo>
                      <a:pt x="1950428" y="1869637"/>
                    </a:lnTo>
                    <a:lnTo>
                      <a:pt x="1988759" y="1839615"/>
                    </a:lnTo>
                    <a:lnTo>
                      <a:pt x="2025775" y="1809174"/>
                    </a:lnTo>
                    <a:lnTo>
                      <a:pt x="2061495" y="1778472"/>
                    </a:lnTo>
                    <a:lnTo>
                      <a:pt x="2095939" y="1747670"/>
                    </a:lnTo>
                    <a:lnTo>
                      <a:pt x="2129125" y="1716926"/>
                    </a:lnTo>
                    <a:lnTo>
                      <a:pt x="2161075" y="1686399"/>
                    </a:lnTo>
                    <a:lnTo>
                      <a:pt x="2200931" y="1645714"/>
                    </a:lnTo>
                    <a:lnTo>
                      <a:pt x="2237320" y="1604615"/>
                    </a:lnTo>
                    <a:lnTo>
                      <a:pt x="2270824" y="1563078"/>
                    </a:lnTo>
                    <a:lnTo>
                      <a:pt x="2302023" y="1521079"/>
                    </a:lnTo>
                    <a:lnTo>
                      <a:pt x="2331499" y="1478592"/>
                    </a:lnTo>
                    <a:lnTo>
                      <a:pt x="2359834" y="1435596"/>
                    </a:lnTo>
                    <a:lnTo>
                      <a:pt x="2387608" y="1392064"/>
                    </a:lnTo>
                    <a:lnTo>
                      <a:pt x="2415403" y="1347973"/>
                    </a:lnTo>
                    <a:lnTo>
                      <a:pt x="2443800" y="1303299"/>
                    </a:lnTo>
                    <a:lnTo>
                      <a:pt x="2469314" y="1262384"/>
                    </a:lnTo>
                    <a:lnTo>
                      <a:pt x="2493970" y="1220687"/>
                    </a:lnTo>
                    <a:lnTo>
                      <a:pt x="2517940" y="1178360"/>
                    </a:lnTo>
                    <a:lnTo>
                      <a:pt x="2541398" y="1135549"/>
                    </a:lnTo>
                    <a:lnTo>
                      <a:pt x="2564518" y="1092404"/>
                    </a:lnTo>
                    <a:lnTo>
                      <a:pt x="2587474" y="1049074"/>
                    </a:lnTo>
                    <a:lnTo>
                      <a:pt x="2610438" y="1005707"/>
                    </a:lnTo>
                    <a:lnTo>
                      <a:pt x="2633586" y="962453"/>
                    </a:lnTo>
                    <a:lnTo>
                      <a:pt x="2657090" y="919459"/>
                    </a:lnTo>
                    <a:lnTo>
                      <a:pt x="2681125" y="876874"/>
                    </a:lnTo>
                    <a:lnTo>
                      <a:pt x="2705657" y="833809"/>
                    </a:lnTo>
                    <a:lnTo>
                      <a:pt x="2730489" y="789614"/>
                    </a:lnTo>
                    <a:lnTo>
                      <a:pt x="2755546" y="744800"/>
                    </a:lnTo>
                    <a:lnTo>
                      <a:pt x="2780753" y="699878"/>
                    </a:lnTo>
                    <a:lnTo>
                      <a:pt x="2806035" y="655359"/>
                    </a:lnTo>
                    <a:lnTo>
                      <a:pt x="2831318" y="611754"/>
                    </a:lnTo>
                    <a:lnTo>
                      <a:pt x="2856525" y="569575"/>
                    </a:lnTo>
                    <a:lnTo>
                      <a:pt x="2881583" y="529332"/>
                    </a:lnTo>
                    <a:lnTo>
                      <a:pt x="2906416" y="491537"/>
                    </a:lnTo>
                    <a:lnTo>
                      <a:pt x="2930950" y="456699"/>
                    </a:lnTo>
                    <a:lnTo>
                      <a:pt x="2965143" y="411713"/>
                    </a:lnTo>
                    <a:lnTo>
                      <a:pt x="2998446" y="371161"/>
                    </a:lnTo>
                    <a:lnTo>
                      <a:pt x="3031336" y="334421"/>
                    </a:lnTo>
                    <a:lnTo>
                      <a:pt x="3064289" y="300869"/>
                    </a:lnTo>
                    <a:lnTo>
                      <a:pt x="3097782" y="269885"/>
                    </a:lnTo>
                    <a:lnTo>
                      <a:pt x="3132293" y="240844"/>
                    </a:lnTo>
                    <a:lnTo>
                      <a:pt x="3168300" y="213124"/>
                    </a:lnTo>
                    <a:lnTo>
                      <a:pt x="3212633" y="183123"/>
                    </a:lnTo>
                    <a:lnTo>
                      <a:pt x="3258958" y="156462"/>
                    </a:lnTo>
                    <a:lnTo>
                      <a:pt x="3306451" y="132731"/>
                    </a:lnTo>
                    <a:lnTo>
                      <a:pt x="3354291" y="111514"/>
                    </a:lnTo>
                    <a:lnTo>
                      <a:pt x="3401656" y="92400"/>
                    </a:lnTo>
                    <a:lnTo>
                      <a:pt x="3447725" y="74974"/>
                    </a:lnTo>
                    <a:lnTo>
                      <a:pt x="3503483" y="56837"/>
                    </a:lnTo>
                    <a:lnTo>
                      <a:pt x="3560482" y="42137"/>
                    </a:lnTo>
                    <a:lnTo>
                      <a:pt x="3615835" y="30259"/>
                    </a:lnTo>
                    <a:lnTo>
                      <a:pt x="3666653" y="20585"/>
                    </a:lnTo>
                    <a:lnTo>
                      <a:pt x="3710050" y="12499"/>
                    </a:lnTo>
                    <a:lnTo>
                      <a:pt x="3753865" y="5568"/>
                    </a:lnTo>
                    <a:lnTo>
                      <a:pt x="3815727" y="1074"/>
                    </a:lnTo>
                    <a:lnTo>
                      <a:pt x="3834950" y="0"/>
                    </a:lnTo>
                  </a:path>
                </a:pathLst>
              </a:custGeom>
              <a:ln w="76199">
                <a:solidFill>
                  <a:srgbClr val="2773AA"/>
                </a:solidFill>
              </a:ln>
            </p:spPr>
            <p:txBody>
              <a:bodyPr wrap="square" lIns="0" tIns="0" rIns="0" bIns="0" rtlCol="0"/>
              <a:lstStyle/>
              <a:p>
                <a:endParaRPr/>
              </a:p>
            </p:txBody>
          </p:sp>
        </p:grpSp>
        <p:sp>
          <p:nvSpPr>
            <p:cNvPr id="29" name="object 29"/>
            <p:cNvSpPr txBox="1"/>
            <p:nvPr/>
          </p:nvSpPr>
          <p:spPr>
            <a:xfrm>
              <a:off x="1248710" y="4126426"/>
              <a:ext cx="4339590" cy="622935"/>
            </a:xfrm>
            <a:prstGeom prst="rect">
              <a:avLst/>
            </a:prstGeom>
          </p:spPr>
          <p:txBody>
            <a:bodyPr vert="horz" wrap="square" lIns="0" tIns="40640" rIns="0" bIns="0" rtlCol="0">
              <a:spAutoFit/>
            </a:bodyPr>
            <a:lstStyle/>
            <a:p>
              <a:pPr marL="51435">
                <a:lnSpc>
                  <a:spcPct val="100000"/>
                </a:lnSpc>
                <a:spcBef>
                  <a:spcPts val="320"/>
                </a:spcBef>
                <a:tabLst>
                  <a:tab pos="534035" algn="l"/>
                  <a:tab pos="981710" algn="l"/>
                  <a:tab pos="1464310" algn="l"/>
                  <a:tab pos="1894205" algn="l"/>
                </a:tabLst>
              </a:pPr>
              <a:r>
                <a:rPr sz="1000" spc="-5" dirty="0">
                  <a:solidFill>
                    <a:srgbClr val="222222"/>
                  </a:solidFill>
                  <a:latin typeface="Arial"/>
                  <a:cs typeface="Arial"/>
                </a:rPr>
                <a:t>10x	30x	100x	300x	1,000x</a:t>
              </a:r>
              <a:r>
                <a:rPr sz="1000" spc="490" dirty="0">
                  <a:solidFill>
                    <a:srgbClr val="222222"/>
                  </a:solidFill>
                  <a:latin typeface="Arial"/>
                  <a:cs typeface="Arial"/>
                </a:rPr>
                <a:t> </a:t>
              </a:r>
              <a:r>
                <a:rPr sz="1000" spc="-5" dirty="0">
                  <a:solidFill>
                    <a:srgbClr val="222222"/>
                  </a:solidFill>
                  <a:latin typeface="Arial"/>
                  <a:cs typeface="Arial"/>
                </a:rPr>
                <a:t>3,000x</a:t>
              </a:r>
              <a:r>
                <a:rPr sz="1000" spc="220" dirty="0">
                  <a:solidFill>
                    <a:srgbClr val="222222"/>
                  </a:solidFill>
                  <a:latin typeface="Arial"/>
                  <a:cs typeface="Arial"/>
                </a:rPr>
                <a:t> </a:t>
              </a:r>
              <a:r>
                <a:rPr sz="1000" spc="-5" dirty="0">
                  <a:solidFill>
                    <a:srgbClr val="222222"/>
                  </a:solidFill>
                  <a:latin typeface="Arial"/>
                  <a:cs typeface="Arial"/>
                </a:rPr>
                <a:t>10,000x</a:t>
              </a:r>
              <a:r>
                <a:rPr sz="1000" spc="-40" dirty="0">
                  <a:solidFill>
                    <a:srgbClr val="222222"/>
                  </a:solidFill>
                  <a:latin typeface="Arial"/>
                  <a:cs typeface="Arial"/>
                </a:rPr>
                <a:t> </a:t>
              </a:r>
              <a:r>
                <a:rPr sz="1000" spc="-5" dirty="0">
                  <a:solidFill>
                    <a:srgbClr val="222222"/>
                  </a:solidFill>
                  <a:latin typeface="Arial"/>
                  <a:cs typeface="Arial"/>
                </a:rPr>
                <a:t>30,000x</a:t>
              </a:r>
              <a:r>
                <a:rPr sz="1000" spc="55" dirty="0">
                  <a:solidFill>
                    <a:srgbClr val="222222"/>
                  </a:solidFill>
                  <a:latin typeface="Arial"/>
                  <a:cs typeface="Arial"/>
                </a:rPr>
                <a:t> </a:t>
              </a:r>
              <a:r>
                <a:rPr sz="1000" spc="-5" dirty="0">
                  <a:solidFill>
                    <a:srgbClr val="222222"/>
                  </a:solidFill>
                  <a:latin typeface="Arial"/>
                  <a:cs typeface="Arial"/>
                </a:rPr>
                <a:t>100,000x</a:t>
              </a:r>
              <a:endParaRPr sz="1000">
                <a:latin typeface="Arial"/>
                <a:cs typeface="Arial"/>
              </a:endParaRPr>
            </a:p>
            <a:p>
              <a:pPr marL="12700">
                <a:lnSpc>
                  <a:spcPct val="100000"/>
                </a:lnSpc>
                <a:spcBef>
                  <a:spcPts val="220"/>
                </a:spcBef>
                <a:tabLst>
                  <a:tab pos="495300" algn="l"/>
                  <a:tab pos="942975" algn="l"/>
                  <a:tab pos="1979295" algn="l"/>
                  <a:tab pos="2461895" algn="l"/>
                  <a:tab pos="2909570" algn="l"/>
                  <a:tab pos="3392170" algn="l"/>
                  <a:tab pos="3839845" algn="l"/>
                </a:tabLst>
              </a:pPr>
              <a:r>
                <a:rPr sz="1000" spc="-5" dirty="0">
                  <a:solidFill>
                    <a:srgbClr val="222222"/>
                  </a:solidFill>
                  <a:latin typeface="Arial"/>
                  <a:cs typeface="Arial"/>
                </a:rPr>
                <a:t>30pg	90pg	300pg</a:t>
              </a:r>
              <a:r>
                <a:rPr sz="1000" spc="635" dirty="0">
                  <a:solidFill>
                    <a:srgbClr val="222222"/>
                  </a:solidFill>
                  <a:latin typeface="Arial"/>
                  <a:cs typeface="Arial"/>
                </a:rPr>
                <a:t> </a:t>
              </a:r>
              <a:r>
                <a:rPr sz="1000" spc="-5" dirty="0">
                  <a:solidFill>
                    <a:srgbClr val="222222"/>
                  </a:solidFill>
                  <a:latin typeface="Arial"/>
                  <a:cs typeface="Arial"/>
                </a:rPr>
                <a:t>900pg	3ng	9ng	30ng	90ng	300ng</a:t>
              </a:r>
              <a:endParaRPr sz="1000">
                <a:latin typeface="Arial"/>
                <a:cs typeface="Arial"/>
              </a:endParaRPr>
            </a:p>
            <a:p>
              <a:pPr marL="89535" algn="ctr">
                <a:lnSpc>
                  <a:spcPct val="100000"/>
                </a:lnSpc>
                <a:spcBef>
                  <a:spcPts val="660"/>
                </a:spcBef>
              </a:pPr>
              <a:r>
                <a:rPr sz="1000" b="1" spc="-5" dirty="0">
                  <a:solidFill>
                    <a:srgbClr val="222222"/>
                  </a:solidFill>
                  <a:latin typeface="Arial"/>
                  <a:cs typeface="Arial"/>
                </a:rPr>
                <a:t>Unique</a:t>
              </a:r>
              <a:r>
                <a:rPr sz="1000" b="1" spc="-30" dirty="0">
                  <a:solidFill>
                    <a:srgbClr val="222222"/>
                  </a:solidFill>
                  <a:latin typeface="Arial"/>
                  <a:cs typeface="Arial"/>
                </a:rPr>
                <a:t> </a:t>
              </a:r>
              <a:r>
                <a:rPr sz="1000" b="1" spc="-5" dirty="0">
                  <a:solidFill>
                    <a:srgbClr val="222222"/>
                  </a:solidFill>
                  <a:latin typeface="Arial"/>
                  <a:cs typeface="Arial"/>
                </a:rPr>
                <a:t>read</a:t>
              </a:r>
              <a:r>
                <a:rPr sz="1000" b="1" spc="-25" dirty="0">
                  <a:solidFill>
                    <a:srgbClr val="222222"/>
                  </a:solidFill>
                  <a:latin typeface="Arial"/>
                  <a:cs typeface="Arial"/>
                </a:rPr>
                <a:t> </a:t>
              </a:r>
              <a:r>
                <a:rPr sz="1000" b="1" spc="-5" dirty="0">
                  <a:solidFill>
                    <a:srgbClr val="222222"/>
                  </a:solidFill>
                  <a:latin typeface="Arial"/>
                  <a:cs typeface="Arial"/>
                </a:rPr>
                <a:t>depth</a:t>
              </a:r>
              <a:r>
                <a:rPr sz="1000" b="1" spc="-25" dirty="0">
                  <a:solidFill>
                    <a:srgbClr val="222222"/>
                  </a:solidFill>
                  <a:latin typeface="Arial"/>
                  <a:cs typeface="Arial"/>
                </a:rPr>
                <a:t> </a:t>
              </a:r>
              <a:r>
                <a:rPr sz="1000" b="1" dirty="0">
                  <a:solidFill>
                    <a:srgbClr val="222222"/>
                  </a:solidFill>
                  <a:latin typeface="Arial"/>
                  <a:cs typeface="Arial"/>
                </a:rPr>
                <a:t>(Coverage)</a:t>
              </a:r>
              <a:endParaRPr sz="1000">
                <a:latin typeface="Arial"/>
                <a:cs typeface="Arial"/>
              </a:endParaRPr>
            </a:p>
          </p:txBody>
        </p:sp>
        <p:sp>
          <p:nvSpPr>
            <p:cNvPr id="30" name="object 30"/>
            <p:cNvSpPr txBox="1"/>
            <p:nvPr/>
          </p:nvSpPr>
          <p:spPr>
            <a:xfrm>
              <a:off x="743173" y="2534560"/>
              <a:ext cx="167640" cy="659765"/>
            </a:xfrm>
            <a:prstGeom prst="rect">
              <a:avLst/>
            </a:prstGeom>
          </p:spPr>
          <p:txBody>
            <a:bodyPr vert="vert270" wrap="square" lIns="0" tIns="635" rIns="0" bIns="0" rtlCol="0">
              <a:spAutoFit/>
            </a:bodyPr>
            <a:lstStyle/>
            <a:p>
              <a:pPr marL="12700">
                <a:lnSpc>
                  <a:spcPct val="100000"/>
                </a:lnSpc>
                <a:spcBef>
                  <a:spcPts val="5"/>
                </a:spcBef>
              </a:pPr>
              <a:r>
                <a:rPr sz="1000" b="1" spc="-5" dirty="0">
                  <a:solidFill>
                    <a:srgbClr val="222222"/>
                  </a:solidFill>
                  <a:latin typeface="Arial"/>
                  <a:cs typeface="Arial"/>
                </a:rPr>
                <a:t>Sensitivity</a:t>
              </a:r>
              <a:endParaRPr sz="1000">
                <a:latin typeface="Arial"/>
                <a:cs typeface="Arial"/>
              </a:endParaRPr>
            </a:p>
          </p:txBody>
        </p:sp>
        <p:sp>
          <p:nvSpPr>
            <p:cNvPr id="32" name="object 32"/>
            <p:cNvSpPr/>
            <p:nvPr/>
          </p:nvSpPr>
          <p:spPr>
            <a:xfrm>
              <a:off x="3549110" y="2733218"/>
              <a:ext cx="1040130" cy="169545"/>
            </a:xfrm>
            <a:custGeom>
              <a:avLst/>
              <a:gdLst/>
              <a:ahLst/>
              <a:cxnLst/>
              <a:rect l="l" t="t" r="r" b="b"/>
              <a:pathLst>
                <a:path w="1040129" h="169544">
                  <a:moveTo>
                    <a:pt x="1039799" y="169499"/>
                  </a:moveTo>
                  <a:lnTo>
                    <a:pt x="0" y="169499"/>
                  </a:lnTo>
                  <a:lnTo>
                    <a:pt x="0" y="0"/>
                  </a:lnTo>
                  <a:lnTo>
                    <a:pt x="1039799" y="0"/>
                  </a:lnTo>
                  <a:lnTo>
                    <a:pt x="1039799" y="169499"/>
                  </a:lnTo>
                  <a:close/>
                </a:path>
              </a:pathLst>
            </a:custGeom>
            <a:solidFill>
              <a:srgbClr val="FFFFFF"/>
            </a:solidFill>
          </p:spPr>
          <p:txBody>
            <a:bodyPr wrap="square" lIns="0" tIns="0" rIns="0" bIns="0" rtlCol="0"/>
            <a:lstStyle/>
            <a:p>
              <a:endParaRPr/>
            </a:p>
          </p:txBody>
        </p:sp>
        <p:sp>
          <p:nvSpPr>
            <p:cNvPr id="33" name="object 33"/>
            <p:cNvSpPr txBox="1"/>
            <p:nvPr/>
          </p:nvSpPr>
          <p:spPr>
            <a:xfrm>
              <a:off x="3602408" y="2723988"/>
              <a:ext cx="93218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773AA"/>
                  </a:solidFill>
                  <a:latin typeface="Arial"/>
                  <a:cs typeface="Arial"/>
                </a:rPr>
                <a:t>Early</a:t>
              </a:r>
              <a:r>
                <a:rPr sz="1000" spc="-45" dirty="0">
                  <a:solidFill>
                    <a:srgbClr val="2773AA"/>
                  </a:solidFill>
                  <a:latin typeface="Arial"/>
                  <a:cs typeface="Arial"/>
                </a:rPr>
                <a:t> </a:t>
              </a:r>
              <a:r>
                <a:rPr sz="1000" dirty="0">
                  <a:solidFill>
                    <a:srgbClr val="2773AA"/>
                  </a:solidFill>
                  <a:latin typeface="Arial"/>
                  <a:cs typeface="Arial"/>
                </a:rPr>
                <a:t>stage</a:t>
              </a:r>
              <a:r>
                <a:rPr sz="1000" spc="-40" dirty="0">
                  <a:solidFill>
                    <a:srgbClr val="2773AA"/>
                  </a:solidFill>
                  <a:latin typeface="Arial"/>
                  <a:cs typeface="Arial"/>
                </a:rPr>
                <a:t> </a:t>
              </a:r>
              <a:r>
                <a:rPr sz="1000" spc="-30" dirty="0">
                  <a:solidFill>
                    <a:srgbClr val="2773AA"/>
                  </a:solidFill>
                  <a:latin typeface="Arial"/>
                  <a:cs typeface="Arial"/>
                </a:rPr>
                <a:t>VAF</a:t>
              </a:r>
              <a:endParaRPr sz="1000">
                <a:latin typeface="Arial"/>
                <a:cs typeface="Arial"/>
              </a:endParaRPr>
            </a:p>
          </p:txBody>
        </p:sp>
        <p:grpSp>
          <p:nvGrpSpPr>
            <p:cNvPr id="34" name="object 34"/>
            <p:cNvGrpSpPr/>
            <p:nvPr/>
          </p:nvGrpSpPr>
          <p:grpSpPr>
            <a:xfrm>
              <a:off x="1488897" y="2775580"/>
              <a:ext cx="1388745" cy="1104900"/>
              <a:chOff x="1488897" y="2775580"/>
              <a:chExt cx="1388745" cy="1104900"/>
            </a:xfrm>
          </p:grpSpPr>
          <p:pic>
            <p:nvPicPr>
              <p:cNvPr id="35" name="object 35"/>
              <p:cNvPicPr/>
              <p:nvPr/>
            </p:nvPicPr>
            <p:blipFill>
              <a:blip r:embed="rId2" cstate="print"/>
              <a:stretch>
                <a:fillRect/>
              </a:stretch>
            </p:blipFill>
            <p:spPr>
              <a:xfrm>
                <a:off x="1488897" y="2775580"/>
                <a:ext cx="1388700" cy="1104900"/>
              </a:xfrm>
              <a:prstGeom prst="rect">
                <a:avLst/>
              </a:prstGeom>
            </p:spPr>
          </p:pic>
          <p:sp>
            <p:nvSpPr>
              <p:cNvPr id="36" name="object 36"/>
              <p:cNvSpPr/>
              <p:nvPr/>
            </p:nvSpPr>
            <p:spPr>
              <a:xfrm>
                <a:off x="1546047" y="2813680"/>
                <a:ext cx="1274445" cy="990600"/>
              </a:xfrm>
              <a:custGeom>
                <a:avLst/>
                <a:gdLst/>
                <a:ahLst/>
                <a:cxnLst/>
                <a:rect l="l" t="t" r="r" b="b"/>
                <a:pathLst>
                  <a:path w="1274445" h="990600">
                    <a:moveTo>
                      <a:pt x="1274399" y="990599"/>
                    </a:moveTo>
                    <a:lnTo>
                      <a:pt x="0" y="990599"/>
                    </a:lnTo>
                    <a:lnTo>
                      <a:pt x="0" y="0"/>
                    </a:lnTo>
                    <a:lnTo>
                      <a:pt x="1274399" y="0"/>
                    </a:lnTo>
                    <a:lnTo>
                      <a:pt x="1274399" y="990599"/>
                    </a:lnTo>
                    <a:close/>
                  </a:path>
                </a:pathLst>
              </a:custGeom>
              <a:solidFill>
                <a:srgbClr val="FFFFFF"/>
              </a:solidFill>
            </p:spPr>
            <p:txBody>
              <a:bodyPr wrap="square" lIns="0" tIns="0" rIns="0" bIns="0" rtlCol="0"/>
              <a:lstStyle/>
              <a:p>
                <a:endParaRPr/>
              </a:p>
            </p:txBody>
          </p:sp>
        </p:grpSp>
        <p:sp>
          <p:nvSpPr>
            <p:cNvPr id="37" name="object 37"/>
            <p:cNvSpPr txBox="1"/>
            <p:nvPr/>
          </p:nvSpPr>
          <p:spPr>
            <a:xfrm>
              <a:off x="1546047" y="2813680"/>
              <a:ext cx="1274445" cy="990600"/>
            </a:xfrm>
            <a:prstGeom prst="rect">
              <a:avLst/>
            </a:prstGeom>
          </p:spPr>
          <p:txBody>
            <a:bodyPr vert="horz" wrap="square" lIns="0" tIns="55244" rIns="0" bIns="0" rtlCol="0">
              <a:spAutoFit/>
            </a:bodyPr>
            <a:lstStyle/>
            <a:p>
              <a:pPr marL="328295">
                <a:lnSpc>
                  <a:spcPct val="100000"/>
                </a:lnSpc>
                <a:spcBef>
                  <a:spcPts val="434"/>
                </a:spcBef>
              </a:pPr>
              <a:r>
                <a:rPr sz="1000" spc="-30" dirty="0">
                  <a:solidFill>
                    <a:srgbClr val="222222"/>
                  </a:solidFill>
                  <a:latin typeface="Arial"/>
                  <a:cs typeface="Arial"/>
                </a:rPr>
                <a:t>VAF</a:t>
              </a:r>
              <a:r>
                <a:rPr sz="1000" spc="-35" dirty="0">
                  <a:solidFill>
                    <a:srgbClr val="222222"/>
                  </a:solidFill>
                  <a:latin typeface="Arial"/>
                  <a:cs typeface="Arial"/>
                </a:rPr>
                <a:t> </a:t>
              </a:r>
              <a:r>
                <a:rPr sz="1000" dirty="0">
                  <a:solidFill>
                    <a:srgbClr val="222222"/>
                  </a:solidFill>
                  <a:latin typeface="Arial"/>
                  <a:cs typeface="Arial"/>
                </a:rPr>
                <a:t>=</a:t>
              </a:r>
              <a:r>
                <a:rPr sz="1000" spc="-35" dirty="0">
                  <a:solidFill>
                    <a:srgbClr val="222222"/>
                  </a:solidFill>
                  <a:latin typeface="Arial"/>
                  <a:cs typeface="Arial"/>
                </a:rPr>
                <a:t> </a:t>
              </a:r>
              <a:r>
                <a:rPr sz="1000" spc="-5" dirty="0">
                  <a:solidFill>
                    <a:srgbClr val="222222"/>
                  </a:solidFill>
                  <a:latin typeface="Arial"/>
                  <a:cs typeface="Arial"/>
                </a:rPr>
                <a:t>10%</a:t>
              </a:r>
              <a:endParaRPr sz="1000">
                <a:latin typeface="Arial"/>
                <a:cs typeface="Arial"/>
              </a:endParaRPr>
            </a:p>
            <a:p>
              <a:pPr marL="328295">
                <a:lnSpc>
                  <a:spcPct val="100000"/>
                </a:lnSpc>
                <a:spcBef>
                  <a:spcPts val="204"/>
                </a:spcBef>
              </a:pPr>
              <a:r>
                <a:rPr sz="1000" spc="-30" dirty="0">
                  <a:solidFill>
                    <a:srgbClr val="222222"/>
                  </a:solidFill>
                  <a:latin typeface="Arial"/>
                  <a:cs typeface="Arial"/>
                </a:rPr>
                <a:t>VAF</a:t>
              </a:r>
              <a:r>
                <a:rPr sz="1000" spc="-35" dirty="0">
                  <a:solidFill>
                    <a:srgbClr val="222222"/>
                  </a:solidFill>
                  <a:latin typeface="Arial"/>
                  <a:cs typeface="Arial"/>
                </a:rPr>
                <a:t> </a:t>
              </a:r>
              <a:r>
                <a:rPr sz="1000" dirty="0">
                  <a:solidFill>
                    <a:srgbClr val="222222"/>
                  </a:solidFill>
                  <a:latin typeface="Arial"/>
                  <a:cs typeface="Arial"/>
                </a:rPr>
                <a:t>=</a:t>
              </a:r>
              <a:r>
                <a:rPr sz="1000" spc="-35" dirty="0">
                  <a:solidFill>
                    <a:srgbClr val="222222"/>
                  </a:solidFill>
                  <a:latin typeface="Arial"/>
                  <a:cs typeface="Arial"/>
                </a:rPr>
                <a:t> </a:t>
              </a:r>
              <a:r>
                <a:rPr sz="1000" spc="-5" dirty="0">
                  <a:solidFill>
                    <a:srgbClr val="222222"/>
                  </a:solidFill>
                  <a:latin typeface="Arial"/>
                  <a:cs typeface="Arial"/>
                </a:rPr>
                <a:t>1%</a:t>
              </a:r>
              <a:endParaRPr sz="1000">
                <a:latin typeface="Arial"/>
                <a:cs typeface="Arial"/>
              </a:endParaRPr>
            </a:p>
            <a:p>
              <a:pPr marL="328295">
                <a:lnSpc>
                  <a:spcPct val="100000"/>
                </a:lnSpc>
                <a:spcBef>
                  <a:spcPts val="210"/>
                </a:spcBef>
              </a:pPr>
              <a:r>
                <a:rPr sz="1000" spc="-30" dirty="0">
                  <a:solidFill>
                    <a:srgbClr val="222222"/>
                  </a:solidFill>
                  <a:latin typeface="Arial"/>
                  <a:cs typeface="Arial"/>
                </a:rPr>
                <a:t>VAF</a:t>
              </a:r>
              <a:r>
                <a:rPr sz="1000" spc="-35" dirty="0">
                  <a:solidFill>
                    <a:srgbClr val="222222"/>
                  </a:solidFill>
                  <a:latin typeface="Arial"/>
                  <a:cs typeface="Arial"/>
                </a:rPr>
                <a:t> </a:t>
              </a:r>
              <a:r>
                <a:rPr sz="1000" dirty="0">
                  <a:solidFill>
                    <a:srgbClr val="222222"/>
                  </a:solidFill>
                  <a:latin typeface="Arial"/>
                  <a:cs typeface="Arial"/>
                </a:rPr>
                <a:t>=</a:t>
              </a:r>
              <a:r>
                <a:rPr sz="1000" spc="-35" dirty="0">
                  <a:solidFill>
                    <a:srgbClr val="222222"/>
                  </a:solidFill>
                  <a:latin typeface="Arial"/>
                  <a:cs typeface="Arial"/>
                </a:rPr>
                <a:t> </a:t>
              </a:r>
              <a:r>
                <a:rPr sz="1000" spc="-5" dirty="0">
                  <a:solidFill>
                    <a:srgbClr val="222222"/>
                  </a:solidFill>
                  <a:latin typeface="Arial"/>
                  <a:cs typeface="Arial"/>
                </a:rPr>
                <a:t>0.1%</a:t>
              </a:r>
              <a:endParaRPr sz="1000">
                <a:latin typeface="Arial"/>
                <a:cs typeface="Arial"/>
              </a:endParaRPr>
            </a:p>
            <a:p>
              <a:pPr marL="328295">
                <a:lnSpc>
                  <a:spcPct val="100000"/>
                </a:lnSpc>
                <a:spcBef>
                  <a:spcPts val="204"/>
                </a:spcBef>
              </a:pPr>
              <a:r>
                <a:rPr sz="1000" spc="-30" dirty="0">
                  <a:solidFill>
                    <a:srgbClr val="222222"/>
                  </a:solidFill>
                  <a:latin typeface="Arial"/>
                  <a:cs typeface="Arial"/>
                </a:rPr>
                <a:t>VAF</a:t>
              </a:r>
              <a:r>
                <a:rPr sz="1000" spc="-35" dirty="0">
                  <a:solidFill>
                    <a:srgbClr val="222222"/>
                  </a:solidFill>
                  <a:latin typeface="Arial"/>
                  <a:cs typeface="Arial"/>
                </a:rPr>
                <a:t> </a:t>
              </a:r>
              <a:r>
                <a:rPr sz="1000" dirty="0">
                  <a:solidFill>
                    <a:srgbClr val="222222"/>
                  </a:solidFill>
                  <a:latin typeface="Arial"/>
                  <a:cs typeface="Arial"/>
                </a:rPr>
                <a:t>=</a:t>
              </a:r>
              <a:r>
                <a:rPr sz="1000" spc="-35" dirty="0">
                  <a:solidFill>
                    <a:srgbClr val="222222"/>
                  </a:solidFill>
                  <a:latin typeface="Arial"/>
                  <a:cs typeface="Arial"/>
                </a:rPr>
                <a:t> </a:t>
              </a:r>
              <a:r>
                <a:rPr sz="1000" spc="-5" dirty="0">
                  <a:solidFill>
                    <a:srgbClr val="222222"/>
                  </a:solidFill>
                  <a:latin typeface="Arial"/>
                  <a:cs typeface="Arial"/>
                </a:rPr>
                <a:t>0.01%</a:t>
              </a:r>
              <a:endParaRPr sz="1000">
                <a:latin typeface="Arial"/>
                <a:cs typeface="Arial"/>
              </a:endParaRPr>
            </a:p>
            <a:p>
              <a:pPr marL="328295">
                <a:lnSpc>
                  <a:spcPct val="100000"/>
                </a:lnSpc>
                <a:spcBef>
                  <a:spcPts val="210"/>
                </a:spcBef>
              </a:pPr>
              <a:r>
                <a:rPr sz="1000" spc="-30" dirty="0">
                  <a:solidFill>
                    <a:srgbClr val="222222"/>
                  </a:solidFill>
                  <a:latin typeface="Arial"/>
                  <a:cs typeface="Arial"/>
                </a:rPr>
                <a:t>VAF</a:t>
              </a:r>
              <a:r>
                <a:rPr sz="1000" spc="-35" dirty="0">
                  <a:solidFill>
                    <a:srgbClr val="222222"/>
                  </a:solidFill>
                  <a:latin typeface="Arial"/>
                  <a:cs typeface="Arial"/>
                </a:rPr>
                <a:t> </a:t>
              </a:r>
              <a:r>
                <a:rPr sz="1000" dirty="0">
                  <a:solidFill>
                    <a:srgbClr val="222222"/>
                  </a:solidFill>
                  <a:latin typeface="Arial"/>
                  <a:cs typeface="Arial"/>
                </a:rPr>
                <a:t>=</a:t>
              </a:r>
              <a:r>
                <a:rPr sz="1000" spc="-35" dirty="0">
                  <a:solidFill>
                    <a:srgbClr val="222222"/>
                  </a:solidFill>
                  <a:latin typeface="Arial"/>
                  <a:cs typeface="Arial"/>
                </a:rPr>
                <a:t> </a:t>
              </a:r>
              <a:r>
                <a:rPr sz="1000" spc="-5" dirty="0">
                  <a:solidFill>
                    <a:srgbClr val="222222"/>
                  </a:solidFill>
                  <a:latin typeface="Arial"/>
                  <a:cs typeface="Arial"/>
                </a:rPr>
                <a:t>0.001%</a:t>
              </a:r>
              <a:endParaRPr sz="1000">
                <a:latin typeface="Arial"/>
                <a:cs typeface="Arial"/>
              </a:endParaRPr>
            </a:p>
          </p:txBody>
        </p:sp>
        <p:grpSp>
          <p:nvGrpSpPr>
            <p:cNvPr id="38" name="object 38"/>
            <p:cNvGrpSpPr/>
            <p:nvPr/>
          </p:nvGrpSpPr>
          <p:grpSpPr>
            <a:xfrm>
              <a:off x="1626109" y="2933043"/>
              <a:ext cx="127000" cy="753745"/>
              <a:chOff x="1626109" y="2933043"/>
              <a:chExt cx="127000" cy="753745"/>
            </a:xfrm>
          </p:grpSpPr>
          <p:sp>
            <p:nvSpPr>
              <p:cNvPr id="39" name="object 39"/>
              <p:cNvSpPr/>
              <p:nvPr/>
            </p:nvSpPr>
            <p:spPr>
              <a:xfrm>
                <a:off x="1626109" y="2952093"/>
                <a:ext cx="127000" cy="0"/>
              </a:xfrm>
              <a:custGeom>
                <a:avLst/>
                <a:gdLst/>
                <a:ahLst/>
                <a:cxnLst/>
                <a:rect l="l" t="t" r="r" b="b"/>
                <a:pathLst>
                  <a:path w="127000">
                    <a:moveTo>
                      <a:pt x="0" y="0"/>
                    </a:moveTo>
                    <a:lnTo>
                      <a:pt x="126599" y="0"/>
                    </a:lnTo>
                  </a:path>
                </a:pathLst>
              </a:custGeom>
              <a:ln w="38099">
                <a:solidFill>
                  <a:srgbClr val="674EA7"/>
                </a:solidFill>
              </a:ln>
            </p:spPr>
            <p:txBody>
              <a:bodyPr wrap="square" lIns="0" tIns="0" rIns="0" bIns="0" rtlCol="0"/>
              <a:lstStyle/>
              <a:p>
                <a:endParaRPr/>
              </a:p>
            </p:txBody>
          </p:sp>
          <p:sp>
            <p:nvSpPr>
              <p:cNvPr id="40" name="object 40"/>
              <p:cNvSpPr/>
              <p:nvPr/>
            </p:nvSpPr>
            <p:spPr>
              <a:xfrm>
                <a:off x="1626109" y="3130901"/>
                <a:ext cx="127000" cy="0"/>
              </a:xfrm>
              <a:custGeom>
                <a:avLst/>
                <a:gdLst/>
                <a:ahLst/>
                <a:cxnLst/>
                <a:rect l="l" t="t" r="r" b="b"/>
                <a:pathLst>
                  <a:path w="127000">
                    <a:moveTo>
                      <a:pt x="0" y="0"/>
                    </a:moveTo>
                    <a:lnTo>
                      <a:pt x="126599" y="0"/>
                    </a:lnTo>
                  </a:path>
                </a:pathLst>
              </a:custGeom>
              <a:ln w="38099">
                <a:solidFill>
                  <a:srgbClr val="0097A7"/>
                </a:solidFill>
              </a:ln>
            </p:spPr>
            <p:txBody>
              <a:bodyPr wrap="square" lIns="0" tIns="0" rIns="0" bIns="0" rtlCol="0"/>
              <a:lstStyle/>
              <a:p>
                <a:endParaRPr/>
              </a:p>
            </p:txBody>
          </p:sp>
          <p:sp>
            <p:nvSpPr>
              <p:cNvPr id="41" name="object 41"/>
              <p:cNvSpPr/>
              <p:nvPr/>
            </p:nvSpPr>
            <p:spPr>
              <a:xfrm>
                <a:off x="1626109" y="3309696"/>
                <a:ext cx="127000" cy="0"/>
              </a:xfrm>
              <a:custGeom>
                <a:avLst/>
                <a:gdLst/>
                <a:ahLst/>
                <a:cxnLst/>
                <a:rect l="l" t="t" r="r" b="b"/>
                <a:pathLst>
                  <a:path w="127000">
                    <a:moveTo>
                      <a:pt x="0" y="0"/>
                    </a:moveTo>
                    <a:lnTo>
                      <a:pt x="126599" y="0"/>
                    </a:lnTo>
                  </a:path>
                </a:pathLst>
              </a:custGeom>
              <a:ln w="38099">
                <a:solidFill>
                  <a:srgbClr val="F09BC5"/>
                </a:solidFill>
              </a:ln>
            </p:spPr>
            <p:txBody>
              <a:bodyPr wrap="square" lIns="0" tIns="0" rIns="0" bIns="0" rtlCol="0"/>
              <a:lstStyle/>
              <a:p>
                <a:endParaRPr/>
              </a:p>
            </p:txBody>
          </p:sp>
          <p:sp>
            <p:nvSpPr>
              <p:cNvPr id="42" name="object 42"/>
              <p:cNvSpPr/>
              <p:nvPr/>
            </p:nvSpPr>
            <p:spPr>
              <a:xfrm>
                <a:off x="1626109" y="3488471"/>
                <a:ext cx="127000" cy="0"/>
              </a:xfrm>
              <a:custGeom>
                <a:avLst/>
                <a:gdLst/>
                <a:ahLst/>
                <a:cxnLst/>
                <a:rect l="l" t="t" r="r" b="b"/>
                <a:pathLst>
                  <a:path w="127000">
                    <a:moveTo>
                      <a:pt x="0" y="0"/>
                    </a:moveTo>
                    <a:lnTo>
                      <a:pt x="126599" y="0"/>
                    </a:lnTo>
                  </a:path>
                </a:pathLst>
              </a:custGeom>
              <a:ln w="38099">
                <a:solidFill>
                  <a:srgbClr val="2773AA"/>
                </a:solidFill>
              </a:ln>
            </p:spPr>
            <p:txBody>
              <a:bodyPr wrap="square" lIns="0" tIns="0" rIns="0" bIns="0" rtlCol="0"/>
              <a:lstStyle/>
              <a:p>
                <a:endParaRPr/>
              </a:p>
            </p:txBody>
          </p:sp>
          <p:sp>
            <p:nvSpPr>
              <p:cNvPr id="43" name="object 43"/>
              <p:cNvSpPr/>
              <p:nvPr/>
            </p:nvSpPr>
            <p:spPr>
              <a:xfrm>
                <a:off x="1626109" y="3667271"/>
                <a:ext cx="127000" cy="0"/>
              </a:xfrm>
              <a:custGeom>
                <a:avLst/>
                <a:gdLst/>
                <a:ahLst/>
                <a:cxnLst/>
                <a:rect l="l" t="t" r="r" b="b"/>
                <a:pathLst>
                  <a:path w="127000">
                    <a:moveTo>
                      <a:pt x="0" y="0"/>
                    </a:moveTo>
                    <a:lnTo>
                      <a:pt x="126599" y="0"/>
                    </a:lnTo>
                  </a:path>
                </a:pathLst>
              </a:custGeom>
              <a:ln w="38099">
                <a:solidFill>
                  <a:srgbClr val="E3B431"/>
                </a:solidFill>
              </a:ln>
            </p:spPr>
            <p:txBody>
              <a:bodyPr wrap="square" lIns="0" tIns="0" rIns="0" bIns="0" rtlCol="0"/>
              <a:lstStyle/>
              <a:p>
                <a:endParaRPr/>
              </a:p>
            </p:txBody>
          </p:sp>
        </p:grpSp>
      </p:grpSp>
      <p:sp>
        <p:nvSpPr>
          <p:cNvPr id="6" name="object 6"/>
          <p:cNvSpPr txBox="1"/>
          <p:nvPr/>
        </p:nvSpPr>
        <p:spPr>
          <a:xfrm>
            <a:off x="5975225" y="1826587"/>
            <a:ext cx="200533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Sensitivity</a:t>
            </a:r>
            <a:r>
              <a:rPr sz="1400" b="1" spc="-45" dirty="0">
                <a:solidFill>
                  <a:srgbClr val="2773AA"/>
                </a:solidFill>
                <a:latin typeface="Arial"/>
                <a:cs typeface="Arial"/>
              </a:rPr>
              <a:t> </a:t>
            </a:r>
            <a:r>
              <a:rPr sz="1400" b="1" spc="-5" dirty="0">
                <a:solidFill>
                  <a:srgbClr val="2773AA"/>
                </a:solidFill>
                <a:latin typeface="Arial"/>
                <a:cs typeface="Arial"/>
              </a:rPr>
              <a:t>needs</a:t>
            </a:r>
            <a:r>
              <a:rPr sz="1400" b="1" spc="-40" dirty="0">
                <a:solidFill>
                  <a:srgbClr val="2773AA"/>
                </a:solidFill>
                <a:latin typeface="Arial"/>
                <a:cs typeface="Arial"/>
              </a:rPr>
              <a:t> </a:t>
            </a:r>
            <a:r>
              <a:rPr sz="1400" b="1" spc="-5" dirty="0">
                <a:solidFill>
                  <a:srgbClr val="2773AA"/>
                </a:solidFill>
                <a:latin typeface="Arial"/>
                <a:cs typeface="Arial"/>
              </a:rPr>
              <a:t>depth</a:t>
            </a:r>
            <a:endParaRPr sz="1400">
              <a:latin typeface="Arial"/>
              <a:cs typeface="Arial"/>
            </a:endParaRPr>
          </a:p>
        </p:txBody>
      </p:sp>
      <p:sp>
        <p:nvSpPr>
          <p:cNvPr id="7" name="object 7"/>
          <p:cNvSpPr txBox="1"/>
          <p:nvPr/>
        </p:nvSpPr>
        <p:spPr>
          <a:xfrm>
            <a:off x="5975225" y="2223843"/>
            <a:ext cx="2578735" cy="391160"/>
          </a:xfrm>
          <a:prstGeom prst="rect">
            <a:avLst/>
          </a:prstGeom>
        </p:spPr>
        <p:txBody>
          <a:bodyPr vert="horz" wrap="square" lIns="0" tIns="12700" rIns="0" bIns="0" rtlCol="0">
            <a:spAutoFit/>
          </a:bodyPr>
          <a:lstStyle/>
          <a:p>
            <a:pPr marL="12700">
              <a:lnSpc>
                <a:spcPct val="100000"/>
              </a:lnSpc>
              <a:spcBef>
                <a:spcPts val="100"/>
              </a:spcBef>
            </a:pPr>
            <a:r>
              <a:rPr sz="1200" spc="-135" dirty="0">
                <a:latin typeface="Arial"/>
                <a:cs typeface="Arial"/>
              </a:rPr>
              <a:t>T</a:t>
            </a:r>
            <a:r>
              <a:rPr sz="1200" dirty="0">
                <a:latin typeface="Arial"/>
                <a:cs typeface="Arial"/>
              </a:rPr>
              <a:t>o</a:t>
            </a:r>
            <a:r>
              <a:rPr sz="1200" spc="-5" dirty="0">
                <a:latin typeface="Arial"/>
                <a:cs typeface="Arial"/>
              </a:rPr>
              <a:t> hav</a:t>
            </a:r>
            <a:r>
              <a:rPr sz="1200" dirty="0">
                <a:latin typeface="Arial"/>
                <a:cs typeface="Arial"/>
              </a:rPr>
              <a:t>e</a:t>
            </a:r>
            <a:r>
              <a:rPr sz="1200" spc="-5" dirty="0">
                <a:latin typeface="Arial"/>
                <a:cs typeface="Arial"/>
              </a:rPr>
              <a:t> 95</a:t>
            </a:r>
            <a:r>
              <a:rPr sz="1200" dirty="0">
                <a:latin typeface="Arial"/>
                <a:cs typeface="Arial"/>
              </a:rPr>
              <a:t>%</a:t>
            </a:r>
            <a:r>
              <a:rPr sz="1200" spc="-5" dirty="0">
                <a:latin typeface="Arial"/>
                <a:cs typeface="Arial"/>
              </a:rPr>
              <a:t> </a:t>
            </a:r>
            <a:r>
              <a:rPr sz="1200" dirty="0">
                <a:latin typeface="Arial"/>
                <a:cs typeface="Arial"/>
              </a:rPr>
              <a:t>sensitivity</a:t>
            </a:r>
            <a:r>
              <a:rPr sz="1200" spc="-5" dirty="0">
                <a:latin typeface="Arial"/>
                <a:cs typeface="Arial"/>
              </a:rPr>
              <a:t> a</a:t>
            </a:r>
            <a:r>
              <a:rPr sz="1200" dirty="0">
                <a:latin typeface="Arial"/>
                <a:cs typeface="Arial"/>
              </a:rPr>
              <a:t>t</a:t>
            </a:r>
            <a:r>
              <a:rPr sz="1200" spc="-5" dirty="0">
                <a:latin typeface="Arial"/>
                <a:cs typeface="Arial"/>
              </a:rPr>
              <a:t> 0.01</a:t>
            </a:r>
            <a:r>
              <a:rPr sz="1200" dirty="0">
                <a:latin typeface="Arial"/>
                <a:cs typeface="Arial"/>
              </a:rPr>
              <a:t>%</a:t>
            </a:r>
            <a:r>
              <a:rPr sz="1200" spc="-5" dirty="0">
                <a:latin typeface="Arial"/>
                <a:cs typeface="Arial"/>
              </a:rPr>
              <a:t> </a:t>
            </a:r>
            <a:r>
              <a:rPr sz="1200" spc="-90" dirty="0">
                <a:latin typeface="Arial"/>
                <a:cs typeface="Arial"/>
              </a:rPr>
              <a:t>V</a:t>
            </a:r>
            <a:r>
              <a:rPr sz="1200" spc="-5" dirty="0">
                <a:latin typeface="Arial"/>
                <a:cs typeface="Arial"/>
              </a:rPr>
              <a:t>AF</a:t>
            </a:r>
            <a:endParaRPr sz="1200">
              <a:latin typeface="Arial"/>
              <a:cs typeface="Arial"/>
            </a:endParaRPr>
          </a:p>
          <a:p>
            <a:pPr marL="12700">
              <a:lnSpc>
                <a:spcPct val="100000"/>
              </a:lnSpc>
            </a:pPr>
            <a:r>
              <a:rPr sz="1200" dirty="0">
                <a:latin typeface="Arial"/>
                <a:cs typeface="Arial"/>
              </a:rPr>
              <a:t>→</a:t>
            </a:r>
            <a:r>
              <a:rPr sz="1200" spc="-25" dirty="0">
                <a:latin typeface="Arial"/>
                <a:cs typeface="Arial"/>
              </a:rPr>
              <a:t> </a:t>
            </a:r>
            <a:r>
              <a:rPr sz="1200" spc="-5" dirty="0">
                <a:latin typeface="Arial"/>
                <a:cs typeface="Arial"/>
              </a:rPr>
              <a:t>30,000x</a:t>
            </a:r>
            <a:r>
              <a:rPr sz="1200" spc="-25" dirty="0">
                <a:latin typeface="Arial"/>
                <a:cs typeface="Arial"/>
              </a:rPr>
              <a:t> </a:t>
            </a:r>
            <a:r>
              <a:rPr sz="1200" dirty="0">
                <a:latin typeface="Arial"/>
                <a:cs typeface="Arial"/>
              </a:rPr>
              <a:t>coverage</a:t>
            </a:r>
            <a:r>
              <a:rPr sz="1200" spc="-20" dirty="0">
                <a:latin typeface="Arial"/>
                <a:cs typeface="Arial"/>
              </a:rPr>
              <a:t> </a:t>
            </a:r>
            <a:r>
              <a:rPr sz="1200" dirty="0">
                <a:latin typeface="Arial"/>
                <a:cs typeface="Arial"/>
              </a:rPr>
              <a:t>=</a:t>
            </a:r>
            <a:r>
              <a:rPr sz="1200" spc="-25" dirty="0">
                <a:latin typeface="Arial"/>
                <a:cs typeface="Arial"/>
              </a:rPr>
              <a:t> </a:t>
            </a:r>
            <a:r>
              <a:rPr sz="1200" spc="-5" dirty="0">
                <a:latin typeface="Arial"/>
                <a:cs typeface="Arial"/>
              </a:rPr>
              <a:t>90ng.</a:t>
            </a:r>
            <a:endParaRPr sz="1200">
              <a:latin typeface="Arial"/>
              <a:cs typeface="Arial"/>
            </a:endParaRPr>
          </a:p>
        </p:txBody>
      </p:sp>
      <p:sp>
        <p:nvSpPr>
          <p:cNvPr id="10" name="object 10">
            <a:extLst>
              <a:ext uri="{C183D7F6-B498-43B3-948B-1728B52AA6E4}">
                <adec:decorative xmlns:adec="http://schemas.microsoft.com/office/drawing/2017/decorative" val="1"/>
              </a:ext>
            </a:extLst>
          </p:cNvPr>
          <p:cNvSpPr/>
          <p:nvPr/>
        </p:nvSpPr>
        <p:spPr>
          <a:xfrm>
            <a:off x="5987924" y="3067637"/>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sp>
        <p:nvSpPr>
          <p:cNvPr id="4" name="object 4"/>
          <p:cNvSpPr txBox="1"/>
          <p:nvPr/>
        </p:nvSpPr>
        <p:spPr>
          <a:xfrm>
            <a:off x="5975225" y="3428563"/>
            <a:ext cx="119951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Depth</a:t>
            </a:r>
            <a:r>
              <a:rPr sz="1400" b="1" spc="-75" dirty="0">
                <a:solidFill>
                  <a:srgbClr val="2773AA"/>
                </a:solidFill>
                <a:latin typeface="Arial"/>
                <a:cs typeface="Arial"/>
              </a:rPr>
              <a:t> </a:t>
            </a:r>
            <a:r>
              <a:rPr sz="1400" b="1" spc="-5" dirty="0">
                <a:solidFill>
                  <a:srgbClr val="2773AA"/>
                </a:solidFill>
                <a:latin typeface="Arial"/>
                <a:cs typeface="Arial"/>
              </a:rPr>
              <a:t>penalty</a:t>
            </a:r>
            <a:endParaRPr sz="1400">
              <a:latin typeface="Arial"/>
              <a:cs typeface="Arial"/>
            </a:endParaRPr>
          </a:p>
        </p:txBody>
      </p:sp>
      <p:sp>
        <p:nvSpPr>
          <p:cNvPr id="5" name="object 5"/>
          <p:cNvSpPr txBox="1"/>
          <p:nvPr/>
        </p:nvSpPr>
        <p:spPr>
          <a:xfrm>
            <a:off x="5975225" y="3825819"/>
            <a:ext cx="2813050" cy="391160"/>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Error</a:t>
            </a:r>
            <a:r>
              <a:rPr sz="1200" spc="-25" dirty="0">
                <a:latin typeface="Arial"/>
                <a:cs typeface="Arial"/>
              </a:rPr>
              <a:t> </a:t>
            </a:r>
            <a:r>
              <a:rPr sz="1200" dirty="0">
                <a:latin typeface="Arial"/>
                <a:cs typeface="Arial"/>
              </a:rPr>
              <a:t>correction</a:t>
            </a:r>
            <a:r>
              <a:rPr sz="1200" spc="-20" dirty="0">
                <a:latin typeface="Arial"/>
                <a:cs typeface="Arial"/>
              </a:rPr>
              <a:t> </a:t>
            </a:r>
            <a:r>
              <a:rPr sz="1200" spc="-5" dirty="0">
                <a:latin typeface="Arial"/>
                <a:cs typeface="Arial"/>
              </a:rPr>
              <a:t>needs</a:t>
            </a:r>
            <a:r>
              <a:rPr sz="1200" spc="-25" dirty="0">
                <a:latin typeface="Arial"/>
                <a:cs typeface="Arial"/>
              </a:rPr>
              <a:t> </a:t>
            </a:r>
            <a:r>
              <a:rPr sz="1200" spc="-5" dirty="0">
                <a:latin typeface="Arial"/>
                <a:cs typeface="Arial"/>
              </a:rPr>
              <a:t>+5-10x</a:t>
            </a:r>
            <a:r>
              <a:rPr sz="1200" spc="-20" dirty="0">
                <a:latin typeface="Arial"/>
                <a:cs typeface="Arial"/>
              </a:rPr>
              <a:t> </a:t>
            </a:r>
            <a:r>
              <a:rPr sz="1200" dirty="0">
                <a:latin typeface="Arial"/>
                <a:cs typeface="Arial"/>
              </a:rPr>
              <a:t>read</a:t>
            </a:r>
            <a:r>
              <a:rPr sz="1200" spc="-20" dirty="0">
                <a:latin typeface="Arial"/>
                <a:cs typeface="Arial"/>
              </a:rPr>
              <a:t> </a:t>
            </a:r>
            <a:r>
              <a:rPr sz="1200" spc="-5" dirty="0">
                <a:latin typeface="Arial"/>
                <a:cs typeface="Arial"/>
              </a:rPr>
              <a:t>depth</a:t>
            </a:r>
            <a:endParaRPr sz="1200">
              <a:latin typeface="Arial"/>
              <a:cs typeface="Arial"/>
            </a:endParaRPr>
          </a:p>
          <a:p>
            <a:pPr marL="12700">
              <a:lnSpc>
                <a:spcPct val="100000"/>
              </a:lnSpc>
            </a:pPr>
            <a:r>
              <a:rPr sz="1200" b="1" spc="-5" dirty="0">
                <a:latin typeface="Arial"/>
                <a:cs typeface="Arial"/>
              </a:rPr>
              <a:t>30kx</a:t>
            </a:r>
            <a:r>
              <a:rPr sz="1200" b="1" spc="-20" dirty="0">
                <a:latin typeface="Arial"/>
                <a:cs typeface="Arial"/>
              </a:rPr>
              <a:t> </a:t>
            </a:r>
            <a:r>
              <a:rPr sz="1200" b="1" spc="-5" dirty="0">
                <a:latin typeface="Arial"/>
                <a:cs typeface="Arial"/>
              </a:rPr>
              <a:t>req.</a:t>
            </a:r>
            <a:r>
              <a:rPr sz="1200" b="1" spc="-15" dirty="0">
                <a:latin typeface="Arial"/>
                <a:cs typeface="Arial"/>
              </a:rPr>
              <a:t> </a:t>
            </a:r>
            <a:r>
              <a:rPr sz="1200" b="1" spc="-5" dirty="0">
                <a:latin typeface="Arial"/>
                <a:cs typeface="Arial"/>
              </a:rPr>
              <a:t>depth</a:t>
            </a:r>
            <a:r>
              <a:rPr sz="1200" b="1" spc="-20" dirty="0">
                <a:latin typeface="Arial"/>
                <a:cs typeface="Arial"/>
              </a:rPr>
              <a:t> </a:t>
            </a:r>
            <a:r>
              <a:rPr sz="1200" b="1" dirty="0">
                <a:latin typeface="Arial"/>
                <a:cs typeface="Arial"/>
              </a:rPr>
              <a:t>=</a:t>
            </a:r>
            <a:r>
              <a:rPr sz="1200" b="1" spc="-15" dirty="0">
                <a:latin typeface="Arial"/>
                <a:cs typeface="Arial"/>
              </a:rPr>
              <a:t> </a:t>
            </a:r>
            <a:r>
              <a:rPr sz="1200" b="1" spc="-5" dirty="0">
                <a:latin typeface="Arial"/>
                <a:cs typeface="Arial"/>
              </a:rPr>
              <a:t>150-300kx</a:t>
            </a:r>
            <a:r>
              <a:rPr sz="1200" b="1" spc="-20" dirty="0">
                <a:latin typeface="Arial"/>
                <a:cs typeface="Arial"/>
              </a:rPr>
              <a:t> </a:t>
            </a:r>
            <a:r>
              <a:rPr sz="1200" b="1" spc="-5" dirty="0">
                <a:latin typeface="Arial"/>
                <a:cs typeface="Arial"/>
              </a:rPr>
              <a:t>raw</a:t>
            </a:r>
            <a:r>
              <a:rPr sz="1200" b="1" spc="-15" dirty="0">
                <a:latin typeface="Arial"/>
                <a:cs typeface="Arial"/>
              </a:rPr>
              <a:t> </a:t>
            </a:r>
            <a:r>
              <a:rPr sz="1200" b="1" spc="-5" dirty="0">
                <a:latin typeface="Arial"/>
                <a:cs typeface="Arial"/>
              </a:rPr>
              <a:t>depth</a:t>
            </a:r>
            <a:endParaRPr sz="1200">
              <a:latin typeface="Arial"/>
              <a:cs typeface="Arial"/>
            </a:endParaRPr>
          </a:p>
        </p:txBody>
      </p:sp>
      <p:grpSp>
        <p:nvGrpSpPr>
          <p:cNvPr id="44" name="object 44">
            <a:extLst>
              <a:ext uri="{C183D7F6-B498-43B3-948B-1728B52AA6E4}">
                <adec:decorative xmlns:adec="http://schemas.microsoft.com/office/drawing/2017/decorative" val="1"/>
              </a:ext>
            </a:extLst>
          </p:cNvPr>
          <p:cNvGrpSpPr/>
          <p:nvPr/>
        </p:nvGrpSpPr>
        <p:grpSpPr>
          <a:xfrm>
            <a:off x="8642099" y="90750"/>
            <a:ext cx="342900" cy="342900"/>
            <a:chOff x="8642099" y="90750"/>
            <a:chExt cx="342900" cy="342900"/>
          </a:xfrm>
        </p:grpSpPr>
        <p:pic>
          <p:nvPicPr>
            <p:cNvPr id="45" name="object 45"/>
            <p:cNvPicPr/>
            <p:nvPr/>
          </p:nvPicPr>
          <p:blipFill>
            <a:blip r:embed="rId3" cstate="print"/>
            <a:stretch>
              <a:fillRect/>
            </a:stretch>
          </p:blipFill>
          <p:spPr>
            <a:xfrm>
              <a:off x="8742499" y="265925"/>
              <a:ext cx="142049" cy="142049"/>
            </a:xfrm>
            <a:prstGeom prst="rect">
              <a:avLst/>
            </a:prstGeom>
          </p:spPr>
        </p:pic>
        <p:sp>
          <p:nvSpPr>
            <p:cNvPr id="46" name="object 46"/>
            <p:cNvSpPr/>
            <p:nvPr/>
          </p:nvSpPr>
          <p:spPr>
            <a:xfrm>
              <a:off x="8651624" y="100275"/>
              <a:ext cx="323850" cy="323850"/>
            </a:xfrm>
            <a:custGeom>
              <a:avLst/>
              <a:gdLst/>
              <a:ahLst/>
              <a:cxnLst/>
              <a:rect l="l" t="t" r="r" b="b"/>
              <a:pathLst>
                <a:path w="323850" h="323850">
                  <a:moveTo>
                    <a:pt x="0" y="161849"/>
                  </a:moveTo>
                  <a:lnTo>
                    <a:pt x="5781" y="118823"/>
                  </a:lnTo>
                  <a:lnTo>
                    <a:pt x="22097" y="80161"/>
                  </a:lnTo>
                  <a:lnTo>
                    <a:pt x="47404" y="47404"/>
                  </a:lnTo>
                  <a:lnTo>
                    <a:pt x="80161" y="22097"/>
                  </a:lnTo>
                  <a:lnTo>
                    <a:pt x="118823" y="5781"/>
                  </a:lnTo>
                  <a:lnTo>
                    <a:pt x="161849" y="0"/>
                  </a:lnTo>
                  <a:lnTo>
                    <a:pt x="223787" y="12320"/>
                  </a:lnTo>
                  <a:lnTo>
                    <a:pt x="276294" y="47404"/>
                  </a:lnTo>
                  <a:lnTo>
                    <a:pt x="311379" y="99912"/>
                  </a:lnTo>
                  <a:lnTo>
                    <a:pt x="323699" y="161849"/>
                  </a:lnTo>
                  <a:lnTo>
                    <a:pt x="317918" y="204876"/>
                  </a:lnTo>
                  <a:lnTo>
                    <a:pt x="301602" y="243538"/>
                  </a:lnTo>
                  <a:lnTo>
                    <a:pt x="276295" y="276295"/>
                  </a:lnTo>
                  <a:lnTo>
                    <a:pt x="243538" y="301602"/>
                  </a:lnTo>
                  <a:lnTo>
                    <a:pt x="204876" y="317918"/>
                  </a:lnTo>
                  <a:lnTo>
                    <a:pt x="161849" y="323700"/>
                  </a:lnTo>
                  <a:lnTo>
                    <a:pt x="118823" y="317918"/>
                  </a:lnTo>
                  <a:lnTo>
                    <a:pt x="80161" y="301602"/>
                  </a:lnTo>
                  <a:lnTo>
                    <a:pt x="47404" y="276295"/>
                  </a:lnTo>
                  <a:lnTo>
                    <a:pt x="22097" y="243538"/>
                  </a:lnTo>
                  <a:lnTo>
                    <a:pt x="5781" y="204876"/>
                  </a:lnTo>
                  <a:lnTo>
                    <a:pt x="0" y="161849"/>
                  </a:lnTo>
                  <a:close/>
                </a:path>
              </a:pathLst>
            </a:custGeom>
            <a:ln w="19049">
              <a:solidFill>
                <a:srgbClr val="2773AA"/>
              </a:solidFill>
            </a:ln>
          </p:spPr>
          <p:txBody>
            <a:bodyPr wrap="square" lIns="0" tIns="0" rIns="0" bIns="0" rtlCol="0"/>
            <a:lstStyle/>
            <a:p>
              <a:endParaRPr/>
            </a:p>
          </p:txBody>
        </p:sp>
        <p:sp>
          <p:nvSpPr>
            <p:cNvPr id="47" name="object 47"/>
            <p:cNvSpPr/>
            <p:nvPr/>
          </p:nvSpPr>
          <p:spPr>
            <a:xfrm>
              <a:off x="8802949" y="351354"/>
              <a:ext cx="21590" cy="21590"/>
            </a:xfrm>
            <a:custGeom>
              <a:avLst/>
              <a:gdLst/>
              <a:ahLst/>
              <a:cxnLst/>
              <a:rect l="l" t="t" r="r" b="b"/>
              <a:pathLst>
                <a:path w="21590" h="21589">
                  <a:moveTo>
                    <a:pt x="16299" y="20999"/>
                  </a:moveTo>
                  <a:lnTo>
                    <a:pt x="4700" y="20999"/>
                  </a:lnTo>
                  <a:lnTo>
                    <a:pt x="0" y="16298"/>
                  </a:lnTo>
                  <a:lnTo>
                    <a:pt x="0" y="10499"/>
                  </a:lnTo>
                  <a:lnTo>
                    <a:pt x="0" y="4700"/>
                  </a:lnTo>
                  <a:lnTo>
                    <a:pt x="4700" y="0"/>
                  </a:lnTo>
                  <a:lnTo>
                    <a:pt x="13284" y="0"/>
                  </a:lnTo>
                  <a:lnTo>
                    <a:pt x="15955" y="1106"/>
                  </a:lnTo>
                  <a:lnTo>
                    <a:pt x="17924" y="3075"/>
                  </a:lnTo>
                  <a:lnTo>
                    <a:pt x="19893" y="5044"/>
                  </a:lnTo>
                  <a:lnTo>
                    <a:pt x="20999" y="7715"/>
                  </a:lnTo>
                  <a:lnTo>
                    <a:pt x="20999" y="16298"/>
                  </a:lnTo>
                  <a:lnTo>
                    <a:pt x="16299" y="20999"/>
                  </a:lnTo>
                  <a:close/>
                </a:path>
              </a:pathLst>
            </a:custGeom>
            <a:solidFill>
              <a:srgbClr val="2773AA"/>
            </a:solidFill>
          </p:spPr>
          <p:txBody>
            <a:bodyPr wrap="square" lIns="0" tIns="0" rIns="0" bIns="0" rtlCol="0"/>
            <a:lstStyle/>
            <a:p>
              <a:endParaRPr/>
            </a:p>
          </p:txBody>
        </p:sp>
        <p:sp>
          <p:nvSpPr>
            <p:cNvPr id="48" name="object 48"/>
            <p:cNvSpPr/>
            <p:nvPr/>
          </p:nvSpPr>
          <p:spPr>
            <a:xfrm>
              <a:off x="8802949" y="351354"/>
              <a:ext cx="21590" cy="21590"/>
            </a:xfrm>
            <a:custGeom>
              <a:avLst/>
              <a:gdLst/>
              <a:ahLst/>
              <a:cxnLst/>
              <a:rect l="l" t="t" r="r" b="b"/>
              <a:pathLst>
                <a:path w="21590" h="21589">
                  <a:moveTo>
                    <a:pt x="0" y="10499"/>
                  </a:moveTo>
                  <a:lnTo>
                    <a:pt x="0" y="4700"/>
                  </a:lnTo>
                  <a:lnTo>
                    <a:pt x="4700" y="0"/>
                  </a:lnTo>
                  <a:lnTo>
                    <a:pt x="10499" y="0"/>
                  </a:lnTo>
                  <a:lnTo>
                    <a:pt x="13284" y="0"/>
                  </a:lnTo>
                  <a:lnTo>
                    <a:pt x="15955" y="1106"/>
                  </a:lnTo>
                  <a:lnTo>
                    <a:pt x="17924" y="3075"/>
                  </a:lnTo>
                  <a:lnTo>
                    <a:pt x="19893" y="5044"/>
                  </a:lnTo>
                  <a:lnTo>
                    <a:pt x="20999" y="7715"/>
                  </a:lnTo>
                  <a:lnTo>
                    <a:pt x="20999" y="10499"/>
                  </a:lnTo>
                  <a:lnTo>
                    <a:pt x="20999" y="16298"/>
                  </a:lnTo>
                  <a:lnTo>
                    <a:pt x="16299" y="20999"/>
                  </a:lnTo>
                  <a:lnTo>
                    <a:pt x="10499" y="20999"/>
                  </a:lnTo>
                  <a:lnTo>
                    <a:pt x="4700" y="20999"/>
                  </a:lnTo>
                  <a:lnTo>
                    <a:pt x="0" y="16298"/>
                  </a:lnTo>
                  <a:lnTo>
                    <a:pt x="0" y="10499"/>
                  </a:lnTo>
                  <a:close/>
                </a:path>
              </a:pathLst>
            </a:custGeom>
            <a:ln w="19049">
              <a:solidFill>
                <a:srgbClr val="2773AA"/>
              </a:solidFill>
            </a:ln>
          </p:spPr>
          <p:txBody>
            <a:bodyPr wrap="square" lIns="0" tIns="0" rIns="0" bIns="0" rtlCol="0"/>
            <a:lstStyle/>
            <a:p>
              <a:endParaRPr/>
            </a:p>
          </p:txBody>
        </p:sp>
      </p:grpSp>
      <p:sp>
        <p:nvSpPr>
          <p:cNvPr id="3" name="object 3">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31" name="object 31"/>
          <p:cNvSpPr txBox="1"/>
          <p:nvPr/>
        </p:nvSpPr>
        <p:spPr>
          <a:xfrm>
            <a:off x="109749" y="4904856"/>
            <a:ext cx="1691639" cy="132080"/>
          </a:xfrm>
          <a:prstGeom prst="rect">
            <a:avLst/>
          </a:prstGeom>
        </p:spPr>
        <p:txBody>
          <a:bodyPr vert="horz" wrap="square" lIns="0" tIns="12700" rIns="0" bIns="0" rtlCol="0">
            <a:spAutoFit/>
          </a:bodyPr>
          <a:lstStyle/>
          <a:p>
            <a:pPr marL="12700">
              <a:lnSpc>
                <a:spcPct val="100000"/>
              </a:lnSpc>
              <a:spcBef>
                <a:spcPts val="100"/>
              </a:spcBef>
            </a:pPr>
            <a:r>
              <a:rPr sz="700" i="1" spc="30" dirty="0">
                <a:solidFill>
                  <a:srgbClr val="222222"/>
                </a:solidFill>
                <a:latin typeface="Calibri"/>
                <a:cs typeface="Calibri"/>
              </a:rPr>
              <a:t>Source:</a:t>
            </a:r>
            <a:r>
              <a:rPr sz="700" i="1" spc="20" dirty="0">
                <a:solidFill>
                  <a:srgbClr val="222222"/>
                </a:solidFill>
                <a:latin typeface="Calibri"/>
                <a:cs typeface="Calibri"/>
              </a:rPr>
              <a:t> </a:t>
            </a:r>
            <a:r>
              <a:rPr sz="700" i="1" spc="25" dirty="0">
                <a:solidFill>
                  <a:srgbClr val="222222"/>
                </a:solidFill>
                <a:latin typeface="Calibri"/>
                <a:cs typeface="Calibri"/>
              </a:rPr>
              <a:t>Phallen </a:t>
            </a:r>
            <a:r>
              <a:rPr sz="700" i="1" spc="105" dirty="0">
                <a:solidFill>
                  <a:srgbClr val="222222"/>
                </a:solidFill>
                <a:latin typeface="Calibri"/>
                <a:cs typeface="Calibri"/>
              </a:rPr>
              <a:t>J</a:t>
            </a:r>
            <a:r>
              <a:rPr sz="700" i="1" spc="20" dirty="0">
                <a:solidFill>
                  <a:srgbClr val="222222"/>
                </a:solidFill>
                <a:latin typeface="Calibri"/>
                <a:cs typeface="Calibri"/>
              </a:rPr>
              <a:t> </a:t>
            </a:r>
            <a:r>
              <a:rPr sz="700" i="1" spc="15" dirty="0">
                <a:solidFill>
                  <a:srgbClr val="222222"/>
                </a:solidFill>
                <a:latin typeface="Calibri"/>
                <a:cs typeface="Calibri"/>
              </a:rPr>
              <a:t>et</a:t>
            </a:r>
            <a:r>
              <a:rPr sz="700" i="1" spc="25" dirty="0">
                <a:solidFill>
                  <a:srgbClr val="222222"/>
                </a:solidFill>
                <a:latin typeface="Calibri"/>
                <a:cs typeface="Calibri"/>
              </a:rPr>
              <a:t> </a:t>
            </a:r>
            <a:r>
              <a:rPr sz="700" i="1" spc="15" dirty="0">
                <a:solidFill>
                  <a:srgbClr val="222222"/>
                </a:solidFill>
                <a:latin typeface="Calibri"/>
                <a:cs typeface="Calibri"/>
              </a:rPr>
              <a:t>al</a:t>
            </a:r>
            <a:r>
              <a:rPr sz="700" i="1" spc="20" dirty="0">
                <a:solidFill>
                  <a:srgbClr val="222222"/>
                </a:solidFill>
                <a:latin typeface="Calibri"/>
                <a:cs typeface="Calibri"/>
              </a:rPr>
              <a:t> </a:t>
            </a:r>
            <a:r>
              <a:rPr sz="700" i="1" spc="45" dirty="0">
                <a:solidFill>
                  <a:srgbClr val="222222"/>
                </a:solidFill>
                <a:latin typeface="Calibri"/>
                <a:cs typeface="Calibri"/>
              </a:rPr>
              <a:t>Sci</a:t>
            </a:r>
            <a:r>
              <a:rPr sz="700" i="1" spc="25" dirty="0">
                <a:solidFill>
                  <a:srgbClr val="222222"/>
                </a:solidFill>
                <a:latin typeface="Calibri"/>
                <a:cs typeface="Calibri"/>
              </a:rPr>
              <a:t> </a:t>
            </a:r>
            <a:r>
              <a:rPr sz="700" i="1" spc="15" dirty="0">
                <a:solidFill>
                  <a:srgbClr val="222222"/>
                </a:solidFill>
                <a:latin typeface="Calibri"/>
                <a:cs typeface="Calibri"/>
              </a:rPr>
              <a:t>Transl</a:t>
            </a:r>
            <a:r>
              <a:rPr sz="700" i="1" spc="25" dirty="0">
                <a:solidFill>
                  <a:srgbClr val="222222"/>
                </a:solidFill>
                <a:latin typeface="Calibri"/>
                <a:cs typeface="Calibri"/>
              </a:rPr>
              <a:t> </a:t>
            </a:r>
            <a:r>
              <a:rPr sz="700" i="1" spc="20" dirty="0">
                <a:solidFill>
                  <a:srgbClr val="222222"/>
                </a:solidFill>
                <a:latin typeface="Calibri"/>
                <a:cs typeface="Calibri"/>
              </a:rPr>
              <a:t>Med </a:t>
            </a:r>
            <a:r>
              <a:rPr sz="700" i="1" dirty="0">
                <a:solidFill>
                  <a:srgbClr val="222222"/>
                </a:solidFill>
                <a:latin typeface="Calibri"/>
                <a:cs typeface="Calibri"/>
              </a:rPr>
              <a:t>2017</a:t>
            </a:r>
            <a:endParaRPr sz="7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344106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From</a:t>
            </a:r>
            <a:r>
              <a:rPr spc="-40" dirty="0">
                <a:solidFill>
                  <a:srgbClr val="2773AA"/>
                </a:solidFill>
              </a:rPr>
              <a:t> </a:t>
            </a:r>
            <a:r>
              <a:rPr spc="-5" dirty="0">
                <a:solidFill>
                  <a:srgbClr val="2773AA"/>
                </a:solidFill>
              </a:rPr>
              <a:t>needle</a:t>
            </a:r>
            <a:r>
              <a:rPr spc="-40" dirty="0">
                <a:solidFill>
                  <a:srgbClr val="2773AA"/>
                </a:solidFill>
              </a:rPr>
              <a:t> </a:t>
            </a:r>
            <a:r>
              <a:rPr dirty="0">
                <a:solidFill>
                  <a:srgbClr val="2773AA"/>
                </a:solidFill>
              </a:rPr>
              <a:t>to</a:t>
            </a:r>
            <a:r>
              <a:rPr spc="-30" dirty="0">
                <a:solidFill>
                  <a:srgbClr val="2773AA"/>
                </a:solidFill>
              </a:rPr>
              <a:t> </a:t>
            </a:r>
            <a:r>
              <a:rPr spc="-5" dirty="0">
                <a:solidFill>
                  <a:srgbClr val="2773AA"/>
                </a:solidFill>
              </a:rPr>
              <a:t>haystack</a:t>
            </a:r>
          </a:p>
        </p:txBody>
      </p:sp>
      <p:sp>
        <p:nvSpPr>
          <p:cNvPr id="5" name="object 5"/>
          <p:cNvSpPr txBox="1"/>
          <p:nvPr/>
        </p:nvSpPr>
        <p:spPr>
          <a:xfrm>
            <a:off x="1045030" y="1119900"/>
            <a:ext cx="2098376" cy="228268"/>
          </a:xfrm>
          <a:prstGeom prst="rect">
            <a:avLst/>
          </a:prstGeom>
        </p:spPr>
        <p:txBody>
          <a:bodyPr vert="horz" wrap="square" lIns="0" tIns="12700" rIns="0" bIns="0" rtlCol="0">
            <a:spAutoFit/>
          </a:bodyPr>
          <a:lstStyle/>
          <a:p>
            <a:pPr marL="12700">
              <a:lnSpc>
                <a:spcPct val="100000"/>
              </a:lnSpc>
              <a:spcBef>
                <a:spcPts val="100"/>
              </a:spcBef>
              <a:tabLst>
                <a:tab pos="2809875" algn="l"/>
              </a:tabLst>
            </a:pPr>
            <a:r>
              <a:rPr sz="1400" b="1" spc="-5" dirty="0">
                <a:solidFill>
                  <a:srgbClr val="2773AA"/>
                </a:solidFill>
                <a:latin typeface="Arial"/>
                <a:cs typeface="Arial"/>
              </a:rPr>
              <a:t>Somati</a:t>
            </a:r>
            <a:r>
              <a:rPr sz="1400" b="1" dirty="0">
                <a:solidFill>
                  <a:srgbClr val="2773AA"/>
                </a:solidFill>
                <a:latin typeface="Arial"/>
                <a:cs typeface="Arial"/>
              </a:rPr>
              <a:t>c</a:t>
            </a:r>
            <a:r>
              <a:rPr sz="1400" b="1" spc="-5" dirty="0">
                <a:solidFill>
                  <a:srgbClr val="2773AA"/>
                </a:solidFill>
                <a:latin typeface="Arial"/>
                <a:cs typeface="Arial"/>
              </a:rPr>
              <a:t> DN</a:t>
            </a:r>
            <a:r>
              <a:rPr sz="1400" b="1" dirty="0">
                <a:solidFill>
                  <a:srgbClr val="2773AA"/>
                </a:solidFill>
                <a:latin typeface="Arial"/>
                <a:cs typeface="Arial"/>
              </a:rPr>
              <a:t>A</a:t>
            </a:r>
            <a:r>
              <a:rPr sz="1400" b="1" spc="-55" dirty="0">
                <a:solidFill>
                  <a:srgbClr val="2773AA"/>
                </a:solidFill>
                <a:latin typeface="Arial"/>
                <a:cs typeface="Arial"/>
              </a:rPr>
              <a:t> </a:t>
            </a:r>
            <a:r>
              <a:rPr sz="1400" b="1" spc="-5" dirty="0">
                <a:solidFill>
                  <a:srgbClr val="2773AA"/>
                </a:solidFill>
                <a:latin typeface="Arial"/>
                <a:cs typeface="Arial"/>
              </a:rPr>
              <a:t>mutation</a:t>
            </a:r>
            <a:r>
              <a:rPr sz="1400" b="1" dirty="0">
                <a:solidFill>
                  <a:srgbClr val="2773AA"/>
                </a:solidFill>
                <a:latin typeface="Arial"/>
                <a:cs typeface="Arial"/>
              </a:rPr>
              <a:t>s</a:t>
            </a:r>
            <a:endParaRPr sz="1400" dirty="0">
              <a:latin typeface="Arial"/>
              <a:cs typeface="Arial"/>
            </a:endParaRPr>
          </a:p>
        </p:txBody>
      </p:sp>
      <p:sp>
        <p:nvSpPr>
          <p:cNvPr id="6" name="object 6">
            <a:extLst>
              <a:ext uri="{C183D7F6-B498-43B3-948B-1728B52AA6E4}">
                <adec:decorative xmlns:adec="http://schemas.microsoft.com/office/drawing/2017/decorative" val="1"/>
              </a:ext>
            </a:extLst>
          </p:cNvPr>
          <p:cNvSpPr/>
          <p:nvPr/>
        </p:nvSpPr>
        <p:spPr>
          <a:xfrm>
            <a:off x="901700" y="1463937"/>
            <a:ext cx="2329815" cy="0"/>
          </a:xfrm>
          <a:custGeom>
            <a:avLst/>
            <a:gdLst/>
            <a:ahLst/>
            <a:cxnLst/>
            <a:rect l="l" t="t" r="r" b="b"/>
            <a:pathLst>
              <a:path w="2329815">
                <a:moveTo>
                  <a:pt x="0" y="0"/>
                </a:moveTo>
                <a:lnTo>
                  <a:pt x="2329499" y="0"/>
                </a:lnTo>
              </a:path>
            </a:pathLst>
          </a:custGeom>
          <a:ln w="9524">
            <a:solidFill>
              <a:srgbClr val="2773AA"/>
            </a:solidFill>
          </a:ln>
        </p:spPr>
        <p:txBody>
          <a:bodyPr wrap="square" lIns="0" tIns="0" rIns="0" bIns="0" rtlCol="0"/>
          <a:lstStyle/>
          <a:p>
            <a:endParaRPr/>
          </a:p>
        </p:txBody>
      </p:sp>
      <p:sp>
        <p:nvSpPr>
          <p:cNvPr id="10" name="object 10"/>
          <p:cNvSpPr txBox="1"/>
          <p:nvPr/>
        </p:nvSpPr>
        <p:spPr>
          <a:xfrm>
            <a:off x="988216" y="1625857"/>
            <a:ext cx="2155190" cy="330200"/>
          </a:xfrm>
          <a:prstGeom prst="rect">
            <a:avLst/>
          </a:prstGeom>
        </p:spPr>
        <p:txBody>
          <a:bodyPr vert="horz" wrap="square" lIns="0" tIns="12700" rIns="0" bIns="0" rtlCol="0">
            <a:spAutoFit/>
          </a:bodyPr>
          <a:lstStyle/>
          <a:p>
            <a:pPr marL="160655" marR="5080" indent="-148590">
              <a:lnSpc>
                <a:spcPct val="100000"/>
              </a:lnSpc>
              <a:spcBef>
                <a:spcPts val="100"/>
              </a:spcBef>
            </a:pPr>
            <a:r>
              <a:rPr sz="1000" spc="-5" dirty="0">
                <a:latin typeface="Arial"/>
                <a:cs typeface="Arial"/>
              </a:rPr>
              <a:t>Somati</a:t>
            </a:r>
            <a:r>
              <a:rPr sz="1000" dirty="0">
                <a:latin typeface="Arial"/>
                <a:cs typeface="Arial"/>
              </a:rPr>
              <a:t>c</a:t>
            </a:r>
            <a:r>
              <a:rPr sz="1000" spc="-5" dirty="0">
                <a:latin typeface="Arial"/>
                <a:cs typeface="Arial"/>
              </a:rPr>
              <a:t> DN</a:t>
            </a:r>
            <a:r>
              <a:rPr sz="1000" dirty="0">
                <a:latin typeface="Arial"/>
                <a:cs typeface="Arial"/>
              </a:rPr>
              <a:t>A</a:t>
            </a:r>
            <a:r>
              <a:rPr sz="1000" spc="-60" dirty="0">
                <a:latin typeface="Arial"/>
                <a:cs typeface="Arial"/>
              </a:rPr>
              <a:t> </a:t>
            </a:r>
            <a:r>
              <a:rPr sz="1000" dirty="0">
                <a:latin typeface="Arial"/>
                <a:cs typeface="Arial"/>
              </a:rPr>
              <a:t>mutations</a:t>
            </a:r>
            <a:r>
              <a:rPr sz="1000" spc="-5" dirty="0">
                <a:latin typeface="Arial"/>
                <a:cs typeface="Arial"/>
              </a:rPr>
              <a:t> i</a:t>
            </a:r>
            <a:r>
              <a:rPr sz="1000" dirty="0">
                <a:latin typeface="Arial"/>
                <a:cs typeface="Arial"/>
              </a:rPr>
              <a:t>n</a:t>
            </a:r>
            <a:r>
              <a:rPr sz="1000" spc="-5" dirty="0">
                <a:latin typeface="Arial"/>
                <a:cs typeface="Arial"/>
              </a:rPr>
              <a:t> oncogenes  that</a:t>
            </a:r>
            <a:r>
              <a:rPr sz="1000" spc="-15" dirty="0">
                <a:latin typeface="Arial"/>
                <a:cs typeface="Arial"/>
              </a:rPr>
              <a:t> </a:t>
            </a:r>
            <a:r>
              <a:rPr sz="1000" spc="-5" dirty="0">
                <a:latin typeface="Arial"/>
                <a:cs typeface="Arial"/>
              </a:rPr>
              <a:t>provide</a:t>
            </a:r>
            <a:r>
              <a:rPr sz="1000" spc="-15" dirty="0">
                <a:latin typeface="Arial"/>
                <a:cs typeface="Arial"/>
              </a:rPr>
              <a:t> </a:t>
            </a:r>
            <a:r>
              <a:rPr sz="1000" dirty="0">
                <a:latin typeface="Arial"/>
                <a:cs typeface="Arial"/>
              </a:rPr>
              <a:t>reliable</a:t>
            </a:r>
            <a:r>
              <a:rPr sz="1000" spc="-15" dirty="0">
                <a:latin typeface="Arial"/>
                <a:cs typeface="Arial"/>
              </a:rPr>
              <a:t> </a:t>
            </a:r>
            <a:r>
              <a:rPr sz="1000" spc="-5" dirty="0">
                <a:latin typeface="Arial"/>
                <a:cs typeface="Arial"/>
              </a:rPr>
              <a:t>tumor</a:t>
            </a:r>
            <a:r>
              <a:rPr sz="1000" spc="-15" dirty="0">
                <a:latin typeface="Arial"/>
                <a:cs typeface="Arial"/>
              </a:rPr>
              <a:t> </a:t>
            </a:r>
            <a:r>
              <a:rPr sz="1000" dirty="0">
                <a:latin typeface="Arial"/>
                <a:cs typeface="Arial"/>
              </a:rPr>
              <a:t>signal</a:t>
            </a:r>
            <a:endParaRPr sz="1000">
              <a:latin typeface="Arial"/>
              <a:cs typeface="Arial"/>
            </a:endParaRPr>
          </a:p>
        </p:txBody>
      </p:sp>
      <p:sp>
        <p:nvSpPr>
          <p:cNvPr id="30" name="object 5">
            <a:extLst>
              <a:ext uri="{FF2B5EF4-FFF2-40B4-BE49-F238E27FC236}">
                <a16:creationId xmlns:a16="http://schemas.microsoft.com/office/drawing/2014/main" id="{0C122D28-CC17-4D75-8ADE-7E03811129A3}"/>
              </a:ext>
            </a:extLst>
          </p:cNvPr>
          <p:cNvSpPr txBox="1"/>
          <p:nvPr/>
        </p:nvSpPr>
        <p:spPr>
          <a:xfrm>
            <a:off x="3844290" y="1119895"/>
            <a:ext cx="1469882" cy="228268"/>
          </a:xfrm>
          <a:prstGeom prst="rect">
            <a:avLst/>
          </a:prstGeom>
        </p:spPr>
        <p:txBody>
          <a:bodyPr vert="horz" wrap="square" lIns="0" tIns="12700" rIns="0" bIns="0" rtlCol="0">
            <a:spAutoFit/>
          </a:bodyPr>
          <a:lstStyle/>
          <a:p>
            <a:pPr marL="12700">
              <a:lnSpc>
                <a:spcPct val="100000"/>
              </a:lnSpc>
              <a:spcBef>
                <a:spcPts val="100"/>
              </a:spcBef>
              <a:tabLst>
                <a:tab pos="2809875" algn="l"/>
              </a:tabLst>
            </a:pPr>
            <a:r>
              <a:rPr sz="1400" b="1" spc="-5" dirty="0">
                <a:solidFill>
                  <a:srgbClr val="2773AA"/>
                </a:solidFill>
                <a:latin typeface="Arial"/>
                <a:cs typeface="Arial"/>
              </a:rPr>
              <a:t>DN</a:t>
            </a:r>
            <a:r>
              <a:rPr sz="1400" b="1" dirty="0">
                <a:solidFill>
                  <a:srgbClr val="2773AA"/>
                </a:solidFill>
                <a:latin typeface="Arial"/>
                <a:cs typeface="Arial"/>
              </a:rPr>
              <a:t>A</a:t>
            </a:r>
            <a:r>
              <a:rPr sz="1400" b="1" spc="-55" dirty="0">
                <a:solidFill>
                  <a:srgbClr val="2773AA"/>
                </a:solidFill>
                <a:latin typeface="Arial"/>
                <a:cs typeface="Arial"/>
              </a:rPr>
              <a:t> </a:t>
            </a:r>
            <a:r>
              <a:rPr sz="1400" b="1" dirty="0">
                <a:solidFill>
                  <a:srgbClr val="2773AA"/>
                </a:solidFill>
                <a:latin typeface="Arial"/>
                <a:cs typeface="Arial"/>
              </a:rPr>
              <a:t>Methylation</a:t>
            </a:r>
            <a:endParaRPr sz="1400" dirty="0">
              <a:latin typeface="Arial"/>
              <a:cs typeface="Arial"/>
            </a:endParaRPr>
          </a:p>
        </p:txBody>
      </p:sp>
      <p:sp>
        <p:nvSpPr>
          <p:cNvPr id="7" name="object 7">
            <a:extLst>
              <a:ext uri="{C183D7F6-B498-43B3-948B-1728B52AA6E4}">
                <adec:decorative xmlns:adec="http://schemas.microsoft.com/office/drawing/2017/decorative" val="1"/>
              </a:ext>
            </a:extLst>
          </p:cNvPr>
          <p:cNvSpPr/>
          <p:nvPr/>
        </p:nvSpPr>
        <p:spPr>
          <a:xfrm>
            <a:off x="3402724" y="1463937"/>
            <a:ext cx="2329815" cy="0"/>
          </a:xfrm>
          <a:custGeom>
            <a:avLst/>
            <a:gdLst/>
            <a:ahLst/>
            <a:cxnLst/>
            <a:rect l="l" t="t" r="r" b="b"/>
            <a:pathLst>
              <a:path w="2329815">
                <a:moveTo>
                  <a:pt x="0" y="0"/>
                </a:moveTo>
                <a:lnTo>
                  <a:pt x="2329499" y="0"/>
                </a:lnTo>
              </a:path>
            </a:pathLst>
          </a:custGeom>
          <a:ln w="9524">
            <a:solidFill>
              <a:srgbClr val="2773AA"/>
            </a:solidFill>
          </a:ln>
        </p:spPr>
        <p:txBody>
          <a:bodyPr wrap="square" lIns="0" tIns="0" rIns="0" bIns="0" rtlCol="0"/>
          <a:lstStyle/>
          <a:p>
            <a:endParaRPr/>
          </a:p>
        </p:txBody>
      </p:sp>
      <p:sp>
        <p:nvSpPr>
          <p:cNvPr id="11" name="object 11"/>
          <p:cNvSpPr txBox="1"/>
          <p:nvPr/>
        </p:nvSpPr>
        <p:spPr>
          <a:xfrm>
            <a:off x="3518436" y="1625857"/>
            <a:ext cx="2107565" cy="330200"/>
          </a:xfrm>
          <a:prstGeom prst="rect">
            <a:avLst/>
          </a:prstGeom>
        </p:spPr>
        <p:txBody>
          <a:bodyPr vert="horz" wrap="square" lIns="0" tIns="12700" rIns="0" bIns="0" rtlCol="0">
            <a:spAutoFit/>
          </a:bodyPr>
          <a:lstStyle/>
          <a:p>
            <a:pPr marL="12700" marR="5080" indent="109220">
              <a:lnSpc>
                <a:spcPct val="100000"/>
              </a:lnSpc>
              <a:spcBef>
                <a:spcPts val="100"/>
              </a:spcBef>
            </a:pPr>
            <a:r>
              <a:rPr sz="1000" dirty="0">
                <a:latin typeface="Arial"/>
                <a:cs typeface="Arial"/>
              </a:rPr>
              <a:t>Machine </a:t>
            </a:r>
            <a:r>
              <a:rPr sz="1000" spc="-5" dirty="0">
                <a:latin typeface="Arial"/>
                <a:cs typeface="Arial"/>
              </a:rPr>
              <a:t>learning to </a:t>
            </a:r>
            <a:r>
              <a:rPr sz="1000" dirty="0">
                <a:latin typeface="Arial"/>
                <a:cs typeface="Arial"/>
              </a:rPr>
              <a:t>surface </a:t>
            </a:r>
            <a:r>
              <a:rPr sz="1000" spc="-5" dirty="0">
                <a:latin typeface="Arial"/>
                <a:cs typeface="Arial"/>
              </a:rPr>
              <a:t>DNA </a:t>
            </a:r>
            <a:r>
              <a:rPr sz="1000" dirty="0">
                <a:latin typeface="Arial"/>
                <a:cs typeface="Arial"/>
              </a:rPr>
              <a:t> methylation</a:t>
            </a:r>
            <a:r>
              <a:rPr sz="1000" spc="-30" dirty="0">
                <a:latin typeface="Arial"/>
                <a:cs typeface="Arial"/>
              </a:rPr>
              <a:t> </a:t>
            </a:r>
            <a:r>
              <a:rPr sz="1000" spc="-5" dirty="0">
                <a:latin typeface="Arial"/>
                <a:cs typeface="Arial"/>
              </a:rPr>
              <a:t>and</a:t>
            </a:r>
            <a:r>
              <a:rPr sz="1000" spc="-25" dirty="0">
                <a:latin typeface="Arial"/>
                <a:cs typeface="Arial"/>
              </a:rPr>
              <a:t> </a:t>
            </a:r>
            <a:r>
              <a:rPr sz="1000" spc="-5" dirty="0">
                <a:latin typeface="Arial"/>
                <a:cs typeface="Arial"/>
              </a:rPr>
              <a:t>detect</a:t>
            </a:r>
            <a:r>
              <a:rPr sz="1000" spc="-25" dirty="0">
                <a:latin typeface="Arial"/>
                <a:cs typeface="Arial"/>
              </a:rPr>
              <a:t> </a:t>
            </a:r>
            <a:r>
              <a:rPr sz="1000" dirty="0">
                <a:latin typeface="Arial"/>
                <a:cs typeface="Arial"/>
              </a:rPr>
              <a:t>cancer</a:t>
            </a:r>
            <a:r>
              <a:rPr sz="1000" spc="-25" dirty="0">
                <a:latin typeface="Arial"/>
                <a:cs typeface="Arial"/>
              </a:rPr>
              <a:t> </a:t>
            </a:r>
            <a:r>
              <a:rPr sz="1000" spc="-5" dirty="0">
                <a:latin typeface="Arial"/>
                <a:cs typeface="Arial"/>
              </a:rPr>
              <a:t>earlier</a:t>
            </a:r>
            <a:endParaRPr sz="1000">
              <a:latin typeface="Arial"/>
              <a:cs typeface="Arial"/>
            </a:endParaRPr>
          </a:p>
        </p:txBody>
      </p:sp>
      <p:sp>
        <p:nvSpPr>
          <p:cNvPr id="8" name="object 8"/>
          <p:cNvSpPr txBox="1"/>
          <p:nvPr/>
        </p:nvSpPr>
        <p:spPr>
          <a:xfrm>
            <a:off x="6571227" y="1119895"/>
            <a:ext cx="1013460" cy="23876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2773AA"/>
                </a:solidFill>
                <a:latin typeface="Arial"/>
                <a:cs typeface="Arial"/>
              </a:rPr>
              <a:t>Multi-omics</a:t>
            </a:r>
            <a:endParaRPr sz="140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5896450" y="1463932"/>
            <a:ext cx="2329815" cy="0"/>
          </a:xfrm>
          <a:custGeom>
            <a:avLst/>
            <a:gdLst/>
            <a:ahLst/>
            <a:cxnLst/>
            <a:rect l="l" t="t" r="r" b="b"/>
            <a:pathLst>
              <a:path w="2329815">
                <a:moveTo>
                  <a:pt x="0" y="0"/>
                </a:moveTo>
                <a:lnTo>
                  <a:pt x="2329499" y="0"/>
                </a:lnTo>
              </a:path>
            </a:pathLst>
          </a:custGeom>
          <a:ln w="9524">
            <a:solidFill>
              <a:srgbClr val="2773AA"/>
            </a:solidFill>
          </a:ln>
        </p:spPr>
        <p:txBody>
          <a:bodyPr wrap="square" lIns="0" tIns="0" rIns="0" bIns="0" rtlCol="0"/>
          <a:lstStyle/>
          <a:p>
            <a:endParaRPr/>
          </a:p>
        </p:txBody>
      </p:sp>
      <p:sp>
        <p:nvSpPr>
          <p:cNvPr id="12" name="object 12"/>
          <p:cNvSpPr txBox="1"/>
          <p:nvPr/>
        </p:nvSpPr>
        <p:spPr>
          <a:xfrm>
            <a:off x="5997098" y="1625857"/>
            <a:ext cx="2127885" cy="330200"/>
          </a:xfrm>
          <a:prstGeom prst="rect">
            <a:avLst/>
          </a:prstGeom>
        </p:spPr>
        <p:txBody>
          <a:bodyPr vert="horz" wrap="square" lIns="0" tIns="12700" rIns="0" bIns="0" rtlCol="0">
            <a:spAutoFit/>
          </a:bodyPr>
          <a:lstStyle/>
          <a:p>
            <a:pPr marL="12700" marR="5080" indent="133985">
              <a:lnSpc>
                <a:spcPct val="100000"/>
              </a:lnSpc>
              <a:spcBef>
                <a:spcPts val="100"/>
              </a:spcBef>
            </a:pPr>
            <a:r>
              <a:rPr sz="1000" dirty="0">
                <a:latin typeface="Arial"/>
                <a:cs typeface="Arial"/>
              </a:rPr>
              <a:t>Multiple </a:t>
            </a:r>
            <a:r>
              <a:rPr sz="1000" spc="-5" dirty="0">
                <a:latin typeface="Arial"/>
                <a:cs typeface="Arial"/>
              </a:rPr>
              <a:t>‘omics </a:t>
            </a:r>
            <a:r>
              <a:rPr sz="1000" dirty="0">
                <a:latin typeface="Arial"/>
                <a:cs typeface="Arial"/>
              </a:rPr>
              <a:t>machine </a:t>
            </a:r>
            <a:r>
              <a:rPr sz="1000" spc="-5" dirty="0">
                <a:latin typeface="Arial"/>
                <a:cs typeface="Arial"/>
              </a:rPr>
              <a:t>learning </a:t>
            </a:r>
            <a:r>
              <a:rPr sz="1000" dirty="0">
                <a:latin typeface="Arial"/>
                <a:cs typeface="Arial"/>
              </a:rPr>
              <a:t> models</a:t>
            </a:r>
            <a:r>
              <a:rPr sz="1000" spc="-30" dirty="0">
                <a:latin typeface="Arial"/>
                <a:cs typeface="Arial"/>
              </a:rPr>
              <a:t> </a:t>
            </a:r>
            <a:r>
              <a:rPr sz="1000" spc="-5" dirty="0">
                <a:latin typeface="Arial"/>
                <a:cs typeface="Arial"/>
              </a:rPr>
              <a:t>that</a:t>
            </a:r>
            <a:r>
              <a:rPr sz="1000" spc="-25" dirty="0">
                <a:latin typeface="Arial"/>
                <a:cs typeface="Arial"/>
              </a:rPr>
              <a:t> </a:t>
            </a:r>
            <a:r>
              <a:rPr sz="1000" spc="-5" dirty="0">
                <a:latin typeface="Arial"/>
                <a:cs typeface="Arial"/>
              </a:rPr>
              <a:t>incorporate</a:t>
            </a:r>
            <a:r>
              <a:rPr sz="1000" spc="-25" dirty="0">
                <a:latin typeface="Arial"/>
                <a:cs typeface="Arial"/>
              </a:rPr>
              <a:t> </a:t>
            </a:r>
            <a:r>
              <a:rPr sz="1000" dirty="0">
                <a:latin typeface="Arial"/>
                <a:cs typeface="Arial"/>
              </a:rPr>
              <a:t>many</a:t>
            </a:r>
            <a:r>
              <a:rPr sz="1000" spc="-25" dirty="0">
                <a:latin typeface="Arial"/>
                <a:cs typeface="Arial"/>
              </a:rPr>
              <a:t> </a:t>
            </a:r>
            <a:r>
              <a:rPr sz="1000" dirty="0">
                <a:latin typeface="Arial"/>
                <a:cs typeface="Arial"/>
              </a:rPr>
              <a:t>signals</a:t>
            </a:r>
          </a:p>
        </p:txBody>
      </p:sp>
      <p:grpSp>
        <p:nvGrpSpPr>
          <p:cNvPr id="21" name="object 21" descr="Small circle"/>
          <p:cNvGrpSpPr/>
          <p:nvPr/>
        </p:nvGrpSpPr>
        <p:grpSpPr>
          <a:xfrm>
            <a:off x="1801955" y="3655250"/>
            <a:ext cx="57785" cy="57785"/>
            <a:chOff x="1801955" y="3655250"/>
            <a:chExt cx="57785" cy="57785"/>
          </a:xfrm>
        </p:grpSpPr>
        <p:sp>
          <p:nvSpPr>
            <p:cNvPr id="22" name="object 22"/>
            <p:cNvSpPr/>
            <p:nvPr/>
          </p:nvSpPr>
          <p:spPr>
            <a:xfrm>
              <a:off x="1806718" y="3660013"/>
              <a:ext cx="48260" cy="48260"/>
            </a:xfrm>
            <a:custGeom>
              <a:avLst/>
              <a:gdLst/>
              <a:ahLst/>
              <a:cxnLst/>
              <a:rect l="l" t="t" r="r" b="b"/>
              <a:pathLst>
                <a:path w="48260" h="48260">
                  <a:moveTo>
                    <a:pt x="23849" y="47699"/>
                  </a:moveTo>
                  <a:lnTo>
                    <a:pt x="14566" y="45825"/>
                  </a:lnTo>
                  <a:lnTo>
                    <a:pt x="6985" y="40714"/>
                  </a:lnTo>
                  <a:lnTo>
                    <a:pt x="1874" y="33133"/>
                  </a:lnTo>
                  <a:lnTo>
                    <a:pt x="0" y="23849"/>
                  </a:lnTo>
                  <a:lnTo>
                    <a:pt x="1874" y="14566"/>
                  </a:lnTo>
                  <a:lnTo>
                    <a:pt x="6985" y="6985"/>
                  </a:lnTo>
                  <a:lnTo>
                    <a:pt x="14566" y="1874"/>
                  </a:lnTo>
                  <a:lnTo>
                    <a:pt x="23849" y="0"/>
                  </a:lnTo>
                  <a:lnTo>
                    <a:pt x="30175" y="0"/>
                  </a:lnTo>
                  <a:lnTo>
                    <a:pt x="36241" y="2512"/>
                  </a:lnTo>
                  <a:lnTo>
                    <a:pt x="45187" y="11458"/>
                  </a:lnTo>
                  <a:lnTo>
                    <a:pt x="47699" y="17524"/>
                  </a:lnTo>
                  <a:lnTo>
                    <a:pt x="47699" y="23849"/>
                  </a:lnTo>
                  <a:lnTo>
                    <a:pt x="45825" y="33133"/>
                  </a:lnTo>
                  <a:lnTo>
                    <a:pt x="40714" y="40714"/>
                  </a:lnTo>
                  <a:lnTo>
                    <a:pt x="33133" y="45825"/>
                  </a:lnTo>
                  <a:lnTo>
                    <a:pt x="23849" y="47699"/>
                  </a:lnTo>
                  <a:close/>
                </a:path>
              </a:pathLst>
            </a:custGeom>
            <a:solidFill>
              <a:srgbClr val="2773AA"/>
            </a:solidFill>
          </p:spPr>
          <p:txBody>
            <a:bodyPr wrap="square" lIns="0" tIns="0" rIns="0" bIns="0" rtlCol="0"/>
            <a:lstStyle/>
            <a:p>
              <a:endParaRPr/>
            </a:p>
          </p:txBody>
        </p:sp>
        <p:sp>
          <p:nvSpPr>
            <p:cNvPr id="23" name="object 23"/>
            <p:cNvSpPr/>
            <p:nvPr/>
          </p:nvSpPr>
          <p:spPr>
            <a:xfrm>
              <a:off x="1806718" y="3660013"/>
              <a:ext cx="48260" cy="48260"/>
            </a:xfrm>
            <a:custGeom>
              <a:avLst/>
              <a:gdLst/>
              <a:ahLst/>
              <a:cxnLst/>
              <a:rect l="l" t="t" r="r" b="b"/>
              <a:pathLst>
                <a:path w="48260" h="48260">
                  <a:moveTo>
                    <a:pt x="0" y="23849"/>
                  </a:moveTo>
                  <a:lnTo>
                    <a:pt x="1874" y="14566"/>
                  </a:lnTo>
                  <a:lnTo>
                    <a:pt x="6985" y="6985"/>
                  </a:lnTo>
                  <a:lnTo>
                    <a:pt x="14566" y="1874"/>
                  </a:lnTo>
                  <a:lnTo>
                    <a:pt x="23849" y="0"/>
                  </a:lnTo>
                  <a:lnTo>
                    <a:pt x="30175" y="0"/>
                  </a:lnTo>
                  <a:lnTo>
                    <a:pt x="36241" y="2512"/>
                  </a:lnTo>
                  <a:lnTo>
                    <a:pt x="40714" y="6985"/>
                  </a:lnTo>
                  <a:lnTo>
                    <a:pt x="45187" y="11458"/>
                  </a:lnTo>
                  <a:lnTo>
                    <a:pt x="47699" y="17524"/>
                  </a:lnTo>
                  <a:lnTo>
                    <a:pt x="47699" y="23849"/>
                  </a:lnTo>
                  <a:lnTo>
                    <a:pt x="45825" y="33133"/>
                  </a:lnTo>
                  <a:lnTo>
                    <a:pt x="40714" y="40714"/>
                  </a:lnTo>
                  <a:lnTo>
                    <a:pt x="33133" y="45825"/>
                  </a:lnTo>
                  <a:lnTo>
                    <a:pt x="23849" y="47699"/>
                  </a:lnTo>
                  <a:lnTo>
                    <a:pt x="14566" y="45825"/>
                  </a:lnTo>
                  <a:lnTo>
                    <a:pt x="6985" y="40714"/>
                  </a:lnTo>
                  <a:lnTo>
                    <a:pt x="1874" y="33133"/>
                  </a:lnTo>
                  <a:lnTo>
                    <a:pt x="0" y="23849"/>
                  </a:lnTo>
                  <a:close/>
                </a:path>
              </a:pathLst>
            </a:custGeom>
            <a:ln w="9524">
              <a:solidFill>
                <a:srgbClr val="2773AA"/>
              </a:solidFill>
            </a:ln>
          </p:spPr>
          <p:txBody>
            <a:bodyPr wrap="square" lIns="0" tIns="0" rIns="0" bIns="0" rtlCol="0"/>
            <a:lstStyle/>
            <a:p>
              <a:endParaRPr/>
            </a:p>
          </p:txBody>
        </p:sp>
      </p:grpSp>
      <p:sp>
        <p:nvSpPr>
          <p:cNvPr id="26" name="object 26"/>
          <p:cNvSpPr txBox="1"/>
          <p:nvPr/>
        </p:nvSpPr>
        <p:spPr>
          <a:xfrm>
            <a:off x="1974075" y="3589888"/>
            <a:ext cx="39243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Arial"/>
                <a:cs typeface="Arial"/>
              </a:rPr>
              <a:t>ctDNA</a:t>
            </a:r>
            <a:endParaRPr sz="1000">
              <a:latin typeface="Arial"/>
              <a:cs typeface="Arial"/>
            </a:endParaRPr>
          </a:p>
        </p:txBody>
      </p:sp>
      <p:sp>
        <p:nvSpPr>
          <p:cNvPr id="20" name="object 20" descr="Medium circle"/>
          <p:cNvSpPr/>
          <p:nvPr/>
        </p:nvSpPr>
        <p:spPr>
          <a:xfrm>
            <a:off x="3655643" y="3386051"/>
            <a:ext cx="370840" cy="370840"/>
          </a:xfrm>
          <a:custGeom>
            <a:avLst/>
            <a:gdLst/>
            <a:ahLst/>
            <a:cxnLst/>
            <a:rect l="l" t="t" r="r" b="b"/>
            <a:pathLst>
              <a:path w="370839" h="370839">
                <a:moveTo>
                  <a:pt x="0" y="185249"/>
                </a:moveTo>
                <a:lnTo>
                  <a:pt x="6617" y="136003"/>
                </a:lnTo>
                <a:lnTo>
                  <a:pt x="25292" y="91750"/>
                </a:lnTo>
                <a:lnTo>
                  <a:pt x="54258" y="54258"/>
                </a:lnTo>
                <a:lnTo>
                  <a:pt x="91750" y="25292"/>
                </a:lnTo>
                <a:lnTo>
                  <a:pt x="136003" y="6617"/>
                </a:lnTo>
                <a:lnTo>
                  <a:pt x="185249" y="0"/>
                </a:lnTo>
                <a:lnTo>
                  <a:pt x="256142" y="14101"/>
                </a:lnTo>
                <a:lnTo>
                  <a:pt x="316241" y="54258"/>
                </a:lnTo>
                <a:lnTo>
                  <a:pt x="356398" y="114357"/>
                </a:lnTo>
                <a:lnTo>
                  <a:pt x="370499" y="185249"/>
                </a:lnTo>
                <a:lnTo>
                  <a:pt x="363882" y="234496"/>
                </a:lnTo>
                <a:lnTo>
                  <a:pt x="345207" y="278749"/>
                </a:lnTo>
                <a:lnTo>
                  <a:pt x="316241" y="316241"/>
                </a:lnTo>
                <a:lnTo>
                  <a:pt x="278749" y="345207"/>
                </a:lnTo>
                <a:lnTo>
                  <a:pt x="234496" y="363882"/>
                </a:lnTo>
                <a:lnTo>
                  <a:pt x="185249" y="370499"/>
                </a:lnTo>
                <a:lnTo>
                  <a:pt x="136003" y="363882"/>
                </a:lnTo>
                <a:lnTo>
                  <a:pt x="91750" y="345207"/>
                </a:lnTo>
                <a:lnTo>
                  <a:pt x="54258" y="316241"/>
                </a:lnTo>
                <a:lnTo>
                  <a:pt x="25292" y="278749"/>
                </a:lnTo>
                <a:lnTo>
                  <a:pt x="6617" y="234496"/>
                </a:lnTo>
                <a:lnTo>
                  <a:pt x="0" y="185249"/>
                </a:lnTo>
                <a:close/>
              </a:path>
            </a:pathLst>
          </a:custGeom>
          <a:ln w="9524">
            <a:solidFill>
              <a:srgbClr val="2773AA"/>
            </a:solidFill>
          </a:ln>
        </p:spPr>
        <p:txBody>
          <a:bodyPr wrap="square" lIns="0" tIns="0" rIns="0" bIns="0" rtlCol="0"/>
          <a:lstStyle/>
          <a:p>
            <a:endParaRPr/>
          </a:p>
        </p:txBody>
      </p:sp>
      <p:sp>
        <p:nvSpPr>
          <p:cNvPr id="27" name="object 27"/>
          <p:cNvSpPr txBox="1"/>
          <p:nvPr/>
        </p:nvSpPr>
        <p:spPr>
          <a:xfrm>
            <a:off x="4177868" y="3344138"/>
            <a:ext cx="1232535" cy="423545"/>
          </a:xfrm>
          <a:prstGeom prst="rect">
            <a:avLst/>
          </a:prstGeom>
        </p:spPr>
        <p:txBody>
          <a:bodyPr vert="horz" wrap="square" lIns="0" tIns="12700" rIns="0" bIns="0" rtlCol="0">
            <a:spAutoFit/>
          </a:bodyPr>
          <a:lstStyle/>
          <a:p>
            <a:pPr marL="12700">
              <a:lnSpc>
                <a:spcPct val="100000"/>
              </a:lnSpc>
              <a:spcBef>
                <a:spcPts val="100"/>
              </a:spcBef>
            </a:pPr>
            <a:r>
              <a:rPr sz="1000" dirty="0">
                <a:latin typeface="Arial"/>
                <a:cs typeface="Arial"/>
              </a:rPr>
              <a:t>Methylation</a:t>
            </a:r>
            <a:r>
              <a:rPr sz="1000" spc="-5" dirty="0">
                <a:latin typeface="Arial"/>
                <a:cs typeface="Arial"/>
              </a:rPr>
              <a:t> </a:t>
            </a:r>
            <a:r>
              <a:rPr sz="1000" dirty="0">
                <a:latin typeface="Arial"/>
                <a:cs typeface="Arial"/>
              </a:rPr>
              <a:t>signature</a:t>
            </a:r>
            <a:endParaRPr sz="1000">
              <a:latin typeface="Arial"/>
              <a:cs typeface="Arial"/>
            </a:endParaRPr>
          </a:p>
          <a:p>
            <a:pPr marL="24765">
              <a:lnSpc>
                <a:spcPct val="100000"/>
              </a:lnSpc>
              <a:spcBef>
                <a:spcPts val="735"/>
              </a:spcBef>
            </a:pPr>
            <a:r>
              <a:rPr sz="1000" dirty="0">
                <a:latin typeface="Arial"/>
                <a:cs typeface="Arial"/>
              </a:rPr>
              <a:t>ctDNA</a:t>
            </a:r>
            <a:endParaRPr sz="1000">
              <a:latin typeface="Arial"/>
              <a:cs typeface="Arial"/>
            </a:endParaRPr>
          </a:p>
        </p:txBody>
      </p:sp>
      <p:sp>
        <p:nvSpPr>
          <p:cNvPr id="24" name="object 24" descr="Large circle"/>
          <p:cNvSpPr/>
          <p:nvPr/>
        </p:nvSpPr>
        <p:spPr>
          <a:xfrm>
            <a:off x="5855255" y="2768954"/>
            <a:ext cx="988060" cy="988060"/>
          </a:xfrm>
          <a:custGeom>
            <a:avLst/>
            <a:gdLst/>
            <a:ahLst/>
            <a:cxnLst/>
            <a:rect l="l" t="t" r="r" b="b"/>
            <a:pathLst>
              <a:path w="988059" h="988060">
                <a:moveTo>
                  <a:pt x="0" y="493799"/>
                </a:moveTo>
                <a:lnTo>
                  <a:pt x="2260" y="446243"/>
                </a:lnTo>
                <a:lnTo>
                  <a:pt x="8903" y="399966"/>
                </a:lnTo>
                <a:lnTo>
                  <a:pt x="19723" y="355175"/>
                </a:lnTo>
                <a:lnTo>
                  <a:pt x="34512" y="312076"/>
                </a:lnTo>
                <a:lnTo>
                  <a:pt x="53063" y="270877"/>
                </a:lnTo>
                <a:lnTo>
                  <a:pt x="75169" y="231785"/>
                </a:lnTo>
                <a:lnTo>
                  <a:pt x="100623" y="195007"/>
                </a:lnTo>
                <a:lnTo>
                  <a:pt x="129219" y="160749"/>
                </a:lnTo>
                <a:lnTo>
                  <a:pt x="160749" y="129219"/>
                </a:lnTo>
                <a:lnTo>
                  <a:pt x="195007" y="100623"/>
                </a:lnTo>
                <a:lnTo>
                  <a:pt x="231786" y="75169"/>
                </a:lnTo>
                <a:lnTo>
                  <a:pt x="270878" y="53063"/>
                </a:lnTo>
                <a:lnTo>
                  <a:pt x="312076" y="34512"/>
                </a:lnTo>
                <a:lnTo>
                  <a:pt x="355175" y="19723"/>
                </a:lnTo>
                <a:lnTo>
                  <a:pt x="399966" y="8903"/>
                </a:lnTo>
                <a:lnTo>
                  <a:pt x="446243" y="2260"/>
                </a:lnTo>
                <a:lnTo>
                  <a:pt x="493799" y="0"/>
                </a:lnTo>
                <a:lnTo>
                  <a:pt x="542606" y="2416"/>
                </a:lnTo>
                <a:lnTo>
                  <a:pt x="590585" y="9575"/>
                </a:lnTo>
                <a:lnTo>
                  <a:pt x="637414" y="21344"/>
                </a:lnTo>
                <a:lnTo>
                  <a:pt x="682769" y="37588"/>
                </a:lnTo>
                <a:lnTo>
                  <a:pt x="726325" y="58172"/>
                </a:lnTo>
                <a:lnTo>
                  <a:pt x="767760" y="82964"/>
                </a:lnTo>
                <a:lnTo>
                  <a:pt x="806749" y="111828"/>
                </a:lnTo>
                <a:lnTo>
                  <a:pt x="842969" y="144630"/>
                </a:lnTo>
                <a:lnTo>
                  <a:pt x="875771" y="180850"/>
                </a:lnTo>
                <a:lnTo>
                  <a:pt x="904635" y="219839"/>
                </a:lnTo>
                <a:lnTo>
                  <a:pt x="929427" y="261274"/>
                </a:lnTo>
                <a:lnTo>
                  <a:pt x="950011" y="304831"/>
                </a:lnTo>
                <a:lnTo>
                  <a:pt x="966255" y="350185"/>
                </a:lnTo>
                <a:lnTo>
                  <a:pt x="978024" y="397014"/>
                </a:lnTo>
                <a:lnTo>
                  <a:pt x="985184" y="444993"/>
                </a:lnTo>
                <a:lnTo>
                  <a:pt x="987600" y="493799"/>
                </a:lnTo>
                <a:lnTo>
                  <a:pt x="985340" y="541356"/>
                </a:lnTo>
                <a:lnTo>
                  <a:pt x="978696" y="587633"/>
                </a:lnTo>
                <a:lnTo>
                  <a:pt x="967876" y="632424"/>
                </a:lnTo>
                <a:lnTo>
                  <a:pt x="953088" y="675523"/>
                </a:lnTo>
                <a:lnTo>
                  <a:pt x="934537" y="716722"/>
                </a:lnTo>
                <a:lnTo>
                  <a:pt x="912431" y="755814"/>
                </a:lnTo>
                <a:lnTo>
                  <a:pt x="886976" y="792592"/>
                </a:lnTo>
                <a:lnTo>
                  <a:pt x="858380" y="826850"/>
                </a:lnTo>
                <a:lnTo>
                  <a:pt x="826850" y="858380"/>
                </a:lnTo>
                <a:lnTo>
                  <a:pt x="792592" y="886976"/>
                </a:lnTo>
                <a:lnTo>
                  <a:pt x="755814" y="912430"/>
                </a:lnTo>
                <a:lnTo>
                  <a:pt x="716722" y="934536"/>
                </a:lnTo>
                <a:lnTo>
                  <a:pt x="675523" y="953087"/>
                </a:lnTo>
                <a:lnTo>
                  <a:pt x="632424" y="967876"/>
                </a:lnTo>
                <a:lnTo>
                  <a:pt x="587633" y="978696"/>
                </a:lnTo>
                <a:lnTo>
                  <a:pt x="541356" y="985339"/>
                </a:lnTo>
                <a:lnTo>
                  <a:pt x="493799" y="987599"/>
                </a:lnTo>
                <a:lnTo>
                  <a:pt x="446243" y="985339"/>
                </a:lnTo>
                <a:lnTo>
                  <a:pt x="399966" y="978696"/>
                </a:lnTo>
                <a:lnTo>
                  <a:pt x="355175" y="967876"/>
                </a:lnTo>
                <a:lnTo>
                  <a:pt x="312076" y="953087"/>
                </a:lnTo>
                <a:lnTo>
                  <a:pt x="270878" y="934536"/>
                </a:lnTo>
                <a:lnTo>
                  <a:pt x="231786" y="912430"/>
                </a:lnTo>
                <a:lnTo>
                  <a:pt x="195007" y="886976"/>
                </a:lnTo>
                <a:lnTo>
                  <a:pt x="160749" y="858380"/>
                </a:lnTo>
                <a:lnTo>
                  <a:pt x="129219" y="826850"/>
                </a:lnTo>
                <a:lnTo>
                  <a:pt x="100623" y="792592"/>
                </a:lnTo>
                <a:lnTo>
                  <a:pt x="75169" y="755814"/>
                </a:lnTo>
                <a:lnTo>
                  <a:pt x="53063" y="716722"/>
                </a:lnTo>
                <a:lnTo>
                  <a:pt x="34512" y="675523"/>
                </a:lnTo>
                <a:lnTo>
                  <a:pt x="19723" y="632424"/>
                </a:lnTo>
                <a:lnTo>
                  <a:pt x="8903" y="587633"/>
                </a:lnTo>
                <a:lnTo>
                  <a:pt x="2260" y="541356"/>
                </a:lnTo>
                <a:lnTo>
                  <a:pt x="0" y="493799"/>
                </a:lnTo>
                <a:close/>
              </a:path>
            </a:pathLst>
          </a:custGeom>
          <a:ln w="9524">
            <a:solidFill>
              <a:srgbClr val="2773AA"/>
            </a:solidFill>
          </a:ln>
        </p:spPr>
        <p:txBody>
          <a:bodyPr wrap="square" lIns="0" tIns="0" rIns="0" bIns="0" rtlCol="0"/>
          <a:lstStyle/>
          <a:p>
            <a:endParaRPr/>
          </a:p>
        </p:txBody>
      </p:sp>
      <p:sp>
        <p:nvSpPr>
          <p:cNvPr id="28" name="object 28"/>
          <p:cNvSpPr txBox="1"/>
          <p:nvPr/>
        </p:nvSpPr>
        <p:spPr>
          <a:xfrm>
            <a:off x="6969138" y="2322923"/>
            <a:ext cx="1281430" cy="1455420"/>
          </a:xfrm>
          <a:prstGeom prst="rect">
            <a:avLst/>
          </a:prstGeom>
        </p:spPr>
        <p:txBody>
          <a:bodyPr vert="horz" wrap="square" lIns="0" tIns="98425" rIns="0" bIns="0" rtlCol="0">
            <a:spAutoFit/>
          </a:bodyPr>
          <a:lstStyle/>
          <a:p>
            <a:pPr marL="12700">
              <a:lnSpc>
                <a:spcPct val="100000"/>
              </a:lnSpc>
              <a:spcBef>
                <a:spcPts val="775"/>
              </a:spcBef>
            </a:pPr>
            <a:r>
              <a:rPr sz="1000" spc="-5" dirty="0">
                <a:latin typeface="Arial"/>
                <a:cs typeface="Arial"/>
              </a:rPr>
              <a:t>[...]</a:t>
            </a:r>
            <a:endParaRPr sz="1000">
              <a:latin typeface="Arial"/>
              <a:cs typeface="Arial"/>
            </a:endParaRPr>
          </a:p>
          <a:p>
            <a:pPr marL="12700" marR="5080">
              <a:lnSpc>
                <a:spcPct val="156400"/>
              </a:lnSpc>
            </a:pPr>
            <a:r>
              <a:rPr sz="1000" dirty="0">
                <a:latin typeface="Arial"/>
                <a:cs typeface="Arial"/>
              </a:rPr>
              <a:t>cfRNA </a:t>
            </a:r>
            <a:r>
              <a:rPr sz="1000" spc="-5" dirty="0">
                <a:latin typeface="Arial"/>
                <a:cs typeface="Arial"/>
              </a:rPr>
              <a:t>profiling </a:t>
            </a:r>
            <a:r>
              <a:rPr sz="1000" dirty="0">
                <a:latin typeface="Arial"/>
                <a:cs typeface="Arial"/>
              </a:rPr>
              <a:t> </a:t>
            </a:r>
            <a:r>
              <a:rPr sz="1000" spc="-5" dirty="0">
                <a:latin typeface="Arial"/>
                <a:cs typeface="Arial"/>
              </a:rPr>
              <a:t>Circulatin</a:t>
            </a:r>
            <a:r>
              <a:rPr sz="1000" dirty="0">
                <a:latin typeface="Arial"/>
                <a:cs typeface="Arial"/>
              </a:rPr>
              <a:t>g</a:t>
            </a:r>
            <a:r>
              <a:rPr sz="1000" spc="-5" dirty="0">
                <a:latin typeface="Arial"/>
                <a:cs typeface="Arial"/>
              </a:rPr>
              <a:t> proteomics  Fragmentomics </a:t>
            </a:r>
            <a:r>
              <a:rPr sz="1000" dirty="0">
                <a:latin typeface="Arial"/>
                <a:cs typeface="Arial"/>
              </a:rPr>
              <a:t> Methylation signature </a:t>
            </a:r>
            <a:r>
              <a:rPr sz="1000" spc="5" dirty="0">
                <a:latin typeface="Arial"/>
                <a:cs typeface="Arial"/>
              </a:rPr>
              <a:t> </a:t>
            </a:r>
            <a:r>
              <a:rPr sz="1000" dirty="0">
                <a:latin typeface="Arial"/>
                <a:cs typeface="Arial"/>
              </a:rPr>
              <a:t>ctDNA</a:t>
            </a:r>
            <a:endParaRPr sz="1000">
              <a:latin typeface="Arial"/>
              <a:cs typeface="Arial"/>
            </a:endParaRPr>
          </a:p>
        </p:txBody>
      </p:sp>
      <p:sp>
        <p:nvSpPr>
          <p:cNvPr id="13" name="object 13"/>
          <p:cNvSpPr txBox="1"/>
          <p:nvPr/>
        </p:nvSpPr>
        <p:spPr>
          <a:xfrm>
            <a:off x="889000" y="4093016"/>
            <a:ext cx="525145" cy="525145"/>
          </a:xfrm>
          <a:prstGeom prst="rect">
            <a:avLst/>
          </a:prstGeom>
        </p:spPr>
        <p:txBody>
          <a:bodyPr vert="horz" wrap="square" lIns="0" tIns="102235" rIns="0" bIns="0" rtlCol="0">
            <a:spAutoFit/>
          </a:bodyPr>
          <a:lstStyle/>
          <a:p>
            <a:pPr marL="12700">
              <a:lnSpc>
                <a:spcPct val="100000"/>
              </a:lnSpc>
              <a:spcBef>
                <a:spcPts val="805"/>
              </a:spcBef>
            </a:pPr>
            <a:r>
              <a:rPr sz="1200" b="1" spc="-5" dirty="0">
                <a:solidFill>
                  <a:srgbClr val="2F7EB8"/>
                </a:solidFill>
                <a:latin typeface="Arial"/>
                <a:cs typeface="Arial"/>
              </a:rPr>
              <a:t>Causal</a:t>
            </a:r>
            <a:endParaRPr sz="1200">
              <a:latin typeface="Arial"/>
              <a:cs typeface="Arial"/>
            </a:endParaRPr>
          </a:p>
          <a:p>
            <a:pPr marL="12700">
              <a:lnSpc>
                <a:spcPct val="100000"/>
              </a:lnSpc>
              <a:spcBef>
                <a:spcPts val="585"/>
              </a:spcBef>
            </a:pPr>
            <a:r>
              <a:rPr sz="1000" spc="-5" dirty="0">
                <a:latin typeface="Arial"/>
                <a:cs typeface="Arial"/>
              </a:rPr>
              <a:t>Needle</a:t>
            </a:r>
            <a:endParaRPr sz="1000">
              <a:latin typeface="Arial"/>
              <a:cs typeface="Arial"/>
            </a:endParaRPr>
          </a:p>
        </p:txBody>
      </p:sp>
      <p:sp>
        <p:nvSpPr>
          <p:cNvPr id="25" name="object 25">
            <a:extLst>
              <a:ext uri="{C183D7F6-B498-43B3-948B-1728B52AA6E4}">
                <adec:decorative xmlns:adec="http://schemas.microsoft.com/office/drawing/2017/decorative" val="1"/>
              </a:ext>
            </a:extLst>
          </p:cNvPr>
          <p:cNvSpPr/>
          <p:nvPr/>
        </p:nvSpPr>
        <p:spPr>
          <a:xfrm>
            <a:off x="1570099" y="4288293"/>
            <a:ext cx="5616575" cy="3810"/>
          </a:xfrm>
          <a:custGeom>
            <a:avLst/>
            <a:gdLst/>
            <a:ahLst/>
            <a:cxnLst/>
            <a:rect l="l" t="t" r="r" b="b"/>
            <a:pathLst>
              <a:path w="5616575" h="3810">
                <a:moveTo>
                  <a:pt x="0" y="3599"/>
                </a:moveTo>
                <a:lnTo>
                  <a:pt x="5615999" y="0"/>
                </a:lnTo>
              </a:path>
            </a:pathLst>
          </a:custGeom>
          <a:ln w="9524">
            <a:solidFill>
              <a:srgbClr val="2F7EB8"/>
            </a:solidFill>
          </a:ln>
        </p:spPr>
        <p:txBody>
          <a:bodyPr wrap="square" lIns="0" tIns="0" rIns="0" bIns="0" rtlCol="0"/>
          <a:lstStyle/>
          <a:p>
            <a:endParaRPr/>
          </a:p>
        </p:txBody>
      </p:sp>
      <p:sp>
        <p:nvSpPr>
          <p:cNvPr id="19" name="object 19"/>
          <p:cNvSpPr txBox="1"/>
          <p:nvPr/>
        </p:nvSpPr>
        <p:spPr>
          <a:xfrm>
            <a:off x="7320294" y="4104527"/>
            <a:ext cx="822325" cy="518795"/>
          </a:xfrm>
          <a:prstGeom prst="rect">
            <a:avLst/>
          </a:prstGeom>
        </p:spPr>
        <p:txBody>
          <a:bodyPr vert="horz" wrap="square" lIns="0" tIns="86995" rIns="0" bIns="0" rtlCol="0">
            <a:spAutoFit/>
          </a:bodyPr>
          <a:lstStyle/>
          <a:p>
            <a:pPr marR="5080" algn="r">
              <a:lnSpc>
                <a:spcPct val="100000"/>
              </a:lnSpc>
              <a:spcBef>
                <a:spcPts val="685"/>
              </a:spcBef>
            </a:pPr>
            <a:r>
              <a:rPr sz="1200" b="1" spc="-5" dirty="0">
                <a:solidFill>
                  <a:srgbClr val="2F7EB8"/>
                </a:solidFill>
                <a:latin typeface="Arial"/>
                <a:cs typeface="Arial"/>
              </a:rPr>
              <a:t>Correlative</a:t>
            </a:r>
            <a:endParaRPr sz="1200">
              <a:latin typeface="Arial"/>
              <a:cs typeface="Arial"/>
            </a:endParaRPr>
          </a:p>
          <a:p>
            <a:pPr marR="5080" algn="r">
              <a:lnSpc>
                <a:spcPct val="100000"/>
              </a:lnSpc>
              <a:spcBef>
                <a:spcPts val="535"/>
              </a:spcBef>
            </a:pPr>
            <a:r>
              <a:rPr sz="1100" spc="-5" dirty="0">
                <a:latin typeface="Arial"/>
                <a:cs typeface="Arial"/>
              </a:rPr>
              <a:t>Haystack</a:t>
            </a:r>
            <a:endParaRPr sz="1100">
              <a:latin typeface="Arial"/>
              <a:cs typeface="Arial"/>
            </a:endParaRPr>
          </a:p>
        </p:txBody>
      </p:sp>
      <p:grpSp>
        <p:nvGrpSpPr>
          <p:cNvPr id="14" name="object 14">
            <a:extLst>
              <a:ext uri="{C183D7F6-B498-43B3-948B-1728B52AA6E4}">
                <adec:decorative xmlns:adec="http://schemas.microsoft.com/office/drawing/2017/decorative" val="1"/>
              </a:ext>
            </a:extLst>
          </p:cNvPr>
          <p:cNvGrpSpPr/>
          <p:nvPr/>
        </p:nvGrpSpPr>
        <p:grpSpPr>
          <a:xfrm>
            <a:off x="8642099" y="90750"/>
            <a:ext cx="342900" cy="342900"/>
            <a:chOff x="8642099" y="90750"/>
            <a:chExt cx="342900" cy="342900"/>
          </a:xfrm>
        </p:grpSpPr>
        <p:pic>
          <p:nvPicPr>
            <p:cNvPr id="15" name="object 15"/>
            <p:cNvPicPr/>
            <p:nvPr/>
          </p:nvPicPr>
          <p:blipFill>
            <a:blip r:embed="rId2" cstate="print"/>
            <a:stretch>
              <a:fillRect/>
            </a:stretch>
          </p:blipFill>
          <p:spPr>
            <a:xfrm>
              <a:off x="8742499" y="265925"/>
              <a:ext cx="142049" cy="142049"/>
            </a:xfrm>
            <a:prstGeom prst="rect">
              <a:avLst/>
            </a:prstGeom>
          </p:spPr>
        </p:pic>
        <p:sp>
          <p:nvSpPr>
            <p:cNvPr id="16" name="object 16"/>
            <p:cNvSpPr/>
            <p:nvPr/>
          </p:nvSpPr>
          <p:spPr>
            <a:xfrm>
              <a:off x="8651624" y="100275"/>
              <a:ext cx="323850" cy="323850"/>
            </a:xfrm>
            <a:custGeom>
              <a:avLst/>
              <a:gdLst/>
              <a:ahLst/>
              <a:cxnLst/>
              <a:rect l="l" t="t" r="r" b="b"/>
              <a:pathLst>
                <a:path w="323850" h="323850">
                  <a:moveTo>
                    <a:pt x="0" y="161849"/>
                  </a:moveTo>
                  <a:lnTo>
                    <a:pt x="5781" y="118823"/>
                  </a:lnTo>
                  <a:lnTo>
                    <a:pt x="22097" y="80161"/>
                  </a:lnTo>
                  <a:lnTo>
                    <a:pt x="47404" y="47404"/>
                  </a:lnTo>
                  <a:lnTo>
                    <a:pt x="80161" y="22097"/>
                  </a:lnTo>
                  <a:lnTo>
                    <a:pt x="118823" y="5781"/>
                  </a:lnTo>
                  <a:lnTo>
                    <a:pt x="161849" y="0"/>
                  </a:lnTo>
                  <a:lnTo>
                    <a:pt x="223787" y="12320"/>
                  </a:lnTo>
                  <a:lnTo>
                    <a:pt x="276294" y="47404"/>
                  </a:lnTo>
                  <a:lnTo>
                    <a:pt x="311379" y="99912"/>
                  </a:lnTo>
                  <a:lnTo>
                    <a:pt x="323699" y="161849"/>
                  </a:lnTo>
                  <a:lnTo>
                    <a:pt x="317918" y="204876"/>
                  </a:lnTo>
                  <a:lnTo>
                    <a:pt x="301602" y="243538"/>
                  </a:lnTo>
                  <a:lnTo>
                    <a:pt x="276295" y="276295"/>
                  </a:lnTo>
                  <a:lnTo>
                    <a:pt x="243538" y="301602"/>
                  </a:lnTo>
                  <a:lnTo>
                    <a:pt x="204876" y="317918"/>
                  </a:lnTo>
                  <a:lnTo>
                    <a:pt x="161849" y="323700"/>
                  </a:lnTo>
                  <a:lnTo>
                    <a:pt x="118823" y="317918"/>
                  </a:lnTo>
                  <a:lnTo>
                    <a:pt x="80161" y="301602"/>
                  </a:lnTo>
                  <a:lnTo>
                    <a:pt x="47404" y="276295"/>
                  </a:lnTo>
                  <a:lnTo>
                    <a:pt x="22097" y="243538"/>
                  </a:lnTo>
                  <a:lnTo>
                    <a:pt x="5781" y="204876"/>
                  </a:lnTo>
                  <a:lnTo>
                    <a:pt x="0" y="161849"/>
                  </a:lnTo>
                  <a:close/>
                </a:path>
              </a:pathLst>
            </a:custGeom>
            <a:ln w="19049">
              <a:solidFill>
                <a:srgbClr val="2773AA"/>
              </a:solidFill>
            </a:ln>
          </p:spPr>
          <p:txBody>
            <a:bodyPr wrap="square" lIns="0" tIns="0" rIns="0" bIns="0" rtlCol="0"/>
            <a:lstStyle/>
            <a:p>
              <a:endParaRPr/>
            </a:p>
          </p:txBody>
        </p:sp>
        <p:sp>
          <p:nvSpPr>
            <p:cNvPr id="17" name="object 17"/>
            <p:cNvSpPr/>
            <p:nvPr/>
          </p:nvSpPr>
          <p:spPr>
            <a:xfrm>
              <a:off x="8802949" y="351354"/>
              <a:ext cx="21590" cy="21590"/>
            </a:xfrm>
            <a:custGeom>
              <a:avLst/>
              <a:gdLst/>
              <a:ahLst/>
              <a:cxnLst/>
              <a:rect l="l" t="t" r="r" b="b"/>
              <a:pathLst>
                <a:path w="21590" h="21589">
                  <a:moveTo>
                    <a:pt x="16299" y="20999"/>
                  </a:moveTo>
                  <a:lnTo>
                    <a:pt x="4700" y="20999"/>
                  </a:lnTo>
                  <a:lnTo>
                    <a:pt x="0" y="16298"/>
                  </a:lnTo>
                  <a:lnTo>
                    <a:pt x="0" y="10499"/>
                  </a:lnTo>
                  <a:lnTo>
                    <a:pt x="0" y="4700"/>
                  </a:lnTo>
                  <a:lnTo>
                    <a:pt x="4700" y="0"/>
                  </a:lnTo>
                  <a:lnTo>
                    <a:pt x="13284" y="0"/>
                  </a:lnTo>
                  <a:lnTo>
                    <a:pt x="15955" y="1106"/>
                  </a:lnTo>
                  <a:lnTo>
                    <a:pt x="17924" y="3075"/>
                  </a:lnTo>
                  <a:lnTo>
                    <a:pt x="19893" y="5044"/>
                  </a:lnTo>
                  <a:lnTo>
                    <a:pt x="20999" y="7715"/>
                  </a:lnTo>
                  <a:lnTo>
                    <a:pt x="20999" y="16298"/>
                  </a:lnTo>
                  <a:lnTo>
                    <a:pt x="16299" y="20999"/>
                  </a:lnTo>
                  <a:close/>
                </a:path>
              </a:pathLst>
            </a:custGeom>
            <a:solidFill>
              <a:srgbClr val="2773AA"/>
            </a:solidFill>
          </p:spPr>
          <p:txBody>
            <a:bodyPr wrap="square" lIns="0" tIns="0" rIns="0" bIns="0" rtlCol="0"/>
            <a:lstStyle/>
            <a:p>
              <a:endParaRPr/>
            </a:p>
          </p:txBody>
        </p:sp>
        <p:sp>
          <p:nvSpPr>
            <p:cNvPr id="18" name="object 18"/>
            <p:cNvSpPr/>
            <p:nvPr/>
          </p:nvSpPr>
          <p:spPr>
            <a:xfrm>
              <a:off x="8802949" y="351354"/>
              <a:ext cx="21590" cy="21590"/>
            </a:xfrm>
            <a:custGeom>
              <a:avLst/>
              <a:gdLst/>
              <a:ahLst/>
              <a:cxnLst/>
              <a:rect l="l" t="t" r="r" b="b"/>
              <a:pathLst>
                <a:path w="21590" h="21589">
                  <a:moveTo>
                    <a:pt x="0" y="10499"/>
                  </a:moveTo>
                  <a:lnTo>
                    <a:pt x="0" y="4700"/>
                  </a:lnTo>
                  <a:lnTo>
                    <a:pt x="4700" y="0"/>
                  </a:lnTo>
                  <a:lnTo>
                    <a:pt x="10499" y="0"/>
                  </a:lnTo>
                  <a:lnTo>
                    <a:pt x="13284" y="0"/>
                  </a:lnTo>
                  <a:lnTo>
                    <a:pt x="15955" y="1106"/>
                  </a:lnTo>
                  <a:lnTo>
                    <a:pt x="17924" y="3075"/>
                  </a:lnTo>
                  <a:lnTo>
                    <a:pt x="19893" y="5044"/>
                  </a:lnTo>
                  <a:lnTo>
                    <a:pt x="20999" y="7715"/>
                  </a:lnTo>
                  <a:lnTo>
                    <a:pt x="20999" y="10499"/>
                  </a:lnTo>
                  <a:lnTo>
                    <a:pt x="20999" y="16298"/>
                  </a:lnTo>
                  <a:lnTo>
                    <a:pt x="16299" y="20999"/>
                  </a:lnTo>
                  <a:lnTo>
                    <a:pt x="10499" y="20999"/>
                  </a:lnTo>
                  <a:lnTo>
                    <a:pt x="4700" y="20999"/>
                  </a:lnTo>
                  <a:lnTo>
                    <a:pt x="0" y="16298"/>
                  </a:lnTo>
                  <a:lnTo>
                    <a:pt x="0" y="10499"/>
                  </a:lnTo>
                  <a:close/>
                </a:path>
              </a:pathLst>
            </a:custGeom>
            <a:ln w="19049">
              <a:solidFill>
                <a:srgbClr val="2773AA"/>
              </a:solidFill>
            </a:ln>
          </p:spPr>
          <p:txBody>
            <a:bodyPr wrap="square" lIns="0" tIns="0" rIns="0" bIns="0" rtlCol="0"/>
            <a:lstStyle/>
            <a:p>
              <a:endParaRPr/>
            </a:p>
          </p:txBody>
        </p:sp>
      </p:grpSp>
      <p:sp>
        <p:nvSpPr>
          <p:cNvPr id="3" name="object 3">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4" name="object 4"/>
          <p:cNvSpPr txBox="1"/>
          <p:nvPr/>
        </p:nvSpPr>
        <p:spPr>
          <a:xfrm>
            <a:off x="109749" y="4904856"/>
            <a:ext cx="3509645" cy="132080"/>
          </a:xfrm>
          <a:prstGeom prst="rect">
            <a:avLst/>
          </a:prstGeom>
        </p:spPr>
        <p:txBody>
          <a:bodyPr vert="horz" wrap="square" lIns="0" tIns="12700" rIns="0" bIns="0" rtlCol="0">
            <a:spAutoFit/>
          </a:bodyPr>
          <a:lstStyle/>
          <a:p>
            <a:pPr marL="12700">
              <a:lnSpc>
                <a:spcPct val="100000"/>
              </a:lnSpc>
              <a:spcBef>
                <a:spcPts val="100"/>
              </a:spcBef>
            </a:pPr>
            <a:r>
              <a:rPr sz="700" i="1" spc="30" dirty="0">
                <a:solidFill>
                  <a:srgbClr val="222222"/>
                </a:solidFill>
                <a:latin typeface="Calibri"/>
                <a:cs typeface="Calibri"/>
              </a:rPr>
              <a:t>Source:</a:t>
            </a:r>
            <a:r>
              <a:rPr sz="700" i="1" spc="25" dirty="0">
                <a:solidFill>
                  <a:srgbClr val="222222"/>
                </a:solidFill>
                <a:latin typeface="Calibri"/>
                <a:cs typeface="Calibri"/>
              </a:rPr>
              <a:t> </a:t>
            </a:r>
            <a:r>
              <a:rPr sz="700" i="1" spc="45" dirty="0">
                <a:solidFill>
                  <a:srgbClr val="222222"/>
                </a:solidFill>
                <a:latin typeface="Calibri"/>
                <a:cs typeface="Calibri"/>
              </a:rPr>
              <a:t>The</a:t>
            </a:r>
            <a:r>
              <a:rPr sz="700" i="1" spc="25" dirty="0">
                <a:solidFill>
                  <a:srgbClr val="222222"/>
                </a:solidFill>
                <a:latin typeface="Calibri"/>
                <a:cs typeface="Calibri"/>
              </a:rPr>
              <a:t> Exploitable </a:t>
            </a:r>
            <a:r>
              <a:rPr sz="700" i="1" spc="35" dirty="0">
                <a:solidFill>
                  <a:srgbClr val="222222"/>
                </a:solidFill>
                <a:latin typeface="Calibri"/>
                <a:cs typeface="Calibri"/>
              </a:rPr>
              <a:t>Genomics</a:t>
            </a:r>
            <a:r>
              <a:rPr sz="700" i="1" spc="25" dirty="0">
                <a:solidFill>
                  <a:srgbClr val="222222"/>
                </a:solidFill>
                <a:latin typeface="Calibri"/>
                <a:cs typeface="Calibri"/>
              </a:rPr>
              <a:t> </a:t>
            </a:r>
            <a:r>
              <a:rPr sz="700" i="1" spc="10" dirty="0">
                <a:solidFill>
                  <a:srgbClr val="222222"/>
                </a:solidFill>
                <a:latin typeface="Calibri"/>
                <a:cs typeface="Calibri"/>
              </a:rPr>
              <a:t>of</a:t>
            </a:r>
            <a:r>
              <a:rPr sz="700" i="1" spc="30" dirty="0">
                <a:solidFill>
                  <a:srgbClr val="222222"/>
                </a:solidFill>
                <a:latin typeface="Calibri"/>
                <a:cs typeface="Calibri"/>
              </a:rPr>
              <a:t> </a:t>
            </a:r>
            <a:r>
              <a:rPr sz="700" i="1" spc="35" dirty="0">
                <a:solidFill>
                  <a:srgbClr val="222222"/>
                </a:solidFill>
                <a:latin typeface="Calibri"/>
                <a:cs typeface="Calibri"/>
              </a:rPr>
              <a:t>Cancer:</a:t>
            </a:r>
            <a:r>
              <a:rPr sz="700" i="1" spc="25" dirty="0">
                <a:solidFill>
                  <a:srgbClr val="222222"/>
                </a:solidFill>
                <a:latin typeface="Calibri"/>
                <a:cs typeface="Calibri"/>
              </a:rPr>
              <a:t> </a:t>
            </a:r>
            <a:r>
              <a:rPr sz="700" i="1" spc="15" dirty="0">
                <a:solidFill>
                  <a:srgbClr val="222222"/>
                </a:solidFill>
                <a:latin typeface="Calibri"/>
                <a:cs typeface="Calibri"/>
              </a:rPr>
              <a:t>Earlier</a:t>
            </a:r>
            <a:r>
              <a:rPr sz="700" i="1" spc="25" dirty="0">
                <a:solidFill>
                  <a:srgbClr val="222222"/>
                </a:solidFill>
                <a:latin typeface="Calibri"/>
                <a:cs typeface="Calibri"/>
              </a:rPr>
              <a:t> </a:t>
            </a:r>
            <a:r>
              <a:rPr sz="700" i="1" spc="45" dirty="0">
                <a:solidFill>
                  <a:srgbClr val="222222"/>
                </a:solidFill>
                <a:latin typeface="Calibri"/>
                <a:cs typeface="Calibri"/>
              </a:rPr>
              <a:t>Cancer</a:t>
            </a:r>
            <a:r>
              <a:rPr sz="700" i="1" spc="25" dirty="0">
                <a:solidFill>
                  <a:srgbClr val="222222"/>
                </a:solidFill>
                <a:latin typeface="Calibri"/>
                <a:cs typeface="Calibri"/>
              </a:rPr>
              <a:t> Detection </a:t>
            </a:r>
            <a:r>
              <a:rPr sz="700" i="1" spc="5" dirty="0">
                <a:solidFill>
                  <a:srgbClr val="222222"/>
                </a:solidFill>
                <a:latin typeface="Calibri"/>
                <a:cs typeface="Calibri"/>
              </a:rPr>
              <a:t>Part</a:t>
            </a:r>
            <a:r>
              <a:rPr sz="700" i="1" spc="30" dirty="0">
                <a:solidFill>
                  <a:srgbClr val="222222"/>
                </a:solidFill>
                <a:latin typeface="Calibri"/>
                <a:cs typeface="Calibri"/>
              </a:rPr>
              <a:t> </a:t>
            </a:r>
            <a:r>
              <a:rPr sz="700" i="1" spc="-10" dirty="0">
                <a:solidFill>
                  <a:srgbClr val="222222"/>
                </a:solidFill>
                <a:latin typeface="Calibri"/>
                <a:cs typeface="Calibri"/>
              </a:rPr>
              <a:t>II</a:t>
            </a:r>
            <a:r>
              <a:rPr sz="700" i="1" spc="25" dirty="0">
                <a:solidFill>
                  <a:srgbClr val="222222"/>
                </a:solidFill>
                <a:latin typeface="Calibri"/>
                <a:cs typeface="Calibri"/>
              </a:rPr>
              <a:t> </a:t>
            </a:r>
            <a:r>
              <a:rPr sz="700" i="1" spc="-5" dirty="0">
                <a:solidFill>
                  <a:srgbClr val="222222"/>
                </a:solidFill>
                <a:latin typeface="Calibri"/>
                <a:cs typeface="Calibri"/>
              </a:rPr>
              <a:t>-</a:t>
            </a:r>
            <a:r>
              <a:rPr sz="700" i="1" spc="25" dirty="0">
                <a:solidFill>
                  <a:srgbClr val="222222"/>
                </a:solidFill>
                <a:latin typeface="Calibri"/>
                <a:cs typeface="Calibri"/>
              </a:rPr>
              <a:t> </a:t>
            </a:r>
            <a:r>
              <a:rPr sz="700" i="1" spc="50" dirty="0">
                <a:solidFill>
                  <a:srgbClr val="222222"/>
                </a:solidFill>
                <a:latin typeface="Calibri"/>
                <a:cs typeface="Calibri"/>
              </a:rPr>
              <a:t>ARK</a:t>
            </a:r>
            <a:r>
              <a:rPr sz="700" i="1" spc="25" dirty="0">
                <a:solidFill>
                  <a:srgbClr val="222222"/>
                </a:solidFill>
                <a:latin typeface="Calibri"/>
                <a:cs typeface="Calibri"/>
              </a:rPr>
              <a:t> </a:t>
            </a:r>
            <a:r>
              <a:rPr sz="700" i="1" spc="20" dirty="0">
                <a:solidFill>
                  <a:srgbClr val="222222"/>
                </a:solidFill>
                <a:latin typeface="Calibri"/>
                <a:cs typeface="Calibri"/>
              </a:rPr>
              <a:t>Invest</a:t>
            </a:r>
            <a:endParaRPr sz="7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44500" y="467128"/>
            <a:ext cx="462597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The</a:t>
            </a:r>
            <a:r>
              <a:rPr spc="-30" dirty="0">
                <a:solidFill>
                  <a:srgbClr val="2773AA"/>
                </a:solidFill>
              </a:rPr>
              <a:t> </a:t>
            </a:r>
            <a:r>
              <a:rPr spc="-5" dirty="0">
                <a:solidFill>
                  <a:srgbClr val="2773AA"/>
                </a:solidFill>
              </a:rPr>
              <a:t>potential</a:t>
            </a:r>
            <a:r>
              <a:rPr spc="-30" dirty="0">
                <a:solidFill>
                  <a:srgbClr val="2773AA"/>
                </a:solidFill>
              </a:rPr>
              <a:t> </a:t>
            </a:r>
            <a:r>
              <a:rPr spc="-5" dirty="0">
                <a:solidFill>
                  <a:srgbClr val="2773AA"/>
                </a:solidFill>
              </a:rPr>
              <a:t>of</a:t>
            </a:r>
            <a:r>
              <a:rPr spc="-30" dirty="0">
                <a:solidFill>
                  <a:srgbClr val="2773AA"/>
                </a:solidFill>
              </a:rPr>
              <a:t> </a:t>
            </a:r>
            <a:r>
              <a:rPr spc="-5" dirty="0">
                <a:solidFill>
                  <a:srgbClr val="2773AA"/>
                </a:solidFill>
              </a:rPr>
              <a:t>NGS</a:t>
            </a:r>
            <a:r>
              <a:rPr spc="-20" dirty="0">
                <a:solidFill>
                  <a:srgbClr val="2773AA"/>
                </a:solidFill>
              </a:rPr>
              <a:t> </a:t>
            </a:r>
            <a:r>
              <a:rPr spc="-5" dirty="0">
                <a:solidFill>
                  <a:srgbClr val="2773AA"/>
                </a:solidFill>
              </a:rPr>
              <a:t>methylation</a:t>
            </a:r>
          </a:p>
        </p:txBody>
      </p:sp>
      <p:sp>
        <p:nvSpPr>
          <p:cNvPr id="8" name="object 8"/>
          <p:cNvSpPr txBox="1"/>
          <p:nvPr/>
        </p:nvSpPr>
        <p:spPr>
          <a:xfrm>
            <a:off x="2735699" y="1184988"/>
            <a:ext cx="3672204"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Grail</a:t>
            </a:r>
            <a:r>
              <a:rPr sz="1400" b="1" spc="-25" dirty="0">
                <a:solidFill>
                  <a:srgbClr val="2773AA"/>
                </a:solidFill>
                <a:latin typeface="Arial"/>
                <a:cs typeface="Arial"/>
              </a:rPr>
              <a:t> </a:t>
            </a:r>
            <a:r>
              <a:rPr sz="1400" b="1" spc="-5" dirty="0">
                <a:solidFill>
                  <a:srgbClr val="2773AA"/>
                </a:solidFill>
                <a:latin typeface="Arial"/>
                <a:cs typeface="Arial"/>
              </a:rPr>
              <a:t>CCGA</a:t>
            </a:r>
            <a:r>
              <a:rPr sz="1400" b="1" spc="-65" dirty="0">
                <a:solidFill>
                  <a:srgbClr val="2773AA"/>
                </a:solidFill>
                <a:latin typeface="Arial"/>
                <a:cs typeface="Arial"/>
              </a:rPr>
              <a:t> </a:t>
            </a:r>
            <a:r>
              <a:rPr sz="1400" b="1" spc="-5" dirty="0">
                <a:solidFill>
                  <a:srgbClr val="2773AA"/>
                </a:solidFill>
                <a:latin typeface="Arial"/>
                <a:cs typeface="Arial"/>
              </a:rPr>
              <a:t>study</a:t>
            </a:r>
            <a:r>
              <a:rPr sz="1400" b="1" spc="-25" dirty="0">
                <a:solidFill>
                  <a:srgbClr val="2773AA"/>
                </a:solidFill>
                <a:latin typeface="Arial"/>
                <a:cs typeface="Arial"/>
              </a:rPr>
              <a:t> </a:t>
            </a:r>
            <a:r>
              <a:rPr sz="1400" b="1" dirty="0">
                <a:solidFill>
                  <a:srgbClr val="2773AA"/>
                </a:solidFill>
                <a:latin typeface="Arial"/>
                <a:cs typeface="Arial"/>
              </a:rPr>
              <a:t>(2018):</a:t>
            </a:r>
            <a:r>
              <a:rPr sz="1400" b="1" spc="-20" dirty="0">
                <a:solidFill>
                  <a:srgbClr val="2773AA"/>
                </a:solidFill>
                <a:latin typeface="Arial"/>
                <a:cs typeface="Arial"/>
              </a:rPr>
              <a:t> </a:t>
            </a:r>
            <a:r>
              <a:rPr sz="1400" b="1" dirty="0">
                <a:solidFill>
                  <a:srgbClr val="2773AA"/>
                </a:solidFill>
                <a:latin typeface="Arial"/>
                <a:cs typeface="Arial"/>
              </a:rPr>
              <a:t>three</a:t>
            </a:r>
            <a:r>
              <a:rPr sz="1400" b="1" spc="-20" dirty="0">
                <a:solidFill>
                  <a:srgbClr val="2773AA"/>
                </a:solidFill>
                <a:latin typeface="Arial"/>
                <a:cs typeface="Arial"/>
              </a:rPr>
              <a:t> </a:t>
            </a:r>
            <a:r>
              <a:rPr sz="1400" b="1" spc="-5" dirty="0">
                <a:solidFill>
                  <a:srgbClr val="2773AA"/>
                </a:solidFill>
                <a:latin typeface="Arial"/>
                <a:cs typeface="Arial"/>
              </a:rPr>
              <a:t>approaches</a:t>
            </a:r>
            <a:endParaRPr sz="140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786749" y="1479500"/>
            <a:ext cx="7571105" cy="0"/>
          </a:xfrm>
          <a:custGeom>
            <a:avLst/>
            <a:gdLst/>
            <a:ahLst/>
            <a:cxnLst/>
            <a:rect l="l" t="t" r="r" b="b"/>
            <a:pathLst>
              <a:path w="7571105">
                <a:moveTo>
                  <a:pt x="0" y="0"/>
                </a:moveTo>
                <a:lnTo>
                  <a:pt x="7570500" y="0"/>
                </a:lnTo>
              </a:path>
            </a:pathLst>
          </a:custGeom>
          <a:ln w="9524">
            <a:solidFill>
              <a:srgbClr val="2773AA"/>
            </a:solidFill>
          </a:ln>
        </p:spPr>
        <p:txBody>
          <a:bodyPr wrap="square" lIns="0" tIns="0" rIns="0" bIns="0" rtlCol="0"/>
          <a:lstStyle/>
          <a:p>
            <a:endParaRPr/>
          </a:p>
        </p:txBody>
      </p:sp>
      <p:sp>
        <p:nvSpPr>
          <p:cNvPr id="16" name="object 16"/>
          <p:cNvSpPr txBox="1"/>
          <p:nvPr/>
        </p:nvSpPr>
        <p:spPr>
          <a:xfrm>
            <a:off x="911225" y="1683745"/>
            <a:ext cx="2284177" cy="197490"/>
          </a:xfrm>
          <a:prstGeom prst="rect">
            <a:avLst/>
          </a:prstGeom>
        </p:spPr>
        <p:txBody>
          <a:bodyPr vert="horz" wrap="square" lIns="0" tIns="12700" rIns="0" bIns="0" rtlCol="0">
            <a:spAutoFit/>
          </a:bodyPr>
          <a:lstStyle/>
          <a:p>
            <a:pPr marL="12700">
              <a:lnSpc>
                <a:spcPct val="100000"/>
              </a:lnSpc>
              <a:spcBef>
                <a:spcPts val="100"/>
              </a:spcBef>
              <a:tabLst>
                <a:tab pos="2598420" algn="l"/>
              </a:tabLst>
            </a:pPr>
            <a:r>
              <a:rPr sz="1200" b="1" spc="-5" dirty="0">
                <a:solidFill>
                  <a:srgbClr val="2773AA"/>
                </a:solidFill>
                <a:latin typeface="Arial"/>
                <a:cs typeface="Arial"/>
              </a:rPr>
              <a:t>1. Whole-genome</a:t>
            </a:r>
            <a:r>
              <a:rPr sz="1200" b="1" dirty="0">
                <a:solidFill>
                  <a:srgbClr val="2773AA"/>
                </a:solidFill>
                <a:latin typeface="Arial"/>
                <a:cs typeface="Arial"/>
              </a:rPr>
              <a:t> </a:t>
            </a:r>
            <a:r>
              <a:rPr sz="1200" b="1" spc="-5" dirty="0">
                <a:solidFill>
                  <a:srgbClr val="2773AA"/>
                </a:solidFill>
                <a:latin typeface="Arial"/>
                <a:cs typeface="Arial"/>
              </a:rPr>
              <a:t>sequencing</a:t>
            </a:r>
            <a:endParaRPr sz="1200" dirty="0">
              <a:latin typeface="Arial"/>
              <a:cs typeface="Arial"/>
            </a:endParaRPr>
          </a:p>
        </p:txBody>
      </p:sp>
      <p:sp>
        <p:nvSpPr>
          <p:cNvPr id="17" name="object 17">
            <a:extLst>
              <a:ext uri="{C183D7F6-B498-43B3-948B-1728B52AA6E4}">
                <adec:decorative xmlns:adec="http://schemas.microsoft.com/office/drawing/2017/decorative" val="1"/>
              </a:ext>
            </a:extLst>
          </p:cNvPr>
          <p:cNvSpPr/>
          <p:nvPr/>
        </p:nvSpPr>
        <p:spPr>
          <a:xfrm>
            <a:off x="803537" y="2012500"/>
            <a:ext cx="2392045" cy="0"/>
          </a:xfrm>
          <a:custGeom>
            <a:avLst/>
            <a:gdLst/>
            <a:ahLst/>
            <a:cxnLst/>
            <a:rect l="l" t="t" r="r" b="b"/>
            <a:pathLst>
              <a:path w="2392045">
                <a:moveTo>
                  <a:pt x="0" y="0"/>
                </a:moveTo>
                <a:lnTo>
                  <a:pt x="2391899" y="0"/>
                </a:lnTo>
              </a:path>
            </a:pathLst>
          </a:custGeom>
          <a:ln w="9524">
            <a:solidFill>
              <a:srgbClr val="2773AA"/>
            </a:solidFill>
          </a:ln>
        </p:spPr>
        <p:txBody>
          <a:bodyPr wrap="square" lIns="0" tIns="0" rIns="0" bIns="0" rtlCol="0"/>
          <a:lstStyle/>
          <a:p>
            <a:endParaRPr/>
          </a:p>
        </p:txBody>
      </p:sp>
      <p:sp>
        <p:nvSpPr>
          <p:cNvPr id="20" name="object 20"/>
          <p:cNvSpPr txBox="1"/>
          <p:nvPr/>
        </p:nvSpPr>
        <p:spPr>
          <a:xfrm>
            <a:off x="964460" y="2249445"/>
            <a:ext cx="2085975" cy="635000"/>
          </a:xfrm>
          <a:prstGeom prst="rect">
            <a:avLst/>
          </a:prstGeom>
        </p:spPr>
        <p:txBody>
          <a:bodyPr vert="horz" wrap="square" lIns="0" tIns="12700" rIns="0" bIns="0" rtlCol="0">
            <a:spAutoFit/>
          </a:bodyPr>
          <a:lstStyle/>
          <a:p>
            <a:pPr algn="ctr">
              <a:lnSpc>
                <a:spcPct val="100000"/>
              </a:lnSpc>
              <a:spcBef>
                <a:spcPts val="100"/>
              </a:spcBef>
            </a:pPr>
            <a:r>
              <a:rPr sz="1000" b="1" spc="-5" dirty="0">
                <a:latin typeface="Arial"/>
                <a:cs typeface="Arial"/>
              </a:rPr>
              <a:t>Brute-force</a:t>
            </a:r>
            <a:r>
              <a:rPr sz="1000" b="1" spc="-50" dirty="0">
                <a:latin typeface="Arial"/>
                <a:cs typeface="Arial"/>
              </a:rPr>
              <a:t> </a:t>
            </a:r>
            <a:r>
              <a:rPr sz="1000" b="1" spc="-5" dirty="0">
                <a:latin typeface="Arial"/>
                <a:cs typeface="Arial"/>
              </a:rPr>
              <a:t>solution.</a:t>
            </a:r>
            <a:endParaRPr sz="1000" dirty="0">
              <a:latin typeface="Arial"/>
              <a:cs typeface="Arial"/>
            </a:endParaRPr>
          </a:p>
          <a:p>
            <a:pPr marL="12700" marR="5080" algn="ctr">
              <a:lnSpc>
                <a:spcPct val="100000"/>
              </a:lnSpc>
            </a:pPr>
            <a:r>
              <a:rPr sz="1000" dirty="0">
                <a:latin typeface="Arial"/>
                <a:cs typeface="Arial"/>
              </a:rPr>
              <a:t>Must</a:t>
            </a:r>
            <a:r>
              <a:rPr sz="1000" spc="-30" dirty="0">
                <a:latin typeface="Arial"/>
                <a:cs typeface="Arial"/>
              </a:rPr>
              <a:t> </a:t>
            </a:r>
            <a:r>
              <a:rPr sz="1000" dirty="0">
                <a:latin typeface="Arial"/>
                <a:cs typeface="Arial"/>
              </a:rPr>
              <a:t>sequence</a:t>
            </a:r>
            <a:r>
              <a:rPr sz="1000" spc="-25" dirty="0">
                <a:latin typeface="Arial"/>
                <a:cs typeface="Arial"/>
              </a:rPr>
              <a:t> </a:t>
            </a:r>
            <a:r>
              <a:rPr sz="1000" spc="-5" dirty="0">
                <a:latin typeface="Arial"/>
                <a:cs typeface="Arial"/>
              </a:rPr>
              <a:t>everything</a:t>
            </a:r>
            <a:r>
              <a:rPr sz="1000" spc="-25" dirty="0">
                <a:latin typeface="Arial"/>
                <a:cs typeface="Arial"/>
              </a:rPr>
              <a:t> </a:t>
            </a:r>
            <a:r>
              <a:rPr sz="1000" spc="-5" dirty="0">
                <a:latin typeface="Arial"/>
                <a:cs typeface="Arial"/>
              </a:rPr>
              <a:t>in</a:t>
            </a:r>
            <a:r>
              <a:rPr sz="1000" spc="-25" dirty="0">
                <a:latin typeface="Arial"/>
                <a:cs typeface="Arial"/>
              </a:rPr>
              <a:t> </a:t>
            </a:r>
            <a:r>
              <a:rPr sz="1000" dirty="0">
                <a:latin typeface="Arial"/>
                <a:cs typeface="Arial"/>
              </a:rPr>
              <a:t>sample </a:t>
            </a:r>
            <a:r>
              <a:rPr sz="1000" spc="-265" dirty="0">
                <a:latin typeface="Arial"/>
                <a:cs typeface="Arial"/>
              </a:rPr>
              <a:t> </a:t>
            </a:r>
            <a:r>
              <a:rPr sz="1000" spc="-5" dirty="0">
                <a:latin typeface="Arial"/>
                <a:cs typeface="Arial"/>
              </a:rPr>
              <a:t>Large number of uninformative </a:t>
            </a:r>
            <a:r>
              <a:rPr sz="1000" dirty="0">
                <a:latin typeface="Arial"/>
                <a:cs typeface="Arial"/>
              </a:rPr>
              <a:t> sequences.</a:t>
            </a:r>
          </a:p>
        </p:txBody>
      </p:sp>
      <p:sp>
        <p:nvSpPr>
          <p:cNvPr id="21" name="object 21"/>
          <p:cNvSpPr txBox="1"/>
          <p:nvPr/>
        </p:nvSpPr>
        <p:spPr>
          <a:xfrm>
            <a:off x="939727" y="3163845"/>
            <a:ext cx="2134870" cy="330200"/>
          </a:xfrm>
          <a:prstGeom prst="rect">
            <a:avLst/>
          </a:prstGeom>
        </p:spPr>
        <p:txBody>
          <a:bodyPr vert="horz" wrap="square" lIns="0" tIns="12700" rIns="0" bIns="0" rtlCol="0">
            <a:spAutoFit/>
          </a:bodyPr>
          <a:lstStyle/>
          <a:p>
            <a:pPr marL="139700" marR="5080" indent="-127635">
              <a:lnSpc>
                <a:spcPct val="100000"/>
              </a:lnSpc>
              <a:spcBef>
                <a:spcPts val="100"/>
              </a:spcBef>
            </a:pPr>
            <a:r>
              <a:rPr sz="1000" spc="-5" dirty="0">
                <a:latin typeface="Arial"/>
                <a:cs typeface="Arial"/>
              </a:rPr>
              <a:t>Can </a:t>
            </a:r>
            <a:r>
              <a:rPr sz="1000" dirty="0">
                <a:latin typeface="Arial"/>
                <a:cs typeface="Arial"/>
              </a:rPr>
              <a:t>result </a:t>
            </a:r>
            <a:r>
              <a:rPr sz="1000" spc="-5" dirty="0">
                <a:latin typeface="Arial"/>
                <a:cs typeface="Arial"/>
              </a:rPr>
              <a:t>in higher upfront </a:t>
            </a:r>
            <a:r>
              <a:rPr sz="1000" dirty="0">
                <a:latin typeface="Arial"/>
                <a:cs typeface="Arial"/>
              </a:rPr>
              <a:t>costs </a:t>
            </a:r>
            <a:r>
              <a:rPr sz="1000" spc="-5" dirty="0">
                <a:latin typeface="Arial"/>
                <a:cs typeface="Arial"/>
              </a:rPr>
              <a:t>and </a:t>
            </a:r>
            <a:r>
              <a:rPr sz="1000" spc="-265" dirty="0">
                <a:latin typeface="Arial"/>
                <a:cs typeface="Arial"/>
              </a:rPr>
              <a:t> </a:t>
            </a:r>
            <a:r>
              <a:rPr sz="1000" spc="-5" dirty="0">
                <a:latin typeface="Arial"/>
                <a:cs typeface="Arial"/>
              </a:rPr>
              <a:t>the</a:t>
            </a:r>
            <a:r>
              <a:rPr sz="1000" spc="-20" dirty="0">
                <a:latin typeface="Arial"/>
                <a:cs typeface="Arial"/>
              </a:rPr>
              <a:t> </a:t>
            </a:r>
            <a:r>
              <a:rPr sz="1000" spc="-5" dirty="0">
                <a:latin typeface="Arial"/>
                <a:cs typeface="Arial"/>
              </a:rPr>
              <a:t>need</a:t>
            </a:r>
            <a:r>
              <a:rPr sz="1000" spc="-15" dirty="0">
                <a:latin typeface="Arial"/>
                <a:cs typeface="Arial"/>
              </a:rPr>
              <a:t> </a:t>
            </a:r>
            <a:r>
              <a:rPr sz="1000" spc="-5" dirty="0">
                <a:latin typeface="Arial"/>
                <a:cs typeface="Arial"/>
              </a:rPr>
              <a:t>for</a:t>
            </a:r>
            <a:r>
              <a:rPr sz="1000" spc="-15" dirty="0">
                <a:latin typeface="Arial"/>
                <a:cs typeface="Arial"/>
              </a:rPr>
              <a:t> </a:t>
            </a:r>
            <a:r>
              <a:rPr sz="1000" dirty="0">
                <a:latin typeface="Arial"/>
                <a:cs typeface="Arial"/>
              </a:rPr>
              <a:t>more</a:t>
            </a:r>
            <a:r>
              <a:rPr sz="1000" spc="-15" dirty="0">
                <a:latin typeface="Arial"/>
                <a:cs typeface="Arial"/>
              </a:rPr>
              <a:t> </a:t>
            </a:r>
            <a:r>
              <a:rPr sz="1000" spc="-5" dirty="0">
                <a:latin typeface="Arial"/>
                <a:cs typeface="Arial"/>
              </a:rPr>
              <a:t>bioinformatics.</a:t>
            </a:r>
            <a:endParaRPr sz="1000">
              <a:latin typeface="Arial"/>
              <a:cs typeface="Arial"/>
            </a:endParaRPr>
          </a:p>
        </p:txBody>
      </p:sp>
      <p:sp>
        <p:nvSpPr>
          <p:cNvPr id="30" name="object 30" descr="Illustration of DNA">
            <a:extLst>
              <a:ext uri="{C183D7F6-B498-43B3-948B-1728B52AA6E4}">
                <adec:decorative xmlns:adec="http://schemas.microsoft.com/office/drawing/2017/decorative" val="0"/>
              </a:ext>
            </a:extLst>
          </p:cNvPr>
          <p:cNvSpPr/>
          <p:nvPr/>
        </p:nvSpPr>
        <p:spPr>
          <a:xfrm>
            <a:off x="1483042" y="3741153"/>
            <a:ext cx="1132205" cy="673735"/>
          </a:xfrm>
          <a:custGeom>
            <a:avLst/>
            <a:gdLst/>
            <a:ahLst/>
            <a:cxnLst/>
            <a:rect l="l" t="t" r="r" b="b"/>
            <a:pathLst>
              <a:path w="1132205" h="673735">
                <a:moveTo>
                  <a:pt x="1131900" y="0"/>
                </a:moveTo>
                <a:lnTo>
                  <a:pt x="960996" y="0"/>
                </a:lnTo>
                <a:lnTo>
                  <a:pt x="960996" y="93599"/>
                </a:lnTo>
                <a:lnTo>
                  <a:pt x="960996" y="579805"/>
                </a:lnTo>
                <a:lnTo>
                  <a:pt x="877023" y="579805"/>
                </a:lnTo>
                <a:lnTo>
                  <a:pt x="877023" y="93599"/>
                </a:lnTo>
                <a:lnTo>
                  <a:pt x="960996" y="93599"/>
                </a:lnTo>
                <a:lnTo>
                  <a:pt x="960996" y="0"/>
                </a:lnTo>
                <a:lnTo>
                  <a:pt x="783424" y="0"/>
                </a:lnTo>
                <a:lnTo>
                  <a:pt x="783424" y="93599"/>
                </a:lnTo>
                <a:lnTo>
                  <a:pt x="783424" y="579805"/>
                </a:lnTo>
                <a:lnTo>
                  <a:pt x="699452" y="579805"/>
                </a:lnTo>
                <a:lnTo>
                  <a:pt x="699452" y="93599"/>
                </a:lnTo>
                <a:lnTo>
                  <a:pt x="783424" y="93599"/>
                </a:lnTo>
                <a:lnTo>
                  <a:pt x="783424" y="0"/>
                </a:lnTo>
                <a:lnTo>
                  <a:pt x="0" y="0"/>
                </a:lnTo>
                <a:lnTo>
                  <a:pt x="0" y="93599"/>
                </a:lnTo>
                <a:lnTo>
                  <a:pt x="73126" y="93599"/>
                </a:lnTo>
                <a:lnTo>
                  <a:pt x="73126" y="578713"/>
                </a:lnTo>
                <a:lnTo>
                  <a:pt x="166725" y="578713"/>
                </a:lnTo>
                <a:lnTo>
                  <a:pt x="166725" y="93599"/>
                </a:lnTo>
                <a:lnTo>
                  <a:pt x="250698" y="93599"/>
                </a:lnTo>
                <a:lnTo>
                  <a:pt x="250698" y="578713"/>
                </a:lnTo>
                <a:lnTo>
                  <a:pt x="344297" y="578713"/>
                </a:lnTo>
                <a:lnTo>
                  <a:pt x="344297" y="93599"/>
                </a:lnTo>
                <a:lnTo>
                  <a:pt x="428269" y="93599"/>
                </a:lnTo>
                <a:lnTo>
                  <a:pt x="428269" y="578713"/>
                </a:lnTo>
                <a:lnTo>
                  <a:pt x="521868" y="578713"/>
                </a:lnTo>
                <a:lnTo>
                  <a:pt x="521868" y="93599"/>
                </a:lnTo>
                <a:lnTo>
                  <a:pt x="605853" y="93599"/>
                </a:lnTo>
                <a:lnTo>
                  <a:pt x="605853" y="579805"/>
                </a:lnTo>
                <a:lnTo>
                  <a:pt x="0" y="579805"/>
                </a:lnTo>
                <a:lnTo>
                  <a:pt x="0" y="673404"/>
                </a:lnTo>
                <a:lnTo>
                  <a:pt x="1131900" y="673404"/>
                </a:lnTo>
                <a:lnTo>
                  <a:pt x="1131900" y="579805"/>
                </a:lnTo>
                <a:lnTo>
                  <a:pt x="1054595" y="579805"/>
                </a:lnTo>
                <a:lnTo>
                  <a:pt x="1054595" y="93599"/>
                </a:lnTo>
                <a:lnTo>
                  <a:pt x="1131900" y="93599"/>
                </a:lnTo>
                <a:lnTo>
                  <a:pt x="1131900" y="0"/>
                </a:lnTo>
                <a:close/>
              </a:path>
            </a:pathLst>
          </a:custGeom>
          <a:solidFill>
            <a:srgbClr val="2F7EB8"/>
          </a:solidFill>
        </p:spPr>
        <p:txBody>
          <a:bodyPr wrap="square" lIns="0" tIns="0" rIns="0" bIns="0" rtlCol="0"/>
          <a:lstStyle/>
          <a:p>
            <a:endParaRPr/>
          </a:p>
        </p:txBody>
      </p:sp>
      <p:sp>
        <p:nvSpPr>
          <p:cNvPr id="31" name="object 16">
            <a:extLst>
              <a:ext uri="{FF2B5EF4-FFF2-40B4-BE49-F238E27FC236}">
                <a16:creationId xmlns:a16="http://schemas.microsoft.com/office/drawing/2014/main" id="{68EC5B80-64DE-4DE8-9D14-9AF6FF7CE6D8}"/>
              </a:ext>
            </a:extLst>
          </p:cNvPr>
          <p:cNvSpPr txBox="1"/>
          <p:nvPr/>
        </p:nvSpPr>
        <p:spPr>
          <a:xfrm>
            <a:off x="3439595" y="1682957"/>
            <a:ext cx="2198188" cy="197490"/>
          </a:xfrm>
          <a:prstGeom prst="rect">
            <a:avLst/>
          </a:prstGeom>
        </p:spPr>
        <p:txBody>
          <a:bodyPr vert="horz" wrap="square" lIns="0" tIns="12700" rIns="0" bIns="0" rtlCol="0">
            <a:spAutoFit/>
          </a:bodyPr>
          <a:lstStyle/>
          <a:p>
            <a:pPr marL="12700" algn="ctr">
              <a:lnSpc>
                <a:spcPct val="100000"/>
              </a:lnSpc>
              <a:spcBef>
                <a:spcPts val="100"/>
              </a:spcBef>
              <a:tabLst>
                <a:tab pos="2598420" algn="l"/>
              </a:tabLst>
            </a:pPr>
            <a:r>
              <a:rPr sz="1200" b="1" spc="-5" dirty="0">
                <a:solidFill>
                  <a:srgbClr val="2773AA"/>
                </a:solidFill>
                <a:latin typeface="Arial"/>
                <a:cs typeface="Arial"/>
              </a:rPr>
              <a:t>2.</a:t>
            </a:r>
            <a:r>
              <a:rPr sz="1200" b="1" spc="-30" dirty="0">
                <a:solidFill>
                  <a:srgbClr val="2773AA"/>
                </a:solidFill>
                <a:latin typeface="Arial"/>
                <a:cs typeface="Arial"/>
              </a:rPr>
              <a:t> </a:t>
            </a:r>
            <a:r>
              <a:rPr sz="1200" b="1" spc="-15" dirty="0">
                <a:solidFill>
                  <a:srgbClr val="2773AA"/>
                </a:solidFill>
                <a:latin typeface="Arial"/>
                <a:cs typeface="Arial"/>
              </a:rPr>
              <a:t>Targeted</a:t>
            </a:r>
            <a:r>
              <a:rPr sz="1200" b="1" spc="-30" dirty="0">
                <a:solidFill>
                  <a:srgbClr val="2773AA"/>
                </a:solidFill>
                <a:latin typeface="Arial"/>
                <a:cs typeface="Arial"/>
              </a:rPr>
              <a:t> </a:t>
            </a:r>
            <a:r>
              <a:rPr sz="1200" b="1" spc="-5" dirty="0">
                <a:solidFill>
                  <a:srgbClr val="2773AA"/>
                </a:solidFill>
                <a:latin typeface="Arial"/>
                <a:cs typeface="Arial"/>
              </a:rPr>
              <a:t>somatic</a:t>
            </a:r>
            <a:r>
              <a:rPr sz="1200" b="1" spc="-30" dirty="0">
                <a:solidFill>
                  <a:srgbClr val="2773AA"/>
                </a:solidFill>
                <a:latin typeface="Arial"/>
                <a:cs typeface="Arial"/>
              </a:rPr>
              <a:t> </a:t>
            </a:r>
            <a:r>
              <a:rPr sz="1200" b="1" spc="-5" dirty="0">
                <a:solidFill>
                  <a:srgbClr val="2773AA"/>
                </a:solidFill>
                <a:latin typeface="Arial"/>
                <a:cs typeface="Arial"/>
              </a:rPr>
              <a:t>mutation</a:t>
            </a:r>
            <a:endParaRPr sz="1200" dirty="0">
              <a:latin typeface="Arial"/>
              <a:cs typeface="Arial"/>
            </a:endParaRPr>
          </a:p>
        </p:txBody>
      </p:sp>
      <p:sp>
        <p:nvSpPr>
          <p:cNvPr id="18" name="object 18">
            <a:extLst>
              <a:ext uri="{C183D7F6-B498-43B3-948B-1728B52AA6E4}">
                <adec:decorative xmlns:adec="http://schemas.microsoft.com/office/drawing/2017/decorative" val="1"/>
              </a:ext>
            </a:extLst>
          </p:cNvPr>
          <p:cNvSpPr/>
          <p:nvPr/>
        </p:nvSpPr>
        <p:spPr>
          <a:xfrm>
            <a:off x="3371452" y="2012500"/>
            <a:ext cx="2392045" cy="0"/>
          </a:xfrm>
          <a:custGeom>
            <a:avLst/>
            <a:gdLst/>
            <a:ahLst/>
            <a:cxnLst/>
            <a:rect l="l" t="t" r="r" b="b"/>
            <a:pathLst>
              <a:path w="2392045">
                <a:moveTo>
                  <a:pt x="0" y="0"/>
                </a:moveTo>
                <a:lnTo>
                  <a:pt x="2391899" y="0"/>
                </a:lnTo>
              </a:path>
            </a:pathLst>
          </a:custGeom>
          <a:ln w="9524">
            <a:solidFill>
              <a:srgbClr val="2773AA"/>
            </a:solidFill>
          </a:ln>
        </p:spPr>
        <p:txBody>
          <a:bodyPr wrap="square" lIns="0" tIns="0" rIns="0" bIns="0" rtlCol="0"/>
          <a:lstStyle/>
          <a:p>
            <a:endParaRPr/>
          </a:p>
        </p:txBody>
      </p:sp>
      <p:sp>
        <p:nvSpPr>
          <p:cNvPr id="22" name="object 22"/>
          <p:cNvSpPr txBox="1"/>
          <p:nvPr/>
        </p:nvSpPr>
        <p:spPr>
          <a:xfrm>
            <a:off x="3462214" y="2249445"/>
            <a:ext cx="2252345" cy="635000"/>
          </a:xfrm>
          <a:prstGeom prst="rect">
            <a:avLst/>
          </a:prstGeom>
        </p:spPr>
        <p:txBody>
          <a:bodyPr vert="horz" wrap="square" lIns="0" tIns="12700" rIns="0" bIns="0" rtlCol="0">
            <a:spAutoFit/>
          </a:bodyPr>
          <a:lstStyle/>
          <a:p>
            <a:pPr algn="ctr">
              <a:lnSpc>
                <a:spcPct val="100000"/>
              </a:lnSpc>
              <a:spcBef>
                <a:spcPts val="100"/>
              </a:spcBef>
            </a:pPr>
            <a:r>
              <a:rPr sz="1000" b="1" spc="-5" dirty="0">
                <a:latin typeface="Arial"/>
                <a:cs typeface="Arial"/>
              </a:rPr>
              <a:t>Intermediate</a:t>
            </a:r>
            <a:r>
              <a:rPr sz="1000" b="1" spc="-50" dirty="0">
                <a:latin typeface="Arial"/>
                <a:cs typeface="Arial"/>
              </a:rPr>
              <a:t> </a:t>
            </a:r>
            <a:r>
              <a:rPr sz="1000" b="1" spc="-5" dirty="0">
                <a:latin typeface="Arial"/>
                <a:cs typeface="Arial"/>
              </a:rPr>
              <a:t>approach.</a:t>
            </a:r>
            <a:endParaRPr sz="1000" dirty="0">
              <a:latin typeface="Arial"/>
              <a:cs typeface="Arial"/>
            </a:endParaRPr>
          </a:p>
          <a:p>
            <a:pPr marL="12065" marR="5080" indent="-635" algn="ctr">
              <a:lnSpc>
                <a:spcPct val="100000"/>
              </a:lnSpc>
            </a:pPr>
            <a:r>
              <a:rPr sz="1000" spc="-5" dirty="0">
                <a:latin typeface="Arial"/>
                <a:cs typeface="Arial"/>
              </a:rPr>
              <a:t>Sequence </a:t>
            </a:r>
            <a:r>
              <a:rPr sz="1000" dirty="0">
                <a:latin typeface="Arial"/>
                <a:cs typeface="Arial"/>
              </a:rPr>
              <a:t>cfDNAs </a:t>
            </a:r>
            <a:r>
              <a:rPr sz="1000" spc="-5" dirty="0">
                <a:latin typeface="Arial"/>
                <a:cs typeface="Arial"/>
              </a:rPr>
              <a:t>with </a:t>
            </a:r>
            <a:r>
              <a:rPr sz="1000" dirty="0">
                <a:latin typeface="Arial"/>
                <a:cs typeface="Arial"/>
              </a:rPr>
              <a:t>regions known </a:t>
            </a:r>
            <a:r>
              <a:rPr sz="1000" spc="5" dirty="0">
                <a:latin typeface="Arial"/>
                <a:cs typeface="Arial"/>
              </a:rPr>
              <a:t> </a:t>
            </a:r>
            <a:r>
              <a:rPr sz="1000" spc="-5" dirty="0">
                <a:latin typeface="Arial"/>
                <a:cs typeface="Arial"/>
              </a:rPr>
              <a:t>to </a:t>
            </a:r>
            <a:r>
              <a:rPr sz="1000" spc="-10" dirty="0">
                <a:latin typeface="Arial"/>
                <a:cs typeface="Arial"/>
              </a:rPr>
              <a:t>differ </a:t>
            </a:r>
            <a:r>
              <a:rPr sz="1000" spc="-5" dirty="0">
                <a:latin typeface="Arial"/>
                <a:cs typeface="Arial"/>
              </a:rPr>
              <a:t>between normal and </a:t>
            </a:r>
            <a:r>
              <a:rPr sz="1000" dirty="0">
                <a:latin typeface="Arial"/>
                <a:cs typeface="Arial"/>
              </a:rPr>
              <a:t>cancerous </a:t>
            </a:r>
            <a:r>
              <a:rPr sz="1000" spc="-265" dirty="0">
                <a:latin typeface="Arial"/>
                <a:cs typeface="Arial"/>
              </a:rPr>
              <a:t> </a:t>
            </a:r>
            <a:r>
              <a:rPr sz="1000" dirty="0">
                <a:latin typeface="Arial"/>
                <a:cs typeface="Arial"/>
              </a:rPr>
              <a:t>cells.</a:t>
            </a:r>
          </a:p>
        </p:txBody>
      </p:sp>
      <p:sp>
        <p:nvSpPr>
          <p:cNvPr id="23" name="object 23"/>
          <p:cNvSpPr txBox="1"/>
          <p:nvPr/>
        </p:nvSpPr>
        <p:spPr>
          <a:xfrm>
            <a:off x="3493052" y="3011445"/>
            <a:ext cx="2190750" cy="482600"/>
          </a:xfrm>
          <a:prstGeom prst="rect">
            <a:avLst/>
          </a:prstGeom>
        </p:spPr>
        <p:txBody>
          <a:bodyPr vert="horz" wrap="square" lIns="0" tIns="12700" rIns="0" bIns="0" rtlCol="0">
            <a:spAutoFit/>
          </a:bodyPr>
          <a:lstStyle/>
          <a:p>
            <a:pPr marL="12065" marR="5080" algn="ctr">
              <a:lnSpc>
                <a:spcPct val="100000"/>
              </a:lnSpc>
              <a:spcBef>
                <a:spcPts val="100"/>
              </a:spcBef>
            </a:pPr>
            <a:r>
              <a:rPr sz="1000" spc="-5" dirty="0">
                <a:latin typeface="Arial"/>
                <a:cs typeface="Arial"/>
              </a:rPr>
              <a:t>Richer</a:t>
            </a:r>
            <a:r>
              <a:rPr sz="1000" spc="-30" dirty="0">
                <a:latin typeface="Arial"/>
                <a:cs typeface="Arial"/>
              </a:rPr>
              <a:t> </a:t>
            </a:r>
            <a:r>
              <a:rPr sz="1000" dirty="0">
                <a:latin typeface="Arial"/>
                <a:cs typeface="Arial"/>
              </a:rPr>
              <a:t>sequencing</a:t>
            </a:r>
            <a:r>
              <a:rPr sz="1000" spc="-25" dirty="0">
                <a:latin typeface="Arial"/>
                <a:cs typeface="Arial"/>
              </a:rPr>
              <a:t> </a:t>
            </a:r>
            <a:r>
              <a:rPr sz="1000" spc="-5" dirty="0">
                <a:latin typeface="Arial"/>
                <a:cs typeface="Arial"/>
              </a:rPr>
              <a:t>accuracy</a:t>
            </a:r>
            <a:r>
              <a:rPr sz="1000" spc="-25" dirty="0">
                <a:latin typeface="Arial"/>
                <a:cs typeface="Arial"/>
              </a:rPr>
              <a:t> </a:t>
            </a:r>
            <a:r>
              <a:rPr sz="1000" dirty="0">
                <a:latin typeface="Arial"/>
                <a:cs typeface="Arial"/>
              </a:rPr>
              <a:t>vs.</a:t>
            </a:r>
            <a:r>
              <a:rPr sz="1000" spc="-25" dirty="0">
                <a:latin typeface="Arial"/>
                <a:cs typeface="Arial"/>
              </a:rPr>
              <a:t> </a:t>
            </a:r>
            <a:r>
              <a:rPr sz="1000" spc="-5" dirty="0">
                <a:latin typeface="Arial"/>
                <a:cs typeface="Arial"/>
              </a:rPr>
              <a:t>WGS, </a:t>
            </a:r>
            <a:r>
              <a:rPr sz="1000" spc="-265" dirty="0">
                <a:latin typeface="Arial"/>
                <a:cs typeface="Arial"/>
              </a:rPr>
              <a:t> </a:t>
            </a:r>
            <a:r>
              <a:rPr sz="1000" spc="-5" dirty="0">
                <a:latin typeface="Arial"/>
                <a:cs typeface="Arial"/>
              </a:rPr>
              <a:t>poor performance on broad </a:t>
            </a:r>
            <a:r>
              <a:rPr sz="1000" dirty="0">
                <a:latin typeface="Arial"/>
                <a:cs typeface="Arial"/>
              </a:rPr>
              <a:t>set </a:t>
            </a:r>
            <a:r>
              <a:rPr sz="1000" spc="-5" dirty="0">
                <a:latin typeface="Arial"/>
                <a:cs typeface="Arial"/>
              </a:rPr>
              <a:t>of </a:t>
            </a:r>
            <a:r>
              <a:rPr sz="1000" dirty="0">
                <a:latin typeface="Arial"/>
                <a:cs typeface="Arial"/>
              </a:rPr>
              <a:t> </a:t>
            </a:r>
            <a:r>
              <a:rPr sz="1000" spc="-5" dirty="0">
                <a:latin typeface="Arial"/>
                <a:cs typeface="Arial"/>
              </a:rPr>
              <a:t>indications</a:t>
            </a:r>
            <a:endParaRPr sz="1000" dirty="0">
              <a:latin typeface="Arial"/>
              <a:cs typeface="Arial"/>
            </a:endParaRPr>
          </a:p>
        </p:txBody>
      </p:sp>
      <p:grpSp>
        <p:nvGrpSpPr>
          <p:cNvPr id="27" name="object 27" descr="Illustration of DNA with a single mutation."/>
          <p:cNvGrpSpPr/>
          <p:nvPr/>
        </p:nvGrpSpPr>
        <p:grpSpPr>
          <a:xfrm>
            <a:off x="4006050" y="3741149"/>
            <a:ext cx="1132205" cy="673735"/>
            <a:chOff x="4006050" y="3741149"/>
            <a:chExt cx="1132205" cy="673735"/>
          </a:xfrm>
        </p:grpSpPr>
        <p:sp>
          <p:nvSpPr>
            <p:cNvPr id="28" name="object 28"/>
            <p:cNvSpPr/>
            <p:nvPr/>
          </p:nvSpPr>
          <p:spPr>
            <a:xfrm>
              <a:off x="4006050" y="3741153"/>
              <a:ext cx="1132205" cy="673735"/>
            </a:xfrm>
            <a:custGeom>
              <a:avLst/>
              <a:gdLst/>
              <a:ahLst/>
              <a:cxnLst/>
              <a:rect l="l" t="t" r="r" b="b"/>
              <a:pathLst>
                <a:path w="1132204" h="673735">
                  <a:moveTo>
                    <a:pt x="1131887" y="0"/>
                  </a:moveTo>
                  <a:lnTo>
                    <a:pt x="960996" y="0"/>
                  </a:lnTo>
                  <a:lnTo>
                    <a:pt x="960996" y="93599"/>
                  </a:lnTo>
                  <a:lnTo>
                    <a:pt x="960996" y="579805"/>
                  </a:lnTo>
                  <a:lnTo>
                    <a:pt x="699439" y="579805"/>
                  </a:lnTo>
                  <a:lnTo>
                    <a:pt x="699439" y="93599"/>
                  </a:lnTo>
                  <a:lnTo>
                    <a:pt x="783424" y="93599"/>
                  </a:lnTo>
                  <a:lnTo>
                    <a:pt x="783424" y="338899"/>
                  </a:lnTo>
                  <a:lnTo>
                    <a:pt x="877023" y="338899"/>
                  </a:lnTo>
                  <a:lnTo>
                    <a:pt x="877023" y="93599"/>
                  </a:lnTo>
                  <a:lnTo>
                    <a:pt x="960996" y="93599"/>
                  </a:lnTo>
                  <a:lnTo>
                    <a:pt x="960996" y="0"/>
                  </a:lnTo>
                  <a:lnTo>
                    <a:pt x="0" y="0"/>
                  </a:lnTo>
                  <a:lnTo>
                    <a:pt x="0" y="93599"/>
                  </a:lnTo>
                  <a:lnTo>
                    <a:pt x="73113" y="93599"/>
                  </a:lnTo>
                  <a:lnTo>
                    <a:pt x="73113" y="578713"/>
                  </a:lnTo>
                  <a:lnTo>
                    <a:pt x="166712" y="578713"/>
                  </a:lnTo>
                  <a:lnTo>
                    <a:pt x="166712" y="93599"/>
                  </a:lnTo>
                  <a:lnTo>
                    <a:pt x="250698" y="93599"/>
                  </a:lnTo>
                  <a:lnTo>
                    <a:pt x="250698" y="578713"/>
                  </a:lnTo>
                  <a:lnTo>
                    <a:pt x="344297" y="578713"/>
                  </a:lnTo>
                  <a:lnTo>
                    <a:pt x="344297" y="93599"/>
                  </a:lnTo>
                  <a:lnTo>
                    <a:pt x="428269" y="93599"/>
                  </a:lnTo>
                  <a:lnTo>
                    <a:pt x="428269" y="578713"/>
                  </a:lnTo>
                  <a:lnTo>
                    <a:pt x="521868" y="578713"/>
                  </a:lnTo>
                  <a:lnTo>
                    <a:pt x="521868" y="93599"/>
                  </a:lnTo>
                  <a:lnTo>
                    <a:pt x="605840" y="93599"/>
                  </a:lnTo>
                  <a:lnTo>
                    <a:pt x="605840" y="579805"/>
                  </a:lnTo>
                  <a:lnTo>
                    <a:pt x="0" y="579805"/>
                  </a:lnTo>
                  <a:lnTo>
                    <a:pt x="0" y="673404"/>
                  </a:lnTo>
                  <a:lnTo>
                    <a:pt x="1131887" y="673404"/>
                  </a:lnTo>
                  <a:lnTo>
                    <a:pt x="1131887" y="579805"/>
                  </a:lnTo>
                  <a:lnTo>
                    <a:pt x="1054595" y="579805"/>
                  </a:lnTo>
                  <a:lnTo>
                    <a:pt x="1054595" y="93599"/>
                  </a:lnTo>
                  <a:lnTo>
                    <a:pt x="1131887" y="93599"/>
                  </a:lnTo>
                  <a:lnTo>
                    <a:pt x="1131887" y="0"/>
                  </a:lnTo>
                  <a:close/>
                </a:path>
              </a:pathLst>
            </a:custGeom>
            <a:solidFill>
              <a:srgbClr val="2F7EB8"/>
            </a:solidFill>
          </p:spPr>
          <p:txBody>
            <a:bodyPr wrap="square" lIns="0" tIns="0" rIns="0" bIns="0" rtlCol="0"/>
            <a:lstStyle/>
            <a:p>
              <a:endParaRPr/>
            </a:p>
          </p:txBody>
        </p:sp>
        <p:sp>
          <p:nvSpPr>
            <p:cNvPr id="29" name="object 29"/>
            <p:cNvSpPr/>
            <p:nvPr/>
          </p:nvSpPr>
          <p:spPr>
            <a:xfrm>
              <a:off x="4789475" y="4080049"/>
              <a:ext cx="93980" cy="241300"/>
            </a:xfrm>
            <a:custGeom>
              <a:avLst/>
              <a:gdLst/>
              <a:ahLst/>
              <a:cxnLst/>
              <a:rect l="l" t="t" r="r" b="b"/>
              <a:pathLst>
                <a:path w="93979" h="241300">
                  <a:moveTo>
                    <a:pt x="93599" y="240899"/>
                  </a:moveTo>
                  <a:lnTo>
                    <a:pt x="0" y="240899"/>
                  </a:lnTo>
                  <a:lnTo>
                    <a:pt x="0" y="0"/>
                  </a:lnTo>
                  <a:lnTo>
                    <a:pt x="93599" y="0"/>
                  </a:lnTo>
                  <a:lnTo>
                    <a:pt x="93599" y="240899"/>
                  </a:lnTo>
                  <a:close/>
                </a:path>
              </a:pathLst>
            </a:custGeom>
            <a:solidFill>
              <a:srgbClr val="F9C943"/>
            </a:solidFill>
          </p:spPr>
          <p:txBody>
            <a:bodyPr wrap="square" lIns="0" tIns="0" rIns="0" bIns="0" rtlCol="0"/>
            <a:lstStyle/>
            <a:p>
              <a:endParaRPr/>
            </a:p>
          </p:txBody>
        </p:sp>
      </p:grpSp>
      <p:grpSp>
        <p:nvGrpSpPr>
          <p:cNvPr id="34" name="Group 33">
            <a:extLst>
              <a:ext uri="{FF2B5EF4-FFF2-40B4-BE49-F238E27FC236}">
                <a16:creationId xmlns:a16="http://schemas.microsoft.com/office/drawing/2014/main" id="{D56FC49A-7DEB-4854-909B-5F1275E6DFEB}"/>
              </a:ext>
              <a:ext uri="{C183D7F6-B498-43B3-948B-1728B52AA6E4}">
                <adec:decorative xmlns:adec="http://schemas.microsoft.com/office/drawing/2017/decorative" val="1"/>
              </a:ext>
            </a:extLst>
          </p:cNvPr>
          <p:cNvGrpSpPr/>
          <p:nvPr/>
        </p:nvGrpSpPr>
        <p:grpSpPr>
          <a:xfrm>
            <a:off x="5817676" y="1547275"/>
            <a:ext cx="2661900" cy="3396000"/>
            <a:chOff x="5817676" y="1547275"/>
            <a:chExt cx="2661900" cy="3396000"/>
          </a:xfrm>
        </p:grpSpPr>
        <p:pic>
          <p:nvPicPr>
            <p:cNvPr id="3" name="object 3"/>
            <p:cNvPicPr/>
            <p:nvPr/>
          </p:nvPicPr>
          <p:blipFill>
            <a:blip r:embed="rId2" cstate="print"/>
            <a:stretch>
              <a:fillRect/>
            </a:stretch>
          </p:blipFill>
          <p:spPr>
            <a:xfrm>
              <a:off x="5817676" y="1547275"/>
              <a:ext cx="2661900" cy="3396000"/>
            </a:xfrm>
            <a:prstGeom prst="rect">
              <a:avLst/>
            </a:prstGeom>
          </p:spPr>
        </p:pic>
        <p:sp>
          <p:nvSpPr>
            <p:cNvPr id="4" name="object 4"/>
            <p:cNvSpPr/>
            <p:nvPr/>
          </p:nvSpPr>
          <p:spPr>
            <a:xfrm>
              <a:off x="5874826" y="1585374"/>
              <a:ext cx="2547620" cy="3282315"/>
            </a:xfrm>
            <a:custGeom>
              <a:avLst/>
              <a:gdLst/>
              <a:ahLst/>
              <a:cxnLst/>
              <a:rect l="l" t="t" r="r" b="b"/>
              <a:pathLst>
                <a:path w="2547620" h="3282315">
                  <a:moveTo>
                    <a:pt x="2547599" y="3281699"/>
                  </a:moveTo>
                  <a:lnTo>
                    <a:pt x="0" y="3281699"/>
                  </a:lnTo>
                  <a:lnTo>
                    <a:pt x="0" y="0"/>
                  </a:lnTo>
                  <a:lnTo>
                    <a:pt x="2547599" y="0"/>
                  </a:lnTo>
                  <a:lnTo>
                    <a:pt x="2547599" y="3281699"/>
                  </a:lnTo>
                  <a:close/>
                </a:path>
              </a:pathLst>
            </a:custGeom>
            <a:solidFill>
              <a:srgbClr val="FFFFFF"/>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5931872" y="2012495"/>
              <a:ext cx="2392045" cy="0"/>
            </a:xfrm>
            <a:custGeom>
              <a:avLst/>
              <a:gdLst/>
              <a:ahLst/>
              <a:cxnLst/>
              <a:rect l="l" t="t" r="r" b="b"/>
              <a:pathLst>
                <a:path w="2392045">
                  <a:moveTo>
                    <a:pt x="0" y="0"/>
                  </a:moveTo>
                  <a:lnTo>
                    <a:pt x="2391899" y="0"/>
                  </a:lnTo>
                </a:path>
              </a:pathLst>
            </a:custGeom>
            <a:ln w="9524">
              <a:solidFill>
                <a:srgbClr val="2773AA"/>
              </a:solidFill>
            </a:ln>
          </p:spPr>
          <p:txBody>
            <a:bodyPr wrap="square" lIns="0" tIns="0" rIns="0" bIns="0" rtlCol="0"/>
            <a:lstStyle/>
            <a:p>
              <a:endParaRPr/>
            </a:p>
          </p:txBody>
        </p:sp>
      </p:grpSp>
      <p:sp>
        <p:nvSpPr>
          <p:cNvPr id="19" name="object 19"/>
          <p:cNvSpPr txBox="1"/>
          <p:nvPr/>
        </p:nvSpPr>
        <p:spPr>
          <a:xfrm>
            <a:off x="5874826" y="1585375"/>
            <a:ext cx="2547620" cy="3282315"/>
          </a:xfrm>
          <a:prstGeom prst="rect">
            <a:avLst/>
          </a:prstGeom>
        </p:spPr>
        <p:txBody>
          <a:bodyPr vert="horz" wrap="square" lIns="0" tIns="116205" rIns="0" bIns="0" rtlCol="0">
            <a:spAutoFit/>
          </a:bodyPr>
          <a:lstStyle/>
          <a:p>
            <a:pPr marL="83820">
              <a:lnSpc>
                <a:spcPct val="100000"/>
              </a:lnSpc>
              <a:spcBef>
                <a:spcPts val="915"/>
              </a:spcBef>
            </a:pPr>
            <a:r>
              <a:rPr sz="1100" b="1" spc="-5" dirty="0">
                <a:solidFill>
                  <a:srgbClr val="2773AA"/>
                </a:solidFill>
                <a:latin typeface="Arial"/>
                <a:cs typeface="Arial"/>
              </a:rPr>
              <a:t>3.</a:t>
            </a:r>
            <a:r>
              <a:rPr sz="1100" b="1" spc="-30" dirty="0">
                <a:solidFill>
                  <a:srgbClr val="2773AA"/>
                </a:solidFill>
                <a:latin typeface="Arial"/>
                <a:cs typeface="Arial"/>
              </a:rPr>
              <a:t> </a:t>
            </a:r>
            <a:r>
              <a:rPr sz="1100" b="1" spc="-15" dirty="0">
                <a:solidFill>
                  <a:srgbClr val="2773AA"/>
                </a:solidFill>
                <a:latin typeface="Arial"/>
                <a:cs typeface="Arial"/>
              </a:rPr>
              <a:t>Targeted</a:t>
            </a:r>
            <a:r>
              <a:rPr sz="1100" b="1" spc="-25" dirty="0">
                <a:solidFill>
                  <a:srgbClr val="2773AA"/>
                </a:solidFill>
                <a:latin typeface="Arial"/>
                <a:cs typeface="Arial"/>
              </a:rPr>
              <a:t> </a:t>
            </a:r>
            <a:r>
              <a:rPr sz="1100" b="1" spc="-5" dirty="0">
                <a:solidFill>
                  <a:srgbClr val="2773AA"/>
                </a:solidFill>
                <a:latin typeface="Arial"/>
                <a:cs typeface="Arial"/>
              </a:rPr>
              <a:t>methylation</a:t>
            </a:r>
            <a:r>
              <a:rPr sz="1100" b="1" spc="-25" dirty="0">
                <a:solidFill>
                  <a:srgbClr val="2773AA"/>
                </a:solidFill>
                <a:latin typeface="Arial"/>
                <a:cs typeface="Arial"/>
              </a:rPr>
              <a:t> </a:t>
            </a:r>
            <a:r>
              <a:rPr sz="1100" b="1" spc="-5" dirty="0">
                <a:solidFill>
                  <a:srgbClr val="2773AA"/>
                </a:solidFill>
                <a:latin typeface="Arial"/>
                <a:cs typeface="Arial"/>
              </a:rPr>
              <a:t>sequencing</a:t>
            </a:r>
            <a:endParaRPr sz="1100" dirty="0">
              <a:latin typeface="Arial"/>
              <a:cs typeface="Arial"/>
            </a:endParaRPr>
          </a:p>
          <a:p>
            <a:pPr>
              <a:lnSpc>
                <a:spcPct val="100000"/>
              </a:lnSpc>
            </a:pPr>
            <a:endParaRPr sz="1200" dirty="0">
              <a:latin typeface="Arial"/>
              <a:cs typeface="Arial"/>
            </a:endParaRPr>
          </a:p>
          <a:p>
            <a:pPr>
              <a:lnSpc>
                <a:spcPct val="100000"/>
              </a:lnSpc>
              <a:spcBef>
                <a:spcPts val="55"/>
              </a:spcBef>
            </a:pPr>
            <a:endParaRPr sz="1450" dirty="0">
              <a:latin typeface="Arial"/>
              <a:cs typeface="Arial"/>
            </a:endParaRPr>
          </a:p>
          <a:p>
            <a:pPr marL="42545" algn="ctr">
              <a:lnSpc>
                <a:spcPct val="100000"/>
              </a:lnSpc>
            </a:pPr>
            <a:r>
              <a:rPr sz="1000" b="1" spc="-5" dirty="0">
                <a:latin typeface="Arial"/>
                <a:cs typeface="Arial"/>
              </a:rPr>
              <a:t>Strongest</a:t>
            </a:r>
            <a:r>
              <a:rPr sz="1000" b="1" spc="-35" dirty="0">
                <a:latin typeface="Arial"/>
                <a:cs typeface="Arial"/>
              </a:rPr>
              <a:t> </a:t>
            </a:r>
            <a:r>
              <a:rPr sz="1000" b="1" spc="-5" dirty="0">
                <a:latin typeface="Arial"/>
                <a:cs typeface="Arial"/>
              </a:rPr>
              <a:t>distinguisher</a:t>
            </a:r>
            <a:r>
              <a:rPr sz="1000" spc="-5" dirty="0">
                <a:latin typeface="Arial"/>
                <a:cs typeface="Arial"/>
              </a:rPr>
              <a:t>.</a:t>
            </a:r>
            <a:endParaRPr sz="1000" dirty="0">
              <a:latin typeface="Arial"/>
              <a:cs typeface="Arial"/>
            </a:endParaRPr>
          </a:p>
          <a:p>
            <a:pPr marL="346075" marR="300355" algn="ctr">
              <a:lnSpc>
                <a:spcPct val="100000"/>
              </a:lnSpc>
            </a:pPr>
            <a:r>
              <a:rPr sz="1000" spc="-5" dirty="0">
                <a:latin typeface="Arial"/>
                <a:cs typeface="Arial"/>
              </a:rPr>
              <a:t>Outperforming WGS and targeted </a:t>
            </a:r>
            <a:r>
              <a:rPr sz="1000" spc="-265" dirty="0">
                <a:latin typeface="Arial"/>
                <a:cs typeface="Arial"/>
              </a:rPr>
              <a:t> </a:t>
            </a:r>
            <a:r>
              <a:rPr sz="1000" dirty="0">
                <a:latin typeface="Arial"/>
                <a:cs typeface="Arial"/>
              </a:rPr>
              <a:t>sequencing</a:t>
            </a:r>
          </a:p>
          <a:p>
            <a:pPr>
              <a:lnSpc>
                <a:spcPct val="100000"/>
              </a:lnSpc>
            </a:pPr>
            <a:endParaRPr sz="1100" dirty="0">
              <a:latin typeface="Arial"/>
              <a:cs typeface="Arial"/>
            </a:endParaRPr>
          </a:p>
          <a:p>
            <a:pPr>
              <a:lnSpc>
                <a:spcPct val="100000"/>
              </a:lnSpc>
              <a:spcBef>
                <a:spcPts val="45"/>
              </a:spcBef>
            </a:pPr>
            <a:endParaRPr sz="950" dirty="0">
              <a:latin typeface="Arial"/>
              <a:cs typeface="Arial"/>
            </a:endParaRPr>
          </a:p>
          <a:p>
            <a:pPr marL="199390" marR="152400" algn="ctr">
              <a:lnSpc>
                <a:spcPct val="100000"/>
              </a:lnSpc>
            </a:pPr>
            <a:r>
              <a:rPr sz="1000" spc="-5" dirty="0">
                <a:latin typeface="Arial"/>
                <a:cs typeface="Arial"/>
              </a:rPr>
              <a:t>Set</a:t>
            </a:r>
            <a:r>
              <a:rPr sz="1000" spc="-25" dirty="0">
                <a:latin typeface="Arial"/>
                <a:cs typeface="Arial"/>
              </a:rPr>
              <a:t> </a:t>
            </a:r>
            <a:r>
              <a:rPr sz="1000" spc="-5" dirty="0">
                <a:latin typeface="Arial"/>
                <a:cs typeface="Arial"/>
              </a:rPr>
              <a:t>of</a:t>
            </a:r>
            <a:r>
              <a:rPr sz="1000" spc="-20" dirty="0">
                <a:latin typeface="Arial"/>
                <a:cs typeface="Arial"/>
              </a:rPr>
              <a:t> </a:t>
            </a:r>
            <a:r>
              <a:rPr sz="1000" dirty="0">
                <a:latin typeface="Arial"/>
                <a:cs typeface="Arial"/>
              </a:rPr>
              <a:t>capture</a:t>
            </a:r>
            <a:r>
              <a:rPr sz="1000" spc="-20" dirty="0">
                <a:latin typeface="Arial"/>
                <a:cs typeface="Arial"/>
              </a:rPr>
              <a:t> </a:t>
            </a:r>
            <a:r>
              <a:rPr sz="1000" spc="-5" dirty="0">
                <a:latin typeface="Arial"/>
                <a:cs typeface="Arial"/>
              </a:rPr>
              <a:t>probes</a:t>
            </a:r>
            <a:r>
              <a:rPr sz="1000" spc="-20" dirty="0">
                <a:latin typeface="Arial"/>
                <a:cs typeface="Arial"/>
              </a:rPr>
              <a:t> </a:t>
            </a:r>
            <a:r>
              <a:rPr sz="1000" dirty="0">
                <a:latin typeface="Arial"/>
                <a:cs typeface="Arial"/>
              </a:rPr>
              <a:t>covers</a:t>
            </a:r>
            <a:r>
              <a:rPr sz="1000" spc="-25" dirty="0">
                <a:latin typeface="Arial"/>
                <a:cs typeface="Arial"/>
              </a:rPr>
              <a:t> </a:t>
            </a:r>
            <a:r>
              <a:rPr sz="1000" spc="-5" dirty="0">
                <a:latin typeface="Arial"/>
                <a:cs typeface="Arial"/>
              </a:rPr>
              <a:t>+100,000 </a:t>
            </a:r>
            <a:r>
              <a:rPr sz="1000" spc="-260" dirty="0">
                <a:latin typeface="Arial"/>
                <a:cs typeface="Arial"/>
              </a:rPr>
              <a:t> </a:t>
            </a:r>
            <a:r>
              <a:rPr sz="1000" dirty="0">
                <a:latin typeface="Arial"/>
                <a:cs typeface="Arial"/>
              </a:rPr>
              <a:t>methylation regions </a:t>
            </a:r>
            <a:r>
              <a:rPr sz="1000" spc="-5" dirty="0">
                <a:latin typeface="Arial"/>
                <a:cs typeface="Arial"/>
              </a:rPr>
              <a:t>and +1M </a:t>
            </a:r>
            <a:r>
              <a:rPr sz="1000" dirty="0">
                <a:latin typeface="Arial"/>
                <a:cs typeface="Arial"/>
              </a:rPr>
              <a:t> methylation</a:t>
            </a:r>
            <a:r>
              <a:rPr sz="1000" spc="-10" dirty="0">
                <a:latin typeface="Arial"/>
                <a:cs typeface="Arial"/>
              </a:rPr>
              <a:t> </a:t>
            </a:r>
            <a:r>
              <a:rPr sz="1000" dirty="0">
                <a:latin typeface="Arial"/>
                <a:cs typeface="Arial"/>
              </a:rPr>
              <a:t>sites.</a:t>
            </a:r>
          </a:p>
        </p:txBody>
      </p:sp>
      <p:grpSp>
        <p:nvGrpSpPr>
          <p:cNvPr id="24" name="object 24" descr="Illustration of DNA with methylation."/>
          <p:cNvGrpSpPr/>
          <p:nvPr/>
        </p:nvGrpSpPr>
        <p:grpSpPr>
          <a:xfrm>
            <a:off x="6604175" y="3741149"/>
            <a:ext cx="1132205" cy="946150"/>
            <a:chOff x="6604175" y="3741149"/>
            <a:chExt cx="1132205" cy="946150"/>
          </a:xfrm>
        </p:grpSpPr>
        <p:sp>
          <p:nvSpPr>
            <p:cNvPr id="25" name="object 25"/>
            <p:cNvSpPr/>
            <p:nvPr/>
          </p:nvSpPr>
          <p:spPr>
            <a:xfrm>
              <a:off x="6604165" y="3741153"/>
              <a:ext cx="1132205" cy="673735"/>
            </a:xfrm>
            <a:custGeom>
              <a:avLst/>
              <a:gdLst/>
              <a:ahLst/>
              <a:cxnLst/>
              <a:rect l="l" t="t" r="r" b="b"/>
              <a:pathLst>
                <a:path w="1132204" h="673735">
                  <a:moveTo>
                    <a:pt x="1131900" y="0"/>
                  </a:moveTo>
                  <a:lnTo>
                    <a:pt x="961009" y="0"/>
                  </a:lnTo>
                  <a:lnTo>
                    <a:pt x="961009" y="93599"/>
                  </a:lnTo>
                  <a:lnTo>
                    <a:pt x="961009" y="579805"/>
                  </a:lnTo>
                  <a:lnTo>
                    <a:pt x="877023" y="579805"/>
                  </a:lnTo>
                  <a:lnTo>
                    <a:pt x="877023" y="93599"/>
                  </a:lnTo>
                  <a:lnTo>
                    <a:pt x="961009" y="93599"/>
                  </a:lnTo>
                  <a:lnTo>
                    <a:pt x="961009" y="0"/>
                  </a:lnTo>
                  <a:lnTo>
                    <a:pt x="783424" y="0"/>
                  </a:lnTo>
                  <a:lnTo>
                    <a:pt x="783424" y="93599"/>
                  </a:lnTo>
                  <a:lnTo>
                    <a:pt x="783424" y="579805"/>
                  </a:lnTo>
                  <a:lnTo>
                    <a:pt x="699452" y="579805"/>
                  </a:lnTo>
                  <a:lnTo>
                    <a:pt x="699452" y="93599"/>
                  </a:lnTo>
                  <a:lnTo>
                    <a:pt x="783424" y="93599"/>
                  </a:lnTo>
                  <a:lnTo>
                    <a:pt x="783424" y="0"/>
                  </a:lnTo>
                  <a:lnTo>
                    <a:pt x="0" y="0"/>
                  </a:lnTo>
                  <a:lnTo>
                    <a:pt x="0" y="93599"/>
                  </a:lnTo>
                  <a:lnTo>
                    <a:pt x="73126" y="93599"/>
                  </a:lnTo>
                  <a:lnTo>
                    <a:pt x="73126" y="578713"/>
                  </a:lnTo>
                  <a:lnTo>
                    <a:pt x="166725" y="578713"/>
                  </a:lnTo>
                  <a:lnTo>
                    <a:pt x="166725" y="93599"/>
                  </a:lnTo>
                  <a:lnTo>
                    <a:pt x="250698" y="93599"/>
                  </a:lnTo>
                  <a:lnTo>
                    <a:pt x="250698" y="578713"/>
                  </a:lnTo>
                  <a:lnTo>
                    <a:pt x="344309" y="578713"/>
                  </a:lnTo>
                  <a:lnTo>
                    <a:pt x="344309" y="93599"/>
                  </a:lnTo>
                  <a:lnTo>
                    <a:pt x="428282" y="93599"/>
                  </a:lnTo>
                  <a:lnTo>
                    <a:pt x="428282" y="578713"/>
                  </a:lnTo>
                  <a:lnTo>
                    <a:pt x="521881" y="578713"/>
                  </a:lnTo>
                  <a:lnTo>
                    <a:pt x="521881" y="93599"/>
                  </a:lnTo>
                  <a:lnTo>
                    <a:pt x="605853" y="93599"/>
                  </a:lnTo>
                  <a:lnTo>
                    <a:pt x="605853" y="579805"/>
                  </a:lnTo>
                  <a:lnTo>
                    <a:pt x="0" y="579805"/>
                  </a:lnTo>
                  <a:lnTo>
                    <a:pt x="0" y="673404"/>
                  </a:lnTo>
                  <a:lnTo>
                    <a:pt x="1131900" y="673404"/>
                  </a:lnTo>
                  <a:lnTo>
                    <a:pt x="1131900" y="579805"/>
                  </a:lnTo>
                  <a:lnTo>
                    <a:pt x="1054608" y="579805"/>
                  </a:lnTo>
                  <a:lnTo>
                    <a:pt x="1054608" y="93599"/>
                  </a:lnTo>
                  <a:lnTo>
                    <a:pt x="1131900" y="93599"/>
                  </a:lnTo>
                  <a:lnTo>
                    <a:pt x="1131900" y="0"/>
                  </a:lnTo>
                  <a:close/>
                </a:path>
              </a:pathLst>
            </a:custGeom>
            <a:solidFill>
              <a:srgbClr val="2F7EB8"/>
            </a:solidFill>
          </p:spPr>
          <p:txBody>
            <a:bodyPr wrap="square" lIns="0" tIns="0" rIns="0" bIns="0" rtlCol="0"/>
            <a:lstStyle/>
            <a:p>
              <a:endParaRPr/>
            </a:p>
          </p:txBody>
        </p:sp>
        <p:pic>
          <p:nvPicPr>
            <p:cNvPr id="26" name="object 26"/>
            <p:cNvPicPr/>
            <p:nvPr/>
          </p:nvPicPr>
          <p:blipFill>
            <a:blip r:embed="rId3" cstate="print"/>
            <a:stretch>
              <a:fillRect/>
            </a:stretch>
          </p:blipFill>
          <p:spPr>
            <a:xfrm>
              <a:off x="7266540" y="4320942"/>
              <a:ext cx="335699" cy="365783"/>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8642099" y="90750"/>
            <a:ext cx="342900" cy="342900"/>
            <a:chOff x="8642099" y="90750"/>
            <a:chExt cx="342900" cy="342900"/>
          </a:xfrm>
        </p:grpSpPr>
        <p:pic>
          <p:nvPicPr>
            <p:cNvPr id="12" name="object 12"/>
            <p:cNvPicPr/>
            <p:nvPr/>
          </p:nvPicPr>
          <p:blipFill>
            <a:blip r:embed="rId4" cstate="print"/>
            <a:stretch>
              <a:fillRect/>
            </a:stretch>
          </p:blipFill>
          <p:spPr>
            <a:xfrm>
              <a:off x="8742499" y="265925"/>
              <a:ext cx="142049" cy="142049"/>
            </a:xfrm>
            <a:prstGeom prst="rect">
              <a:avLst/>
            </a:prstGeom>
          </p:spPr>
        </p:pic>
        <p:sp>
          <p:nvSpPr>
            <p:cNvPr id="13" name="object 13"/>
            <p:cNvSpPr/>
            <p:nvPr/>
          </p:nvSpPr>
          <p:spPr>
            <a:xfrm>
              <a:off x="8651624" y="100275"/>
              <a:ext cx="323850" cy="323850"/>
            </a:xfrm>
            <a:custGeom>
              <a:avLst/>
              <a:gdLst/>
              <a:ahLst/>
              <a:cxnLst/>
              <a:rect l="l" t="t" r="r" b="b"/>
              <a:pathLst>
                <a:path w="323850" h="323850">
                  <a:moveTo>
                    <a:pt x="0" y="161849"/>
                  </a:moveTo>
                  <a:lnTo>
                    <a:pt x="5781" y="118823"/>
                  </a:lnTo>
                  <a:lnTo>
                    <a:pt x="22097" y="80161"/>
                  </a:lnTo>
                  <a:lnTo>
                    <a:pt x="47404" y="47404"/>
                  </a:lnTo>
                  <a:lnTo>
                    <a:pt x="80161" y="22097"/>
                  </a:lnTo>
                  <a:lnTo>
                    <a:pt x="118823" y="5781"/>
                  </a:lnTo>
                  <a:lnTo>
                    <a:pt x="161849" y="0"/>
                  </a:lnTo>
                  <a:lnTo>
                    <a:pt x="223787" y="12320"/>
                  </a:lnTo>
                  <a:lnTo>
                    <a:pt x="276294" y="47404"/>
                  </a:lnTo>
                  <a:lnTo>
                    <a:pt x="311379" y="99912"/>
                  </a:lnTo>
                  <a:lnTo>
                    <a:pt x="323699" y="161849"/>
                  </a:lnTo>
                  <a:lnTo>
                    <a:pt x="317918" y="204876"/>
                  </a:lnTo>
                  <a:lnTo>
                    <a:pt x="301602" y="243538"/>
                  </a:lnTo>
                  <a:lnTo>
                    <a:pt x="276295" y="276295"/>
                  </a:lnTo>
                  <a:lnTo>
                    <a:pt x="243538" y="301602"/>
                  </a:lnTo>
                  <a:lnTo>
                    <a:pt x="204876" y="317918"/>
                  </a:lnTo>
                  <a:lnTo>
                    <a:pt x="161849" y="323700"/>
                  </a:lnTo>
                  <a:lnTo>
                    <a:pt x="118823" y="317918"/>
                  </a:lnTo>
                  <a:lnTo>
                    <a:pt x="80161" y="301602"/>
                  </a:lnTo>
                  <a:lnTo>
                    <a:pt x="47404" y="276295"/>
                  </a:lnTo>
                  <a:lnTo>
                    <a:pt x="22097" y="243538"/>
                  </a:lnTo>
                  <a:lnTo>
                    <a:pt x="5781" y="204876"/>
                  </a:lnTo>
                  <a:lnTo>
                    <a:pt x="0" y="161849"/>
                  </a:lnTo>
                  <a:close/>
                </a:path>
              </a:pathLst>
            </a:custGeom>
            <a:ln w="19049">
              <a:solidFill>
                <a:srgbClr val="2773AA"/>
              </a:solidFill>
            </a:ln>
          </p:spPr>
          <p:txBody>
            <a:bodyPr wrap="square" lIns="0" tIns="0" rIns="0" bIns="0" rtlCol="0"/>
            <a:lstStyle/>
            <a:p>
              <a:endParaRPr/>
            </a:p>
          </p:txBody>
        </p:sp>
        <p:sp>
          <p:nvSpPr>
            <p:cNvPr id="14" name="object 14"/>
            <p:cNvSpPr/>
            <p:nvPr/>
          </p:nvSpPr>
          <p:spPr>
            <a:xfrm>
              <a:off x="8802949" y="351354"/>
              <a:ext cx="21590" cy="21590"/>
            </a:xfrm>
            <a:custGeom>
              <a:avLst/>
              <a:gdLst/>
              <a:ahLst/>
              <a:cxnLst/>
              <a:rect l="l" t="t" r="r" b="b"/>
              <a:pathLst>
                <a:path w="21590" h="21589">
                  <a:moveTo>
                    <a:pt x="16299" y="20999"/>
                  </a:moveTo>
                  <a:lnTo>
                    <a:pt x="4700" y="20999"/>
                  </a:lnTo>
                  <a:lnTo>
                    <a:pt x="0" y="16298"/>
                  </a:lnTo>
                  <a:lnTo>
                    <a:pt x="0" y="10499"/>
                  </a:lnTo>
                  <a:lnTo>
                    <a:pt x="0" y="4700"/>
                  </a:lnTo>
                  <a:lnTo>
                    <a:pt x="4700" y="0"/>
                  </a:lnTo>
                  <a:lnTo>
                    <a:pt x="13284" y="0"/>
                  </a:lnTo>
                  <a:lnTo>
                    <a:pt x="15955" y="1106"/>
                  </a:lnTo>
                  <a:lnTo>
                    <a:pt x="17924" y="3075"/>
                  </a:lnTo>
                  <a:lnTo>
                    <a:pt x="19893" y="5044"/>
                  </a:lnTo>
                  <a:lnTo>
                    <a:pt x="20999" y="7715"/>
                  </a:lnTo>
                  <a:lnTo>
                    <a:pt x="20999" y="16298"/>
                  </a:lnTo>
                  <a:lnTo>
                    <a:pt x="16299" y="20999"/>
                  </a:lnTo>
                  <a:close/>
                </a:path>
              </a:pathLst>
            </a:custGeom>
            <a:solidFill>
              <a:srgbClr val="2773AA"/>
            </a:solidFill>
          </p:spPr>
          <p:txBody>
            <a:bodyPr wrap="square" lIns="0" tIns="0" rIns="0" bIns="0" rtlCol="0"/>
            <a:lstStyle/>
            <a:p>
              <a:endParaRPr/>
            </a:p>
          </p:txBody>
        </p:sp>
        <p:sp>
          <p:nvSpPr>
            <p:cNvPr id="15" name="object 15"/>
            <p:cNvSpPr/>
            <p:nvPr/>
          </p:nvSpPr>
          <p:spPr>
            <a:xfrm>
              <a:off x="8802949" y="351354"/>
              <a:ext cx="21590" cy="21590"/>
            </a:xfrm>
            <a:custGeom>
              <a:avLst/>
              <a:gdLst/>
              <a:ahLst/>
              <a:cxnLst/>
              <a:rect l="l" t="t" r="r" b="b"/>
              <a:pathLst>
                <a:path w="21590" h="21589">
                  <a:moveTo>
                    <a:pt x="0" y="10499"/>
                  </a:moveTo>
                  <a:lnTo>
                    <a:pt x="0" y="4700"/>
                  </a:lnTo>
                  <a:lnTo>
                    <a:pt x="4700" y="0"/>
                  </a:lnTo>
                  <a:lnTo>
                    <a:pt x="10499" y="0"/>
                  </a:lnTo>
                  <a:lnTo>
                    <a:pt x="13284" y="0"/>
                  </a:lnTo>
                  <a:lnTo>
                    <a:pt x="15955" y="1106"/>
                  </a:lnTo>
                  <a:lnTo>
                    <a:pt x="17924" y="3075"/>
                  </a:lnTo>
                  <a:lnTo>
                    <a:pt x="19893" y="5044"/>
                  </a:lnTo>
                  <a:lnTo>
                    <a:pt x="20999" y="7715"/>
                  </a:lnTo>
                  <a:lnTo>
                    <a:pt x="20999" y="10499"/>
                  </a:lnTo>
                  <a:lnTo>
                    <a:pt x="20999" y="16298"/>
                  </a:lnTo>
                  <a:lnTo>
                    <a:pt x="16299" y="20999"/>
                  </a:lnTo>
                  <a:lnTo>
                    <a:pt x="10499" y="20999"/>
                  </a:lnTo>
                  <a:lnTo>
                    <a:pt x="4700" y="20999"/>
                  </a:lnTo>
                  <a:lnTo>
                    <a:pt x="0" y="16298"/>
                  </a:lnTo>
                  <a:lnTo>
                    <a:pt x="0" y="10499"/>
                  </a:lnTo>
                  <a:close/>
                </a:path>
              </a:pathLst>
            </a:custGeom>
            <a:ln w="19049">
              <a:solidFill>
                <a:srgbClr val="2773AA"/>
              </a:solidFill>
            </a:ln>
          </p:spPr>
          <p:txBody>
            <a:bodyPr wrap="square" lIns="0" tIns="0" rIns="0" bIns="0" rtlCol="0"/>
            <a:lstStyle/>
            <a:p>
              <a:endParaRPr/>
            </a:p>
          </p:txBody>
        </p:sp>
      </p:grpSp>
      <p:sp>
        <p:nvSpPr>
          <p:cNvPr id="7" name="object 7">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10" name="object 10"/>
          <p:cNvSpPr txBox="1"/>
          <p:nvPr/>
        </p:nvSpPr>
        <p:spPr>
          <a:xfrm>
            <a:off x="109749" y="4904856"/>
            <a:ext cx="4648200" cy="132080"/>
          </a:xfrm>
          <a:prstGeom prst="rect">
            <a:avLst/>
          </a:prstGeom>
        </p:spPr>
        <p:txBody>
          <a:bodyPr vert="horz" wrap="square" lIns="0" tIns="12700" rIns="0" bIns="0" rtlCol="0">
            <a:spAutoFit/>
          </a:bodyPr>
          <a:lstStyle/>
          <a:p>
            <a:pPr marL="12700">
              <a:lnSpc>
                <a:spcPct val="100000"/>
              </a:lnSpc>
              <a:spcBef>
                <a:spcPts val="100"/>
              </a:spcBef>
            </a:pPr>
            <a:r>
              <a:rPr sz="700" i="1" spc="30" dirty="0">
                <a:solidFill>
                  <a:srgbClr val="222222"/>
                </a:solidFill>
                <a:latin typeface="Calibri"/>
                <a:cs typeface="Calibri"/>
              </a:rPr>
              <a:t>Source: Epigenetic analysis </a:t>
            </a:r>
            <a:r>
              <a:rPr sz="700" i="1" spc="5" dirty="0">
                <a:solidFill>
                  <a:srgbClr val="222222"/>
                </a:solidFill>
                <a:latin typeface="Calibri"/>
                <a:cs typeface="Calibri"/>
              </a:rPr>
              <a:t>for</a:t>
            </a:r>
            <a:r>
              <a:rPr sz="700" i="1" spc="30" dirty="0">
                <a:solidFill>
                  <a:srgbClr val="222222"/>
                </a:solidFill>
                <a:latin typeface="Calibri"/>
                <a:cs typeface="Calibri"/>
              </a:rPr>
              <a:t> </a:t>
            </a:r>
            <a:r>
              <a:rPr sz="700" i="1" spc="20" dirty="0">
                <a:solidFill>
                  <a:srgbClr val="222222"/>
                </a:solidFill>
                <a:latin typeface="Calibri"/>
                <a:cs typeface="Calibri"/>
              </a:rPr>
              <a:t>early</a:t>
            </a:r>
            <a:r>
              <a:rPr sz="700" i="1" spc="30" dirty="0">
                <a:solidFill>
                  <a:srgbClr val="222222"/>
                </a:solidFill>
                <a:latin typeface="Calibri"/>
                <a:cs typeface="Calibri"/>
              </a:rPr>
              <a:t> </a:t>
            </a:r>
            <a:r>
              <a:rPr sz="700" i="1" spc="35" dirty="0">
                <a:solidFill>
                  <a:srgbClr val="222222"/>
                </a:solidFill>
                <a:latin typeface="Calibri"/>
                <a:cs typeface="Calibri"/>
              </a:rPr>
              <a:t>cancer</a:t>
            </a:r>
            <a:r>
              <a:rPr sz="700" i="1" spc="30" dirty="0">
                <a:solidFill>
                  <a:srgbClr val="222222"/>
                </a:solidFill>
                <a:latin typeface="Calibri"/>
                <a:cs typeface="Calibri"/>
              </a:rPr>
              <a:t> </a:t>
            </a:r>
            <a:r>
              <a:rPr sz="700" i="1" spc="20" dirty="0">
                <a:solidFill>
                  <a:srgbClr val="222222"/>
                </a:solidFill>
                <a:latin typeface="Calibri"/>
                <a:cs typeface="Calibri"/>
              </a:rPr>
              <a:t>detection</a:t>
            </a:r>
            <a:r>
              <a:rPr sz="700" i="1" spc="30" dirty="0">
                <a:solidFill>
                  <a:srgbClr val="222222"/>
                </a:solidFill>
                <a:latin typeface="Calibri"/>
                <a:cs typeface="Calibri"/>
              </a:rPr>
              <a:t> </a:t>
            </a:r>
            <a:r>
              <a:rPr sz="700" i="1" dirty="0">
                <a:solidFill>
                  <a:srgbClr val="222222"/>
                </a:solidFill>
                <a:latin typeface="Calibri"/>
                <a:cs typeface="Calibri"/>
              </a:rPr>
              <a:t>(Nature),</a:t>
            </a:r>
            <a:r>
              <a:rPr sz="700" i="1" spc="30" dirty="0">
                <a:solidFill>
                  <a:srgbClr val="222222"/>
                </a:solidFill>
                <a:latin typeface="Calibri"/>
                <a:cs typeface="Calibri"/>
              </a:rPr>
              <a:t> </a:t>
            </a:r>
            <a:r>
              <a:rPr sz="700" i="1" spc="20" dirty="0">
                <a:solidFill>
                  <a:srgbClr val="222222"/>
                </a:solidFill>
                <a:latin typeface="Calibri"/>
                <a:cs typeface="Calibri"/>
              </a:rPr>
              <a:t>GRAIL’s</a:t>
            </a:r>
            <a:r>
              <a:rPr sz="700" i="1" spc="30" dirty="0">
                <a:solidFill>
                  <a:srgbClr val="222222"/>
                </a:solidFill>
                <a:latin typeface="Calibri"/>
                <a:cs typeface="Calibri"/>
              </a:rPr>
              <a:t> </a:t>
            </a:r>
            <a:r>
              <a:rPr sz="700" i="1" spc="25" dirty="0">
                <a:solidFill>
                  <a:srgbClr val="222222"/>
                </a:solidFill>
                <a:latin typeface="Calibri"/>
                <a:cs typeface="Calibri"/>
              </a:rPr>
              <a:t>website</a:t>
            </a:r>
            <a:r>
              <a:rPr sz="700" i="1" spc="30" dirty="0">
                <a:solidFill>
                  <a:srgbClr val="222222"/>
                </a:solidFill>
                <a:latin typeface="Calibri"/>
                <a:cs typeface="Calibri"/>
              </a:rPr>
              <a:t> </a:t>
            </a:r>
            <a:r>
              <a:rPr sz="700" i="1" spc="20" dirty="0">
                <a:solidFill>
                  <a:srgbClr val="222222"/>
                </a:solidFill>
                <a:latin typeface="Calibri"/>
                <a:cs typeface="Calibri"/>
              </a:rPr>
              <a:t>(Cell-free</a:t>
            </a:r>
            <a:r>
              <a:rPr sz="700" i="1" spc="30" dirty="0">
                <a:solidFill>
                  <a:srgbClr val="222222"/>
                </a:solidFill>
                <a:latin typeface="Calibri"/>
                <a:cs typeface="Calibri"/>
              </a:rPr>
              <a:t> </a:t>
            </a:r>
            <a:r>
              <a:rPr sz="700" i="1" spc="40" dirty="0">
                <a:solidFill>
                  <a:srgbClr val="222222"/>
                </a:solidFill>
                <a:latin typeface="Calibri"/>
                <a:cs typeface="Calibri"/>
              </a:rPr>
              <a:t>Genome</a:t>
            </a:r>
            <a:r>
              <a:rPr sz="700" i="1" spc="30" dirty="0">
                <a:solidFill>
                  <a:srgbClr val="222222"/>
                </a:solidFill>
                <a:latin typeface="Calibri"/>
                <a:cs typeface="Calibri"/>
              </a:rPr>
              <a:t> </a:t>
            </a:r>
            <a:r>
              <a:rPr sz="700" i="1" spc="20" dirty="0">
                <a:solidFill>
                  <a:srgbClr val="222222"/>
                </a:solidFill>
                <a:latin typeface="Calibri"/>
                <a:cs typeface="Calibri"/>
              </a:rPr>
              <a:t>Atlas</a:t>
            </a:r>
            <a:r>
              <a:rPr sz="700" i="1" spc="30" dirty="0">
                <a:solidFill>
                  <a:srgbClr val="222222"/>
                </a:solidFill>
                <a:latin typeface="Calibri"/>
                <a:cs typeface="Calibri"/>
              </a:rPr>
              <a:t> </a:t>
            </a:r>
            <a:r>
              <a:rPr sz="700" i="1" spc="40" dirty="0">
                <a:solidFill>
                  <a:srgbClr val="222222"/>
                </a:solidFill>
                <a:latin typeface="Calibri"/>
                <a:cs typeface="Calibri"/>
              </a:rPr>
              <a:t>(CCGA)</a:t>
            </a:r>
            <a:r>
              <a:rPr sz="700" i="1" spc="30" dirty="0">
                <a:solidFill>
                  <a:srgbClr val="222222"/>
                </a:solidFill>
                <a:latin typeface="Calibri"/>
                <a:cs typeface="Calibri"/>
              </a:rPr>
              <a:t> </a:t>
            </a:r>
            <a:r>
              <a:rPr sz="700" i="1" spc="15" dirty="0">
                <a:solidFill>
                  <a:srgbClr val="222222"/>
                </a:solidFill>
                <a:latin typeface="Calibri"/>
                <a:cs typeface="Calibri"/>
              </a:rPr>
              <a:t>Study)</a:t>
            </a:r>
            <a:endParaRPr sz="7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109664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Agenda</a:t>
            </a:r>
          </a:p>
        </p:txBody>
      </p:sp>
      <p:grpSp>
        <p:nvGrpSpPr>
          <p:cNvPr id="4" name="object 4">
            <a:extLst>
              <a:ext uri="{C183D7F6-B498-43B3-948B-1728B52AA6E4}">
                <adec:decorative xmlns:adec="http://schemas.microsoft.com/office/drawing/2017/decorative" val="1"/>
              </a:ext>
            </a:extLst>
          </p:cNvPr>
          <p:cNvGrpSpPr/>
          <p:nvPr/>
        </p:nvGrpSpPr>
        <p:grpSpPr>
          <a:xfrm>
            <a:off x="493162" y="1379625"/>
            <a:ext cx="238125" cy="238125"/>
            <a:chOff x="493162" y="1379625"/>
            <a:chExt cx="238125" cy="238125"/>
          </a:xfrm>
        </p:grpSpPr>
        <p:sp>
          <p:nvSpPr>
            <p:cNvPr id="5" name="object 5"/>
            <p:cNvSpPr/>
            <p:nvPr/>
          </p:nvSpPr>
          <p:spPr>
            <a:xfrm>
              <a:off x="497924" y="1384387"/>
              <a:ext cx="101600" cy="101600"/>
            </a:xfrm>
            <a:custGeom>
              <a:avLst/>
              <a:gdLst/>
              <a:ahLst/>
              <a:cxnLst/>
              <a:rect l="l" t="t" r="r" b="b"/>
              <a:pathLst>
                <a:path w="101600" h="101600">
                  <a:moveTo>
                    <a:pt x="0" y="0"/>
                  </a:moveTo>
                  <a:lnTo>
                    <a:pt x="101399" y="0"/>
                  </a:lnTo>
                  <a:lnTo>
                    <a:pt x="101399" y="101399"/>
                  </a:lnTo>
                  <a:lnTo>
                    <a:pt x="0" y="101399"/>
                  </a:lnTo>
                  <a:lnTo>
                    <a:pt x="0" y="0"/>
                  </a:lnTo>
                  <a:close/>
                </a:path>
              </a:pathLst>
            </a:custGeom>
            <a:ln w="9524">
              <a:solidFill>
                <a:srgbClr val="2773AA"/>
              </a:solidFill>
            </a:ln>
          </p:spPr>
          <p:txBody>
            <a:bodyPr wrap="square" lIns="0" tIns="0" rIns="0" bIns="0" rtlCol="0"/>
            <a:lstStyle/>
            <a:p>
              <a:endParaRPr/>
            </a:p>
          </p:txBody>
        </p:sp>
        <p:sp>
          <p:nvSpPr>
            <p:cNvPr id="6" name="object 6"/>
            <p:cNvSpPr/>
            <p:nvPr/>
          </p:nvSpPr>
          <p:spPr>
            <a:xfrm>
              <a:off x="624887" y="1384387"/>
              <a:ext cx="101600" cy="101600"/>
            </a:xfrm>
            <a:custGeom>
              <a:avLst/>
              <a:gdLst/>
              <a:ahLst/>
              <a:cxnLst/>
              <a:rect l="l" t="t" r="r" b="b"/>
              <a:pathLst>
                <a:path w="101600" h="101600">
                  <a:moveTo>
                    <a:pt x="101399" y="101399"/>
                  </a:moveTo>
                  <a:lnTo>
                    <a:pt x="0" y="101399"/>
                  </a:lnTo>
                  <a:lnTo>
                    <a:pt x="0" y="0"/>
                  </a:lnTo>
                  <a:lnTo>
                    <a:pt x="101399" y="0"/>
                  </a:lnTo>
                  <a:lnTo>
                    <a:pt x="101399" y="101399"/>
                  </a:lnTo>
                  <a:close/>
                </a:path>
              </a:pathLst>
            </a:custGeom>
            <a:solidFill>
              <a:srgbClr val="2773AA"/>
            </a:solidFill>
          </p:spPr>
          <p:txBody>
            <a:bodyPr wrap="square" lIns="0" tIns="0" rIns="0" bIns="0" rtlCol="0"/>
            <a:lstStyle/>
            <a:p>
              <a:endParaRPr/>
            </a:p>
          </p:txBody>
        </p:sp>
        <p:sp>
          <p:nvSpPr>
            <p:cNvPr id="7" name="object 7"/>
            <p:cNvSpPr/>
            <p:nvPr/>
          </p:nvSpPr>
          <p:spPr>
            <a:xfrm>
              <a:off x="497924" y="1384387"/>
              <a:ext cx="228600" cy="228600"/>
            </a:xfrm>
            <a:custGeom>
              <a:avLst/>
              <a:gdLst/>
              <a:ahLst/>
              <a:cxnLst/>
              <a:rect l="l" t="t" r="r" b="b"/>
              <a:pathLst>
                <a:path w="228600" h="228600">
                  <a:moveTo>
                    <a:pt x="126962" y="0"/>
                  </a:moveTo>
                  <a:lnTo>
                    <a:pt x="228362" y="0"/>
                  </a:lnTo>
                  <a:lnTo>
                    <a:pt x="228362" y="101399"/>
                  </a:lnTo>
                  <a:lnTo>
                    <a:pt x="126962" y="101399"/>
                  </a:lnTo>
                  <a:lnTo>
                    <a:pt x="126962" y="0"/>
                  </a:lnTo>
                  <a:close/>
                </a:path>
                <a:path w="228600" h="228600">
                  <a:moveTo>
                    <a:pt x="0" y="127056"/>
                  </a:moveTo>
                  <a:lnTo>
                    <a:pt x="101399" y="127056"/>
                  </a:lnTo>
                  <a:lnTo>
                    <a:pt x="101399" y="228456"/>
                  </a:lnTo>
                  <a:lnTo>
                    <a:pt x="0" y="228456"/>
                  </a:lnTo>
                  <a:lnTo>
                    <a:pt x="0" y="127056"/>
                  </a:lnTo>
                  <a:close/>
                </a:path>
                <a:path w="228600" h="228600">
                  <a:moveTo>
                    <a:pt x="126962" y="127056"/>
                  </a:moveTo>
                  <a:lnTo>
                    <a:pt x="228362" y="127056"/>
                  </a:lnTo>
                  <a:lnTo>
                    <a:pt x="228362" y="228456"/>
                  </a:lnTo>
                  <a:lnTo>
                    <a:pt x="126962" y="228456"/>
                  </a:lnTo>
                  <a:lnTo>
                    <a:pt x="126962" y="127056"/>
                  </a:lnTo>
                  <a:close/>
                </a:path>
              </a:pathLst>
            </a:custGeom>
            <a:ln w="9524">
              <a:solidFill>
                <a:srgbClr val="2773AA"/>
              </a:solidFill>
            </a:ln>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499462" y="2168562"/>
            <a:ext cx="224790" cy="224790"/>
            <a:chOff x="499462" y="2168562"/>
            <a:chExt cx="224790" cy="224790"/>
          </a:xfrm>
        </p:grpSpPr>
        <p:sp>
          <p:nvSpPr>
            <p:cNvPr id="9" name="object 9"/>
            <p:cNvSpPr/>
            <p:nvPr/>
          </p:nvSpPr>
          <p:spPr>
            <a:xfrm>
              <a:off x="669980" y="2173324"/>
              <a:ext cx="49530" cy="215265"/>
            </a:xfrm>
            <a:custGeom>
              <a:avLst/>
              <a:gdLst/>
              <a:ahLst/>
              <a:cxnLst/>
              <a:rect l="l" t="t" r="r" b="b"/>
              <a:pathLst>
                <a:path w="49529" h="215264">
                  <a:moveTo>
                    <a:pt x="49499" y="214799"/>
                  </a:moveTo>
                  <a:lnTo>
                    <a:pt x="0" y="214799"/>
                  </a:lnTo>
                  <a:lnTo>
                    <a:pt x="0" y="0"/>
                  </a:lnTo>
                  <a:lnTo>
                    <a:pt x="49499" y="0"/>
                  </a:lnTo>
                  <a:lnTo>
                    <a:pt x="49499" y="214799"/>
                  </a:lnTo>
                  <a:close/>
                </a:path>
              </a:pathLst>
            </a:custGeom>
            <a:solidFill>
              <a:srgbClr val="2F7EB8"/>
            </a:solidFill>
          </p:spPr>
          <p:txBody>
            <a:bodyPr wrap="square" lIns="0" tIns="0" rIns="0" bIns="0" rtlCol="0"/>
            <a:lstStyle/>
            <a:p>
              <a:endParaRPr/>
            </a:p>
          </p:txBody>
        </p:sp>
        <p:sp>
          <p:nvSpPr>
            <p:cNvPr id="10" name="object 10"/>
            <p:cNvSpPr/>
            <p:nvPr/>
          </p:nvSpPr>
          <p:spPr>
            <a:xfrm>
              <a:off x="669980" y="2173324"/>
              <a:ext cx="49530" cy="215265"/>
            </a:xfrm>
            <a:custGeom>
              <a:avLst/>
              <a:gdLst/>
              <a:ahLst/>
              <a:cxnLst/>
              <a:rect l="l" t="t" r="r" b="b"/>
              <a:pathLst>
                <a:path w="49529" h="215264">
                  <a:moveTo>
                    <a:pt x="0" y="0"/>
                  </a:moveTo>
                  <a:lnTo>
                    <a:pt x="49499" y="0"/>
                  </a:lnTo>
                  <a:lnTo>
                    <a:pt x="49499" y="214799"/>
                  </a:lnTo>
                  <a:lnTo>
                    <a:pt x="0" y="214799"/>
                  </a:lnTo>
                  <a:lnTo>
                    <a:pt x="0" y="0"/>
                  </a:lnTo>
                  <a:close/>
                </a:path>
              </a:pathLst>
            </a:custGeom>
            <a:ln w="9524">
              <a:solidFill>
                <a:srgbClr val="2F7EB8"/>
              </a:solidFill>
            </a:ln>
          </p:spPr>
          <p:txBody>
            <a:bodyPr wrap="square" lIns="0" tIns="0" rIns="0" bIns="0" rtlCol="0"/>
            <a:lstStyle/>
            <a:p>
              <a:endParaRPr/>
            </a:p>
          </p:txBody>
        </p:sp>
        <p:sp>
          <p:nvSpPr>
            <p:cNvPr id="11" name="object 11"/>
            <p:cNvSpPr/>
            <p:nvPr/>
          </p:nvSpPr>
          <p:spPr>
            <a:xfrm>
              <a:off x="504224" y="2221125"/>
              <a:ext cx="132715" cy="167640"/>
            </a:xfrm>
            <a:custGeom>
              <a:avLst/>
              <a:gdLst/>
              <a:ahLst/>
              <a:cxnLst/>
              <a:rect l="l" t="t" r="r" b="b"/>
              <a:pathLst>
                <a:path w="132715" h="167639">
                  <a:moveTo>
                    <a:pt x="82877" y="0"/>
                  </a:moveTo>
                  <a:lnTo>
                    <a:pt x="132377" y="0"/>
                  </a:lnTo>
                  <a:lnTo>
                    <a:pt x="132377" y="167099"/>
                  </a:lnTo>
                  <a:lnTo>
                    <a:pt x="82877" y="167099"/>
                  </a:lnTo>
                  <a:lnTo>
                    <a:pt x="82877" y="0"/>
                  </a:lnTo>
                  <a:close/>
                </a:path>
                <a:path w="132715" h="167639">
                  <a:moveTo>
                    <a:pt x="0" y="65243"/>
                  </a:moveTo>
                  <a:lnTo>
                    <a:pt x="49499" y="65243"/>
                  </a:lnTo>
                  <a:lnTo>
                    <a:pt x="49499" y="167243"/>
                  </a:lnTo>
                  <a:lnTo>
                    <a:pt x="0" y="167243"/>
                  </a:lnTo>
                  <a:lnTo>
                    <a:pt x="0" y="65243"/>
                  </a:lnTo>
                  <a:close/>
                </a:path>
              </a:pathLst>
            </a:custGeom>
            <a:ln w="9524">
              <a:solidFill>
                <a:srgbClr val="2773AA"/>
              </a:solidFill>
            </a:ln>
          </p:spPr>
          <p:txBody>
            <a:bodyPr wrap="square" lIns="0" tIns="0" rIns="0" bIns="0" rtlCol="0"/>
            <a:lstStyle/>
            <a:p>
              <a:endParaRPr/>
            </a:p>
          </p:txBody>
        </p:sp>
      </p:grpSp>
      <p:grpSp>
        <p:nvGrpSpPr>
          <p:cNvPr id="15" name="object 15">
            <a:extLst>
              <a:ext uri="{C183D7F6-B498-43B3-948B-1728B52AA6E4}">
                <adec:decorative xmlns:adec="http://schemas.microsoft.com/office/drawing/2017/decorative" val="1"/>
              </a:ext>
            </a:extLst>
          </p:cNvPr>
          <p:cNvGrpSpPr/>
          <p:nvPr/>
        </p:nvGrpSpPr>
        <p:grpSpPr>
          <a:xfrm>
            <a:off x="447675" y="2890325"/>
            <a:ext cx="320675" cy="320675"/>
            <a:chOff x="447675" y="2890325"/>
            <a:chExt cx="320675" cy="320675"/>
          </a:xfrm>
        </p:grpSpPr>
        <p:pic>
          <p:nvPicPr>
            <p:cNvPr id="16" name="object 16"/>
            <p:cNvPicPr/>
            <p:nvPr/>
          </p:nvPicPr>
          <p:blipFill>
            <a:blip r:embed="rId2" cstate="print"/>
            <a:stretch>
              <a:fillRect/>
            </a:stretch>
          </p:blipFill>
          <p:spPr>
            <a:xfrm>
              <a:off x="541204" y="3053513"/>
              <a:ext cx="133649" cy="133649"/>
            </a:xfrm>
            <a:prstGeom prst="rect">
              <a:avLst/>
            </a:prstGeom>
          </p:spPr>
        </p:pic>
        <p:sp>
          <p:nvSpPr>
            <p:cNvPr id="17" name="object 17"/>
            <p:cNvSpPr/>
            <p:nvPr/>
          </p:nvSpPr>
          <p:spPr>
            <a:xfrm>
              <a:off x="457200" y="2899850"/>
              <a:ext cx="301625" cy="301625"/>
            </a:xfrm>
            <a:custGeom>
              <a:avLst/>
              <a:gdLst/>
              <a:ahLst/>
              <a:cxnLst/>
              <a:rect l="l" t="t" r="r" b="b"/>
              <a:pathLst>
                <a:path w="301625" h="301625">
                  <a:moveTo>
                    <a:pt x="0" y="150749"/>
                  </a:moveTo>
                  <a:lnTo>
                    <a:pt x="7685" y="103101"/>
                  </a:lnTo>
                  <a:lnTo>
                    <a:pt x="29086" y="61719"/>
                  </a:lnTo>
                  <a:lnTo>
                    <a:pt x="61719" y="29086"/>
                  </a:lnTo>
                  <a:lnTo>
                    <a:pt x="103101" y="7685"/>
                  </a:lnTo>
                  <a:lnTo>
                    <a:pt x="150749" y="0"/>
                  </a:lnTo>
                  <a:lnTo>
                    <a:pt x="208439" y="11475"/>
                  </a:lnTo>
                  <a:lnTo>
                    <a:pt x="257346" y="44153"/>
                  </a:lnTo>
                  <a:lnTo>
                    <a:pt x="290024" y="93060"/>
                  </a:lnTo>
                  <a:lnTo>
                    <a:pt x="301499" y="150749"/>
                  </a:lnTo>
                  <a:lnTo>
                    <a:pt x="293814" y="198398"/>
                  </a:lnTo>
                  <a:lnTo>
                    <a:pt x="272413" y="239781"/>
                  </a:lnTo>
                  <a:lnTo>
                    <a:pt x="239780" y="272414"/>
                  </a:lnTo>
                  <a:lnTo>
                    <a:pt x="198398" y="293814"/>
                  </a:lnTo>
                  <a:lnTo>
                    <a:pt x="150749" y="301499"/>
                  </a:lnTo>
                  <a:lnTo>
                    <a:pt x="103101" y="293814"/>
                  </a:lnTo>
                  <a:lnTo>
                    <a:pt x="61719" y="272414"/>
                  </a:lnTo>
                  <a:lnTo>
                    <a:pt x="29086" y="239781"/>
                  </a:lnTo>
                  <a:lnTo>
                    <a:pt x="7685" y="198398"/>
                  </a:lnTo>
                  <a:lnTo>
                    <a:pt x="0" y="150749"/>
                  </a:lnTo>
                  <a:close/>
                </a:path>
              </a:pathLst>
            </a:custGeom>
            <a:ln w="19049">
              <a:solidFill>
                <a:srgbClr val="2773AA"/>
              </a:solidFill>
            </a:ln>
          </p:spPr>
          <p:txBody>
            <a:bodyPr wrap="square" lIns="0" tIns="0" rIns="0" bIns="0" rtlCol="0"/>
            <a:lstStyle/>
            <a:p>
              <a:endParaRPr/>
            </a:p>
          </p:txBody>
        </p:sp>
        <p:sp>
          <p:nvSpPr>
            <p:cNvPr id="18" name="object 18"/>
            <p:cNvSpPr/>
            <p:nvPr/>
          </p:nvSpPr>
          <p:spPr>
            <a:xfrm>
              <a:off x="598169" y="3133748"/>
              <a:ext cx="19685" cy="19685"/>
            </a:xfrm>
            <a:custGeom>
              <a:avLst/>
              <a:gdLst/>
              <a:ahLst/>
              <a:cxnLst/>
              <a:rect l="l" t="t" r="r" b="b"/>
              <a:pathLst>
                <a:path w="19684" h="19685">
                  <a:moveTo>
                    <a:pt x="15134" y="19499"/>
                  </a:moveTo>
                  <a:lnTo>
                    <a:pt x="4365" y="19499"/>
                  </a:lnTo>
                  <a:lnTo>
                    <a:pt x="0" y="15134"/>
                  </a:lnTo>
                  <a:lnTo>
                    <a:pt x="0" y="9749"/>
                  </a:lnTo>
                  <a:lnTo>
                    <a:pt x="0" y="4365"/>
                  </a:lnTo>
                  <a:lnTo>
                    <a:pt x="4365" y="0"/>
                  </a:lnTo>
                  <a:lnTo>
                    <a:pt x="12335" y="0"/>
                  </a:lnTo>
                  <a:lnTo>
                    <a:pt x="14815" y="1027"/>
                  </a:lnTo>
                  <a:lnTo>
                    <a:pt x="18472" y="4684"/>
                  </a:lnTo>
                  <a:lnTo>
                    <a:pt x="19499" y="7164"/>
                  </a:lnTo>
                  <a:lnTo>
                    <a:pt x="19499" y="15134"/>
                  </a:lnTo>
                  <a:lnTo>
                    <a:pt x="15134" y="19499"/>
                  </a:lnTo>
                  <a:close/>
                </a:path>
              </a:pathLst>
            </a:custGeom>
            <a:solidFill>
              <a:srgbClr val="2773AA"/>
            </a:solidFill>
          </p:spPr>
          <p:txBody>
            <a:bodyPr wrap="square" lIns="0" tIns="0" rIns="0" bIns="0" rtlCol="0"/>
            <a:lstStyle/>
            <a:p>
              <a:endParaRPr/>
            </a:p>
          </p:txBody>
        </p:sp>
        <p:sp>
          <p:nvSpPr>
            <p:cNvPr id="19" name="object 19"/>
            <p:cNvSpPr/>
            <p:nvPr/>
          </p:nvSpPr>
          <p:spPr>
            <a:xfrm>
              <a:off x="598169" y="3133748"/>
              <a:ext cx="19685" cy="19685"/>
            </a:xfrm>
            <a:custGeom>
              <a:avLst/>
              <a:gdLst/>
              <a:ahLst/>
              <a:cxnLst/>
              <a:rect l="l" t="t" r="r" b="b"/>
              <a:pathLst>
                <a:path w="19684" h="19685">
                  <a:moveTo>
                    <a:pt x="0" y="9749"/>
                  </a:moveTo>
                  <a:lnTo>
                    <a:pt x="0" y="4365"/>
                  </a:lnTo>
                  <a:lnTo>
                    <a:pt x="4365" y="0"/>
                  </a:lnTo>
                  <a:lnTo>
                    <a:pt x="9749" y="0"/>
                  </a:lnTo>
                  <a:lnTo>
                    <a:pt x="12335" y="0"/>
                  </a:lnTo>
                  <a:lnTo>
                    <a:pt x="14815" y="1027"/>
                  </a:lnTo>
                  <a:lnTo>
                    <a:pt x="16644" y="2855"/>
                  </a:lnTo>
                  <a:lnTo>
                    <a:pt x="18472" y="4684"/>
                  </a:lnTo>
                  <a:lnTo>
                    <a:pt x="19499" y="7164"/>
                  </a:lnTo>
                  <a:lnTo>
                    <a:pt x="19499" y="9749"/>
                  </a:lnTo>
                  <a:lnTo>
                    <a:pt x="19499" y="15134"/>
                  </a:lnTo>
                  <a:lnTo>
                    <a:pt x="15134" y="19499"/>
                  </a:lnTo>
                  <a:lnTo>
                    <a:pt x="9749" y="19499"/>
                  </a:lnTo>
                  <a:lnTo>
                    <a:pt x="4365" y="19499"/>
                  </a:lnTo>
                  <a:lnTo>
                    <a:pt x="0" y="15134"/>
                  </a:lnTo>
                  <a:lnTo>
                    <a:pt x="0" y="9749"/>
                  </a:lnTo>
                  <a:close/>
                </a:path>
              </a:pathLst>
            </a:custGeom>
            <a:ln w="19049">
              <a:solidFill>
                <a:srgbClr val="2773AA"/>
              </a:solidFill>
            </a:ln>
          </p:spPr>
          <p:txBody>
            <a:bodyPr wrap="square" lIns="0" tIns="0" rIns="0" bIns="0" rtlCol="0"/>
            <a:lstStyle/>
            <a:p>
              <a:endParaRPr/>
            </a:p>
          </p:txBody>
        </p:sp>
      </p:grpSp>
      <p:grpSp>
        <p:nvGrpSpPr>
          <p:cNvPr id="12" name="object 12">
            <a:extLst>
              <a:ext uri="{C183D7F6-B498-43B3-948B-1728B52AA6E4}">
                <adec:decorative xmlns:adec="http://schemas.microsoft.com/office/drawing/2017/decorative" val="1"/>
              </a:ext>
            </a:extLst>
          </p:cNvPr>
          <p:cNvGrpSpPr/>
          <p:nvPr/>
        </p:nvGrpSpPr>
        <p:grpSpPr>
          <a:xfrm>
            <a:off x="460278" y="3658626"/>
            <a:ext cx="311150" cy="281940"/>
            <a:chOff x="460278" y="3658626"/>
            <a:chExt cx="311150" cy="281940"/>
          </a:xfrm>
        </p:grpSpPr>
        <p:pic>
          <p:nvPicPr>
            <p:cNvPr id="13" name="object 13"/>
            <p:cNvPicPr/>
            <p:nvPr/>
          </p:nvPicPr>
          <p:blipFill>
            <a:blip r:embed="rId3" cstate="print"/>
            <a:stretch>
              <a:fillRect/>
            </a:stretch>
          </p:blipFill>
          <p:spPr>
            <a:xfrm>
              <a:off x="467854" y="3687278"/>
              <a:ext cx="191064" cy="252871"/>
            </a:xfrm>
            <a:prstGeom prst="rect">
              <a:avLst/>
            </a:prstGeom>
          </p:spPr>
        </p:pic>
        <p:sp>
          <p:nvSpPr>
            <p:cNvPr id="14" name="object 14"/>
            <p:cNvSpPr/>
            <p:nvPr/>
          </p:nvSpPr>
          <p:spPr>
            <a:xfrm>
              <a:off x="465041" y="3663388"/>
              <a:ext cx="301625" cy="139065"/>
            </a:xfrm>
            <a:custGeom>
              <a:avLst/>
              <a:gdLst/>
              <a:ahLst/>
              <a:cxnLst/>
              <a:rect l="l" t="t" r="r" b="b"/>
              <a:pathLst>
                <a:path w="301625" h="139064">
                  <a:moveTo>
                    <a:pt x="0" y="0"/>
                  </a:moveTo>
                  <a:lnTo>
                    <a:pt x="1539" y="9715"/>
                  </a:lnTo>
                  <a:lnTo>
                    <a:pt x="3078" y="23840"/>
                  </a:lnTo>
                  <a:lnTo>
                    <a:pt x="9232" y="38455"/>
                  </a:lnTo>
                  <a:lnTo>
                    <a:pt x="24615" y="49641"/>
                  </a:lnTo>
                  <a:lnTo>
                    <a:pt x="54467" y="56010"/>
                  </a:lnTo>
                  <a:lnTo>
                    <a:pt x="94989" y="59767"/>
                  </a:lnTo>
                  <a:lnTo>
                    <a:pt x="137243" y="62381"/>
                  </a:lnTo>
                  <a:lnTo>
                    <a:pt x="172286" y="65320"/>
                  </a:lnTo>
                  <a:lnTo>
                    <a:pt x="197764" y="67667"/>
                  </a:lnTo>
                  <a:lnTo>
                    <a:pt x="218436" y="69074"/>
                  </a:lnTo>
                  <a:lnTo>
                    <a:pt x="236031" y="71870"/>
                  </a:lnTo>
                  <a:lnTo>
                    <a:pt x="252280" y="78380"/>
                  </a:lnTo>
                  <a:lnTo>
                    <a:pt x="267903" y="91505"/>
                  </a:lnTo>
                  <a:lnTo>
                    <a:pt x="281891" y="109243"/>
                  </a:lnTo>
                  <a:lnTo>
                    <a:pt x="293379" y="126573"/>
                  </a:lnTo>
                  <a:lnTo>
                    <a:pt x="301502" y="138473"/>
                  </a:lnTo>
                </a:path>
              </a:pathLst>
            </a:custGeom>
            <a:ln w="9524">
              <a:solidFill>
                <a:srgbClr val="3781B6"/>
              </a:solidFill>
            </a:ln>
          </p:spPr>
          <p:txBody>
            <a:bodyPr wrap="square" lIns="0" tIns="0" rIns="0" bIns="0" rtlCol="0"/>
            <a:lstStyle/>
            <a:p>
              <a:endParaRPr/>
            </a:p>
          </p:txBody>
        </p:sp>
      </p:grpSp>
      <p:sp>
        <p:nvSpPr>
          <p:cNvPr id="20" name="object 20"/>
          <p:cNvSpPr txBox="1"/>
          <p:nvPr/>
        </p:nvSpPr>
        <p:spPr>
          <a:xfrm>
            <a:off x="1123100" y="1218994"/>
            <a:ext cx="4434840" cy="2809875"/>
          </a:xfrm>
          <a:prstGeom prst="rect">
            <a:avLst/>
          </a:prstGeom>
        </p:spPr>
        <p:txBody>
          <a:bodyPr vert="horz" wrap="square" lIns="0" tIns="58419" rIns="0" bIns="0" rtlCol="0">
            <a:spAutoFit/>
          </a:bodyPr>
          <a:lstStyle/>
          <a:p>
            <a:pPr marL="12700">
              <a:lnSpc>
                <a:spcPct val="100000"/>
              </a:lnSpc>
              <a:spcBef>
                <a:spcPts val="459"/>
              </a:spcBef>
            </a:pPr>
            <a:r>
              <a:rPr sz="1600" b="1" spc="-5" dirty="0">
                <a:solidFill>
                  <a:srgbClr val="2773AA"/>
                </a:solidFill>
                <a:latin typeface="Arial"/>
                <a:cs typeface="Arial"/>
              </a:rPr>
              <a:t>The</a:t>
            </a:r>
            <a:r>
              <a:rPr sz="1600" b="1" spc="-20" dirty="0">
                <a:solidFill>
                  <a:srgbClr val="2773AA"/>
                </a:solidFill>
                <a:latin typeface="Arial"/>
                <a:cs typeface="Arial"/>
              </a:rPr>
              <a:t> </a:t>
            </a:r>
            <a:r>
              <a:rPr sz="1600" b="1" spc="-5" dirty="0">
                <a:solidFill>
                  <a:srgbClr val="2773AA"/>
                </a:solidFill>
                <a:latin typeface="Arial"/>
                <a:cs typeface="Arial"/>
              </a:rPr>
              <a:t>Schelling</a:t>
            </a:r>
            <a:r>
              <a:rPr sz="1600" b="1" spc="-15" dirty="0">
                <a:solidFill>
                  <a:srgbClr val="2773AA"/>
                </a:solidFill>
                <a:latin typeface="Arial"/>
                <a:cs typeface="Arial"/>
              </a:rPr>
              <a:t> </a:t>
            </a:r>
            <a:r>
              <a:rPr sz="1600" b="1" spc="-5" dirty="0">
                <a:solidFill>
                  <a:srgbClr val="2773AA"/>
                </a:solidFill>
                <a:latin typeface="Arial"/>
                <a:cs typeface="Arial"/>
              </a:rPr>
              <a:t>point</a:t>
            </a:r>
            <a:r>
              <a:rPr sz="1600" b="1" spc="-20" dirty="0">
                <a:solidFill>
                  <a:srgbClr val="2773AA"/>
                </a:solidFill>
                <a:latin typeface="Arial"/>
                <a:cs typeface="Arial"/>
              </a:rPr>
              <a:t> </a:t>
            </a:r>
            <a:r>
              <a:rPr sz="1600" b="1" spc="-5" dirty="0">
                <a:solidFill>
                  <a:srgbClr val="2773AA"/>
                </a:solidFill>
                <a:latin typeface="Arial"/>
                <a:cs typeface="Arial"/>
              </a:rPr>
              <a:t>of</a:t>
            </a:r>
            <a:r>
              <a:rPr sz="1600" b="1" spc="-15" dirty="0">
                <a:solidFill>
                  <a:srgbClr val="2773AA"/>
                </a:solidFill>
                <a:latin typeface="Arial"/>
                <a:cs typeface="Arial"/>
              </a:rPr>
              <a:t> </a:t>
            </a:r>
            <a:r>
              <a:rPr sz="1600" b="1" spc="-5" dirty="0">
                <a:solidFill>
                  <a:srgbClr val="2773AA"/>
                </a:solidFill>
                <a:latin typeface="Arial"/>
                <a:cs typeface="Arial"/>
              </a:rPr>
              <a:t>liquid</a:t>
            </a:r>
            <a:r>
              <a:rPr sz="1600" b="1" spc="-20" dirty="0">
                <a:solidFill>
                  <a:srgbClr val="2773AA"/>
                </a:solidFill>
                <a:latin typeface="Arial"/>
                <a:cs typeface="Arial"/>
              </a:rPr>
              <a:t> </a:t>
            </a:r>
            <a:r>
              <a:rPr sz="1600" b="1" spc="-5" dirty="0">
                <a:solidFill>
                  <a:srgbClr val="2773AA"/>
                </a:solidFill>
                <a:latin typeface="Arial"/>
                <a:cs typeface="Arial"/>
              </a:rPr>
              <a:t>biopsy</a:t>
            </a:r>
            <a:endParaRPr sz="1600">
              <a:latin typeface="Arial"/>
              <a:cs typeface="Arial"/>
            </a:endParaRPr>
          </a:p>
          <a:p>
            <a:pPr marL="12700">
              <a:lnSpc>
                <a:spcPct val="100000"/>
              </a:lnSpc>
              <a:spcBef>
                <a:spcPts val="270"/>
              </a:spcBef>
            </a:pPr>
            <a:r>
              <a:rPr sz="1200" spc="-5" dirty="0">
                <a:solidFill>
                  <a:srgbClr val="595959"/>
                </a:solidFill>
                <a:latin typeface="Arial"/>
                <a:cs typeface="Arial"/>
              </a:rPr>
              <a:t>The</a:t>
            </a:r>
            <a:r>
              <a:rPr sz="1200" spc="-30" dirty="0">
                <a:solidFill>
                  <a:srgbClr val="595959"/>
                </a:solidFill>
                <a:latin typeface="Arial"/>
                <a:cs typeface="Arial"/>
              </a:rPr>
              <a:t> </a:t>
            </a:r>
            <a:r>
              <a:rPr sz="1200" dirty="0">
                <a:solidFill>
                  <a:srgbClr val="595959"/>
                </a:solidFill>
                <a:latin typeface="Arial"/>
                <a:cs typeface="Arial"/>
              </a:rPr>
              <a:t>convergence</a:t>
            </a:r>
            <a:r>
              <a:rPr sz="1200" spc="-25" dirty="0">
                <a:solidFill>
                  <a:srgbClr val="595959"/>
                </a:solidFill>
                <a:latin typeface="Arial"/>
                <a:cs typeface="Arial"/>
              </a:rPr>
              <a:t> </a:t>
            </a:r>
            <a:r>
              <a:rPr sz="1200" spc="-5" dirty="0">
                <a:solidFill>
                  <a:srgbClr val="595959"/>
                </a:solidFill>
                <a:latin typeface="Arial"/>
                <a:cs typeface="Arial"/>
              </a:rPr>
              <a:t>of</a:t>
            </a:r>
            <a:r>
              <a:rPr sz="1200" spc="-30" dirty="0">
                <a:solidFill>
                  <a:srgbClr val="595959"/>
                </a:solidFill>
                <a:latin typeface="Arial"/>
                <a:cs typeface="Arial"/>
              </a:rPr>
              <a:t> </a:t>
            </a:r>
            <a:r>
              <a:rPr sz="1200" dirty="0">
                <a:solidFill>
                  <a:srgbClr val="595959"/>
                </a:solidFill>
                <a:latin typeface="Arial"/>
                <a:cs typeface="Arial"/>
              </a:rPr>
              <a:t>multiple</a:t>
            </a:r>
            <a:r>
              <a:rPr sz="1200" spc="-25" dirty="0">
                <a:solidFill>
                  <a:srgbClr val="595959"/>
                </a:solidFill>
                <a:latin typeface="Arial"/>
                <a:cs typeface="Arial"/>
              </a:rPr>
              <a:t> </a:t>
            </a:r>
            <a:r>
              <a:rPr sz="1200" spc="-5" dirty="0">
                <a:solidFill>
                  <a:srgbClr val="595959"/>
                </a:solidFill>
                <a:latin typeface="Arial"/>
                <a:cs typeface="Arial"/>
              </a:rPr>
              <a:t>trends</a:t>
            </a:r>
            <a:endParaRPr sz="1200">
              <a:latin typeface="Arial"/>
              <a:cs typeface="Arial"/>
            </a:endParaRPr>
          </a:p>
          <a:p>
            <a:pPr>
              <a:lnSpc>
                <a:spcPct val="100000"/>
              </a:lnSpc>
            </a:pPr>
            <a:endParaRPr sz="1300">
              <a:latin typeface="Arial"/>
              <a:cs typeface="Arial"/>
            </a:endParaRPr>
          </a:p>
          <a:p>
            <a:pPr marL="12700">
              <a:lnSpc>
                <a:spcPct val="100000"/>
              </a:lnSpc>
              <a:spcBef>
                <a:spcPts val="850"/>
              </a:spcBef>
            </a:pPr>
            <a:r>
              <a:rPr sz="1600" b="1" spc="-5" dirty="0">
                <a:solidFill>
                  <a:srgbClr val="2773AA"/>
                </a:solidFill>
                <a:latin typeface="Arial"/>
                <a:cs typeface="Arial"/>
              </a:rPr>
              <a:t>The</a:t>
            </a:r>
            <a:r>
              <a:rPr sz="1600" b="1" spc="-35" dirty="0">
                <a:solidFill>
                  <a:srgbClr val="2773AA"/>
                </a:solidFill>
                <a:latin typeface="Arial"/>
                <a:cs typeface="Arial"/>
              </a:rPr>
              <a:t> </a:t>
            </a:r>
            <a:r>
              <a:rPr sz="1600" b="1" spc="-5" dirty="0">
                <a:solidFill>
                  <a:srgbClr val="2773AA"/>
                </a:solidFill>
                <a:latin typeface="Arial"/>
                <a:cs typeface="Arial"/>
              </a:rPr>
              <a:t>liquid</a:t>
            </a:r>
            <a:r>
              <a:rPr sz="1600" b="1" spc="-35" dirty="0">
                <a:solidFill>
                  <a:srgbClr val="2773AA"/>
                </a:solidFill>
                <a:latin typeface="Arial"/>
                <a:cs typeface="Arial"/>
              </a:rPr>
              <a:t> </a:t>
            </a:r>
            <a:r>
              <a:rPr sz="1600" b="1" spc="-5" dirty="0">
                <a:solidFill>
                  <a:srgbClr val="2773AA"/>
                </a:solidFill>
                <a:latin typeface="Arial"/>
                <a:cs typeface="Arial"/>
              </a:rPr>
              <a:t>biopsy</a:t>
            </a:r>
            <a:r>
              <a:rPr sz="1600" b="1" spc="-30" dirty="0">
                <a:solidFill>
                  <a:srgbClr val="2773AA"/>
                </a:solidFill>
                <a:latin typeface="Arial"/>
                <a:cs typeface="Arial"/>
              </a:rPr>
              <a:t> </a:t>
            </a:r>
            <a:r>
              <a:rPr sz="1600" b="1" spc="-5" dirty="0">
                <a:solidFill>
                  <a:srgbClr val="2773AA"/>
                </a:solidFill>
                <a:latin typeface="Arial"/>
                <a:cs typeface="Arial"/>
              </a:rPr>
              <a:t>market</a:t>
            </a:r>
            <a:endParaRPr sz="1600">
              <a:latin typeface="Arial"/>
              <a:cs typeface="Arial"/>
            </a:endParaRPr>
          </a:p>
          <a:p>
            <a:pPr marL="12700">
              <a:lnSpc>
                <a:spcPct val="100000"/>
              </a:lnSpc>
              <a:spcBef>
                <a:spcPts val="275"/>
              </a:spcBef>
            </a:pPr>
            <a:r>
              <a:rPr sz="1200" dirty="0">
                <a:solidFill>
                  <a:srgbClr val="595959"/>
                </a:solidFill>
                <a:latin typeface="Arial"/>
                <a:cs typeface="Arial"/>
              </a:rPr>
              <a:t>A</a:t>
            </a:r>
            <a:r>
              <a:rPr sz="1200" spc="-85" dirty="0">
                <a:solidFill>
                  <a:srgbClr val="595959"/>
                </a:solidFill>
                <a:latin typeface="Arial"/>
                <a:cs typeface="Arial"/>
              </a:rPr>
              <a:t> </a:t>
            </a:r>
            <a:r>
              <a:rPr sz="1200" dirty="0">
                <a:solidFill>
                  <a:srgbClr val="595959"/>
                </a:solidFill>
                <a:latin typeface="Arial"/>
                <a:cs typeface="Arial"/>
              </a:rPr>
              <a:t>snapshot</a:t>
            </a:r>
            <a:r>
              <a:rPr sz="1200" spc="-20" dirty="0">
                <a:solidFill>
                  <a:srgbClr val="595959"/>
                </a:solidFill>
                <a:latin typeface="Arial"/>
                <a:cs typeface="Arial"/>
              </a:rPr>
              <a:t> </a:t>
            </a:r>
            <a:r>
              <a:rPr sz="1200" spc="-5" dirty="0">
                <a:solidFill>
                  <a:srgbClr val="595959"/>
                </a:solidFill>
                <a:latin typeface="Arial"/>
                <a:cs typeface="Arial"/>
              </a:rPr>
              <a:t>of</a:t>
            </a:r>
            <a:r>
              <a:rPr sz="1200" spc="-20" dirty="0">
                <a:solidFill>
                  <a:srgbClr val="595959"/>
                </a:solidFill>
                <a:latin typeface="Arial"/>
                <a:cs typeface="Arial"/>
              </a:rPr>
              <a:t> </a:t>
            </a:r>
            <a:r>
              <a:rPr sz="1200" spc="-5" dirty="0">
                <a:solidFill>
                  <a:srgbClr val="595959"/>
                </a:solidFill>
                <a:latin typeface="Arial"/>
                <a:cs typeface="Arial"/>
              </a:rPr>
              <a:t>the</a:t>
            </a:r>
            <a:r>
              <a:rPr sz="1200" spc="-20" dirty="0">
                <a:solidFill>
                  <a:srgbClr val="595959"/>
                </a:solidFill>
                <a:latin typeface="Arial"/>
                <a:cs typeface="Arial"/>
              </a:rPr>
              <a:t> </a:t>
            </a:r>
            <a:r>
              <a:rPr sz="1200" dirty="0">
                <a:solidFill>
                  <a:srgbClr val="595959"/>
                </a:solidFill>
                <a:latin typeface="Arial"/>
                <a:cs typeface="Arial"/>
              </a:rPr>
              <a:t>competitive</a:t>
            </a:r>
            <a:r>
              <a:rPr sz="1200" spc="-20" dirty="0">
                <a:solidFill>
                  <a:srgbClr val="595959"/>
                </a:solidFill>
                <a:latin typeface="Arial"/>
                <a:cs typeface="Arial"/>
              </a:rPr>
              <a:t> </a:t>
            </a:r>
            <a:r>
              <a:rPr sz="1200" spc="-5" dirty="0">
                <a:solidFill>
                  <a:srgbClr val="595959"/>
                </a:solidFill>
                <a:latin typeface="Arial"/>
                <a:cs typeface="Arial"/>
              </a:rPr>
              <a:t>arena</a:t>
            </a:r>
            <a:endParaRPr sz="1200">
              <a:latin typeface="Arial"/>
              <a:cs typeface="Arial"/>
            </a:endParaRPr>
          </a:p>
          <a:p>
            <a:pPr>
              <a:lnSpc>
                <a:spcPct val="100000"/>
              </a:lnSpc>
            </a:pPr>
            <a:endParaRPr sz="1300">
              <a:latin typeface="Arial"/>
              <a:cs typeface="Arial"/>
            </a:endParaRPr>
          </a:p>
          <a:p>
            <a:pPr marL="12700">
              <a:lnSpc>
                <a:spcPct val="100000"/>
              </a:lnSpc>
              <a:spcBef>
                <a:spcPts val="850"/>
              </a:spcBef>
            </a:pPr>
            <a:r>
              <a:rPr sz="1600" b="1" spc="-5" dirty="0">
                <a:solidFill>
                  <a:srgbClr val="2773AA"/>
                </a:solidFill>
                <a:latin typeface="Arial"/>
                <a:cs typeface="Arial"/>
              </a:rPr>
              <a:t>The</a:t>
            </a:r>
            <a:r>
              <a:rPr sz="1600" b="1" spc="-25" dirty="0">
                <a:solidFill>
                  <a:srgbClr val="2773AA"/>
                </a:solidFill>
                <a:latin typeface="Arial"/>
                <a:cs typeface="Arial"/>
              </a:rPr>
              <a:t> </a:t>
            </a:r>
            <a:r>
              <a:rPr sz="1600" b="1" spc="-5" dirty="0">
                <a:solidFill>
                  <a:srgbClr val="2773AA"/>
                </a:solidFill>
                <a:latin typeface="Arial"/>
                <a:cs typeface="Arial"/>
              </a:rPr>
              <a:t>needle</a:t>
            </a:r>
            <a:r>
              <a:rPr sz="1600" b="1" spc="-20" dirty="0">
                <a:solidFill>
                  <a:srgbClr val="2773AA"/>
                </a:solidFill>
                <a:latin typeface="Arial"/>
                <a:cs typeface="Arial"/>
              </a:rPr>
              <a:t> </a:t>
            </a:r>
            <a:r>
              <a:rPr sz="1600" b="1" spc="-5" dirty="0">
                <a:solidFill>
                  <a:srgbClr val="2773AA"/>
                </a:solidFill>
                <a:latin typeface="Arial"/>
                <a:cs typeface="Arial"/>
              </a:rPr>
              <a:t>in</a:t>
            </a:r>
            <a:r>
              <a:rPr sz="1600" b="1" spc="-20" dirty="0">
                <a:solidFill>
                  <a:srgbClr val="2773AA"/>
                </a:solidFill>
                <a:latin typeface="Arial"/>
                <a:cs typeface="Arial"/>
              </a:rPr>
              <a:t> </a:t>
            </a:r>
            <a:r>
              <a:rPr sz="1600" b="1" dirty="0">
                <a:solidFill>
                  <a:srgbClr val="2773AA"/>
                </a:solidFill>
                <a:latin typeface="Arial"/>
                <a:cs typeface="Arial"/>
              </a:rPr>
              <a:t>the</a:t>
            </a:r>
            <a:r>
              <a:rPr sz="1600" b="1" spc="-25" dirty="0">
                <a:solidFill>
                  <a:srgbClr val="2773AA"/>
                </a:solidFill>
                <a:latin typeface="Arial"/>
                <a:cs typeface="Arial"/>
              </a:rPr>
              <a:t> </a:t>
            </a:r>
            <a:r>
              <a:rPr sz="1600" b="1" spc="-5" dirty="0">
                <a:solidFill>
                  <a:srgbClr val="2773AA"/>
                </a:solidFill>
                <a:latin typeface="Arial"/>
                <a:cs typeface="Arial"/>
              </a:rPr>
              <a:t>haystack</a:t>
            </a:r>
            <a:endParaRPr sz="1600">
              <a:latin typeface="Arial"/>
              <a:cs typeface="Arial"/>
            </a:endParaRPr>
          </a:p>
          <a:p>
            <a:pPr marL="12700">
              <a:lnSpc>
                <a:spcPct val="100000"/>
              </a:lnSpc>
              <a:spcBef>
                <a:spcPts val="270"/>
              </a:spcBef>
            </a:pPr>
            <a:r>
              <a:rPr sz="1200" spc="-5" dirty="0">
                <a:solidFill>
                  <a:srgbClr val="595959"/>
                </a:solidFill>
                <a:latin typeface="Arial"/>
                <a:cs typeface="Arial"/>
              </a:rPr>
              <a:t>The</a:t>
            </a:r>
            <a:r>
              <a:rPr sz="1200" spc="-20" dirty="0">
                <a:solidFill>
                  <a:srgbClr val="595959"/>
                </a:solidFill>
                <a:latin typeface="Arial"/>
                <a:cs typeface="Arial"/>
              </a:rPr>
              <a:t> </a:t>
            </a:r>
            <a:r>
              <a:rPr sz="1200" dirty="0">
                <a:solidFill>
                  <a:srgbClr val="595959"/>
                </a:solidFill>
                <a:latin typeface="Arial"/>
                <a:cs typeface="Arial"/>
              </a:rPr>
              <a:t>central</a:t>
            </a:r>
            <a:r>
              <a:rPr sz="1200" spc="-20" dirty="0">
                <a:solidFill>
                  <a:srgbClr val="595959"/>
                </a:solidFill>
                <a:latin typeface="Arial"/>
                <a:cs typeface="Arial"/>
              </a:rPr>
              <a:t> </a:t>
            </a:r>
            <a:r>
              <a:rPr sz="1200" dirty="0">
                <a:solidFill>
                  <a:srgbClr val="595959"/>
                </a:solidFill>
                <a:latin typeface="Arial"/>
                <a:cs typeface="Arial"/>
              </a:rPr>
              <a:t>challenge</a:t>
            </a:r>
            <a:r>
              <a:rPr sz="1200" spc="-20" dirty="0">
                <a:solidFill>
                  <a:srgbClr val="595959"/>
                </a:solidFill>
                <a:latin typeface="Arial"/>
                <a:cs typeface="Arial"/>
              </a:rPr>
              <a:t> </a:t>
            </a:r>
            <a:r>
              <a:rPr sz="1200" spc="-5" dirty="0">
                <a:solidFill>
                  <a:srgbClr val="595959"/>
                </a:solidFill>
                <a:latin typeface="Arial"/>
                <a:cs typeface="Arial"/>
              </a:rPr>
              <a:t>in</a:t>
            </a:r>
            <a:r>
              <a:rPr sz="1200" spc="-15" dirty="0">
                <a:solidFill>
                  <a:srgbClr val="595959"/>
                </a:solidFill>
                <a:latin typeface="Arial"/>
                <a:cs typeface="Arial"/>
              </a:rPr>
              <a:t> </a:t>
            </a:r>
            <a:r>
              <a:rPr sz="1200" spc="-5" dirty="0">
                <a:solidFill>
                  <a:srgbClr val="595959"/>
                </a:solidFill>
                <a:latin typeface="Arial"/>
                <a:cs typeface="Arial"/>
              </a:rPr>
              <a:t>liquid</a:t>
            </a:r>
            <a:r>
              <a:rPr sz="1200" spc="-20" dirty="0">
                <a:solidFill>
                  <a:srgbClr val="595959"/>
                </a:solidFill>
                <a:latin typeface="Arial"/>
                <a:cs typeface="Arial"/>
              </a:rPr>
              <a:t> </a:t>
            </a:r>
            <a:r>
              <a:rPr sz="1200" spc="-5" dirty="0">
                <a:solidFill>
                  <a:srgbClr val="595959"/>
                </a:solidFill>
                <a:latin typeface="Arial"/>
                <a:cs typeface="Arial"/>
              </a:rPr>
              <a:t>biopsy</a:t>
            </a:r>
            <a:endParaRPr sz="1200">
              <a:latin typeface="Arial"/>
              <a:cs typeface="Arial"/>
            </a:endParaRPr>
          </a:p>
          <a:p>
            <a:pPr>
              <a:lnSpc>
                <a:spcPct val="100000"/>
              </a:lnSpc>
            </a:pPr>
            <a:endParaRPr sz="1300">
              <a:latin typeface="Arial"/>
              <a:cs typeface="Arial"/>
            </a:endParaRPr>
          </a:p>
          <a:p>
            <a:pPr marL="12700">
              <a:lnSpc>
                <a:spcPct val="100000"/>
              </a:lnSpc>
              <a:spcBef>
                <a:spcPts val="850"/>
              </a:spcBef>
            </a:pPr>
            <a:r>
              <a:rPr sz="1600" b="1" spc="-5" dirty="0">
                <a:solidFill>
                  <a:srgbClr val="2773AA"/>
                </a:solidFill>
                <a:latin typeface="Arial"/>
                <a:cs typeface="Arial"/>
              </a:rPr>
              <a:t>The</a:t>
            </a:r>
            <a:r>
              <a:rPr sz="1600" b="1" spc="-25" dirty="0">
                <a:solidFill>
                  <a:srgbClr val="2773AA"/>
                </a:solidFill>
                <a:latin typeface="Arial"/>
                <a:cs typeface="Arial"/>
              </a:rPr>
              <a:t> </a:t>
            </a:r>
            <a:r>
              <a:rPr sz="1600" b="1" spc="-5" dirty="0">
                <a:solidFill>
                  <a:srgbClr val="2773AA"/>
                </a:solidFill>
                <a:latin typeface="Arial"/>
                <a:cs typeface="Arial"/>
              </a:rPr>
              <a:t>eye</a:t>
            </a:r>
            <a:r>
              <a:rPr sz="1600" b="1" spc="-20" dirty="0">
                <a:solidFill>
                  <a:srgbClr val="2773AA"/>
                </a:solidFill>
                <a:latin typeface="Arial"/>
                <a:cs typeface="Arial"/>
              </a:rPr>
              <a:t> </a:t>
            </a:r>
            <a:r>
              <a:rPr sz="1600" b="1" spc="-5" dirty="0">
                <a:solidFill>
                  <a:srgbClr val="2773AA"/>
                </a:solidFill>
                <a:latin typeface="Arial"/>
                <a:cs typeface="Arial"/>
              </a:rPr>
              <a:t>of</a:t>
            </a:r>
            <a:r>
              <a:rPr sz="1600" b="1" spc="-20" dirty="0">
                <a:solidFill>
                  <a:srgbClr val="2773AA"/>
                </a:solidFill>
                <a:latin typeface="Arial"/>
                <a:cs typeface="Arial"/>
              </a:rPr>
              <a:t> </a:t>
            </a:r>
            <a:r>
              <a:rPr sz="1600" b="1" dirty="0">
                <a:solidFill>
                  <a:srgbClr val="2773AA"/>
                </a:solidFill>
                <a:latin typeface="Arial"/>
                <a:cs typeface="Arial"/>
              </a:rPr>
              <a:t>the</a:t>
            </a:r>
            <a:r>
              <a:rPr sz="1600" b="1" spc="-25" dirty="0">
                <a:solidFill>
                  <a:srgbClr val="2773AA"/>
                </a:solidFill>
                <a:latin typeface="Arial"/>
                <a:cs typeface="Arial"/>
              </a:rPr>
              <a:t> </a:t>
            </a:r>
            <a:r>
              <a:rPr sz="1600" b="1" spc="-5" dirty="0">
                <a:solidFill>
                  <a:srgbClr val="2773AA"/>
                </a:solidFill>
                <a:latin typeface="Arial"/>
                <a:cs typeface="Arial"/>
              </a:rPr>
              <a:t>needle</a:t>
            </a:r>
            <a:endParaRPr sz="1600">
              <a:latin typeface="Arial"/>
              <a:cs typeface="Arial"/>
            </a:endParaRPr>
          </a:p>
          <a:p>
            <a:pPr marL="12700">
              <a:lnSpc>
                <a:spcPct val="100000"/>
              </a:lnSpc>
              <a:spcBef>
                <a:spcPts val="270"/>
              </a:spcBef>
            </a:pPr>
            <a:r>
              <a:rPr sz="1200" spc="-5" dirty="0">
                <a:solidFill>
                  <a:srgbClr val="595959"/>
                </a:solidFill>
                <a:latin typeface="Arial"/>
                <a:cs typeface="Arial"/>
              </a:rPr>
              <a:t>Zoom</a:t>
            </a:r>
            <a:r>
              <a:rPr sz="1200" spc="-15" dirty="0">
                <a:solidFill>
                  <a:srgbClr val="595959"/>
                </a:solidFill>
                <a:latin typeface="Arial"/>
                <a:cs typeface="Arial"/>
              </a:rPr>
              <a:t> </a:t>
            </a:r>
            <a:r>
              <a:rPr sz="1200" spc="-5" dirty="0">
                <a:solidFill>
                  <a:srgbClr val="595959"/>
                </a:solidFill>
                <a:latin typeface="Arial"/>
                <a:cs typeface="Arial"/>
              </a:rPr>
              <a:t>in</a:t>
            </a:r>
            <a:r>
              <a:rPr sz="1200" spc="-10" dirty="0">
                <a:solidFill>
                  <a:srgbClr val="595959"/>
                </a:solidFill>
                <a:latin typeface="Arial"/>
                <a:cs typeface="Arial"/>
              </a:rPr>
              <a:t> </a:t>
            </a:r>
            <a:r>
              <a:rPr sz="1200" spc="-5" dirty="0">
                <a:solidFill>
                  <a:srgbClr val="595959"/>
                </a:solidFill>
                <a:latin typeface="Arial"/>
                <a:cs typeface="Arial"/>
              </a:rPr>
              <a:t>on</a:t>
            </a:r>
            <a:r>
              <a:rPr sz="1200" spc="-10" dirty="0">
                <a:solidFill>
                  <a:srgbClr val="595959"/>
                </a:solidFill>
                <a:latin typeface="Arial"/>
                <a:cs typeface="Arial"/>
              </a:rPr>
              <a:t> </a:t>
            </a:r>
            <a:r>
              <a:rPr sz="1200" dirty="0">
                <a:solidFill>
                  <a:srgbClr val="595959"/>
                </a:solidFill>
                <a:latin typeface="Arial"/>
                <a:cs typeface="Arial"/>
              </a:rPr>
              <a:t>a</a:t>
            </a:r>
            <a:r>
              <a:rPr sz="1200" spc="-10" dirty="0">
                <a:solidFill>
                  <a:srgbClr val="595959"/>
                </a:solidFill>
                <a:latin typeface="Arial"/>
                <a:cs typeface="Arial"/>
              </a:rPr>
              <a:t> </a:t>
            </a:r>
            <a:r>
              <a:rPr sz="1200" spc="-5" dirty="0">
                <a:solidFill>
                  <a:srgbClr val="595959"/>
                </a:solidFill>
                <a:latin typeface="Arial"/>
                <a:cs typeface="Arial"/>
              </a:rPr>
              <a:t>promising</a:t>
            </a:r>
            <a:r>
              <a:rPr sz="1200" spc="-10" dirty="0">
                <a:solidFill>
                  <a:srgbClr val="595959"/>
                </a:solidFill>
                <a:latin typeface="Arial"/>
                <a:cs typeface="Arial"/>
              </a:rPr>
              <a:t> </a:t>
            </a:r>
            <a:r>
              <a:rPr sz="1200" spc="-5" dirty="0">
                <a:solidFill>
                  <a:srgbClr val="595959"/>
                </a:solidFill>
                <a:latin typeface="Arial"/>
                <a:cs typeface="Arial"/>
              </a:rPr>
              <a:t>liquid</a:t>
            </a:r>
            <a:r>
              <a:rPr sz="1200" spc="-15" dirty="0">
                <a:solidFill>
                  <a:srgbClr val="595959"/>
                </a:solidFill>
                <a:latin typeface="Arial"/>
                <a:cs typeface="Arial"/>
              </a:rPr>
              <a:t> </a:t>
            </a:r>
            <a:r>
              <a:rPr sz="1200" spc="-5" dirty="0">
                <a:solidFill>
                  <a:srgbClr val="595959"/>
                </a:solidFill>
                <a:latin typeface="Arial"/>
                <a:cs typeface="Arial"/>
              </a:rPr>
              <a:t>biopsy</a:t>
            </a:r>
            <a:r>
              <a:rPr sz="1200" spc="-10" dirty="0">
                <a:solidFill>
                  <a:srgbClr val="595959"/>
                </a:solidFill>
                <a:latin typeface="Arial"/>
                <a:cs typeface="Arial"/>
              </a:rPr>
              <a:t> </a:t>
            </a:r>
            <a:r>
              <a:rPr sz="1200" spc="-5" dirty="0">
                <a:solidFill>
                  <a:srgbClr val="595959"/>
                </a:solidFill>
                <a:latin typeface="Arial"/>
                <a:cs typeface="Arial"/>
              </a:rPr>
              <a:t>platform</a:t>
            </a:r>
            <a:r>
              <a:rPr sz="1200" spc="-10" dirty="0">
                <a:solidFill>
                  <a:srgbClr val="595959"/>
                </a:solidFill>
                <a:latin typeface="Arial"/>
                <a:cs typeface="Arial"/>
              </a:rPr>
              <a:t> </a:t>
            </a:r>
            <a:r>
              <a:rPr sz="1200" spc="-5" dirty="0">
                <a:solidFill>
                  <a:srgbClr val="595959"/>
                </a:solidFill>
                <a:latin typeface="Arial"/>
                <a:cs typeface="Arial"/>
              </a:rPr>
              <a:t>under</a:t>
            </a:r>
            <a:r>
              <a:rPr sz="1200" spc="-10" dirty="0">
                <a:solidFill>
                  <a:srgbClr val="595959"/>
                </a:solidFill>
                <a:latin typeface="Arial"/>
                <a:cs typeface="Arial"/>
              </a:rPr>
              <a:t> </a:t>
            </a:r>
            <a:r>
              <a:rPr sz="1200" spc="-5" dirty="0">
                <a:solidFill>
                  <a:srgbClr val="595959"/>
                </a:solidFill>
                <a:latin typeface="Arial"/>
                <a:cs typeface="Arial"/>
              </a:rPr>
              <a:t>development</a:t>
            </a:r>
            <a:endParaRPr sz="1200">
              <a:latin typeface="Arial"/>
              <a:cs typeface="Arial"/>
            </a:endParaRPr>
          </a:p>
        </p:txBody>
      </p:sp>
      <p:sp>
        <p:nvSpPr>
          <p:cNvPr id="3" name="object 3">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4016375" cy="375920"/>
          </a:xfrm>
          <a:prstGeom prst="rect">
            <a:avLst/>
          </a:prstGeom>
        </p:spPr>
        <p:txBody>
          <a:bodyPr vert="horz" wrap="square" lIns="0" tIns="12700" rIns="0" bIns="0" rtlCol="0">
            <a:spAutoFit/>
          </a:bodyPr>
          <a:lstStyle/>
          <a:p>
            <a:pPr marL="12700">
              <a:lnSpc>
                <a:spcPct val="100000"/>
              </a:lnSpc>
              <a:spcBef>
                <a:spcPts val="100"/>
              </a:spcBef>
            </a:pPr>
            <a:r>
              <a:rPr dirty="0">
                <a:solidFill>
                  <a:srgbClr val="2773AA"/>
                </a:solidFill>
              </a:rPr>
              <a:t>Multiomics</a:t>
            </a:r>
            <a:r>
              <a:rPr spc="-50" dirty="0">
                <a:solidFill>
                  <a:srgbClr val="2773AA"/>
                </a:solidFill>
              </a:rPr>
              <a:t> </a:t>
            </a:r>
            <a:r>
              <a:rPr spc="-5" dirty="0">
                <a:solidFill>
                  <a:srgbClr val="2773AA"/>
                </a:solidFill>
              </a:rPr>
              <a:t>amplifying</a:t>
            </a:r>
            <a:r>
              <a:rPr spc="-45" dirty="0">
                <a:solidFill>
                  <a:srgbClr val="2773AA"/>
                </a:solidFill>
              </a:rPr>
              <a:t> </a:t>
            </a:r>
            <a:r>
              <a:rPr spc="-5" dirty="0">
                <a:solidFill>
                  <a:srgbClr val="2773AA"/>
                </a:solidFill>
              </a:rPr>
              <a:t>signal</a:t>
            </a:r>
          </a:p>
        </p:txBody>
      </p:sp>
      <p:sp>
        <p:nvSpPr>
          <p:cNvPr id="43" name="object 43">
            <a:extLst>
              <a:ext uri="{C183D7F6-B498-43B3-948B-1728B52AA6E4}">
                <adec:decorative xmlns:adec="http://schemas.microsoft.com/office/drawing/2017/decorative" val="0"/>
              </a:ext>
            </a:extLst>
          </p:cNvPr>
          <p:cNvSpPr txBox="1"/>
          <p:nvPr/>
        </p:nvSpPr>
        <p:spPr>
          <a:xfrm>
            <a:off x="2343631" y="1453987"/>
            <a:ext cx="1990089" cy="266700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‘Needle</a:t>
            </a:r>
            <a:r>
              <a:rPr sz="1400" b="1" dirty="0">
                <a:solidFill>
                  <a:srgbClr val="2773AA"/>
                </a:solidFill>
                <a:latin typeface="Arial"/>
                <a:cs typeface="Arial"/>
              </a:rPr>
              <a:t>’</a:t>
            </a:r>
            <a:r>
              <a:rPr sz="1400" b="1" spc="-80" dirty="0">
                <a:solidFill>
                  <a:srgbClr val="2773AA"/>
                </a:solidFill>
                <a:latin typeface="Arial"/>
                <a:cs typeface="Arial"/>
              </a:rPr>
              <a:t> </a:t>
            </a:r>
            <a:r>
              <a:rPr sz="1400" b="1" dirty="0">
                <a:solidFill>
                  <a:srgbClr val="2773AA"/>
                </a:solidFill>
                <a:latin typeface="Arial"/>
                <a:cs typeface="Arial"/>
              </a:rPr>
              <a:t>-</a:t>
            </a:r>
            <a:r>
              <a:rPr sz="1400" b="1" spc="-5" dirty="0">
                <a:solidFill>
                  <a:srgbClr val="2773AA"/>
                </a:solidFill>
                <a:latin typeface="Arial"/>
                <a:cs typeface="Arial"/>
              </a:rPr>
              <a:t> cance</a:t>
            </a:r>
            <a:r>
              <a:rPr sz="1400" b="1" dirty="0">
                <a:solidFill>
                  <a:srgbClr val="2773AA"/>
                </a:solidFill>
                <a:latin typeface="Arial"/>
                <a:cs typeface="Arial"/>
              </a:rPr>
              <a:t>r</a:t>
            </a:r>
            <a:r>
              <a:rPr sz="1400" b="1" spc="-5" dirty="0">
                <a:solidFill>
                  <a:srgbClr val="2773AA"/>
                </a:solidFill>
                <a:latin typeface="Arial"/>
                <a:cs typeface="Arial"/>
              </a:rPr>
              <a:t> signal</a:t>
            </a:r>
            <a:endParaRPr sz="1400" dirty="0">
              <a:latin typeface="Arial"/>
              <a:cs typeface="Arial"/>
            </a:endParaRPr>
          </a:p>
          <a:p>
            <a:pPr marL="506095" marR="135890" indent="-635" algn="just">
              <a:lnSpc>
                <a:spcPct val="297400"/>
              </a:lnSpc>
              <a:spcBef>
                <a:spcPts val="225"/>
              </a:spcBef>
            </a:pPr>
            <a:r>
              <a:rPr sz="1000" spc="-5" dirty="0">
                <a:latin typeface="Arial"/>
                <a:cs typeface="Arial"/>
              </a:rPr>
              <a:t>Somati</a:t>
            </a:r>
            <a:r>
              <a:rPr sz="1000" dirty="0">
                <a:latin typeface="Arial"/>
                <a:cs typeface="Arial"/>
              </a:rPr>
              <a:t>c</a:t>
            </a:r>
            <a:r>
              <a:rPr sz="1000" spc="-5" dirty="0">
                <a:latin typeface="Arial"/>
                <a:cs typeface="Arial"/>
              </a:rPr>
              <a:t> DN</a:t>
            </a:r>
            <a:r>
              <a:rPr sz="1000" dirty="0">
                <a:latin typeface="Arial"/>
                <a:cs typeface="Arial"/>
              </a:rPr>
              <a:t>A</a:t>
            </a:r>
            <a:r>
              <a:rPr sz="1000" spc="-60" dirty="0">
                <a:latin typeface="Arial"/>
                <a:cs typeface="Arial"/>
              </a:rPr>
              <a:t> </a:t>
            </a:r>
            <a:r>
              <a:rPr sz="1000" dirty="0">
                <a:latin typeface="Arial"/>
                <a:cs typeface="Arial"/>
              </a:rPr>
              <a:t>mutations  </a:t>
            </a:r>
            <a:r>
              <a:rPr sz="1000" spc="-5" dirty="0">
                <a:latin typeface="Arial"/>
                <a:cs typeface="Arial"/>
              </a:rPr>
              <a:t>Somati</a:t>
            </a:r>
            <a:r>
              <a:rPr sz="1000" dirty="0">
                <a:latin typeface="Arial"/>
                <a:cs typeface="Arial"/>
              </a:rPr>
              <a:t>c</a:t>
            </a:r>
            <a:r>
              <a:rPr sz="1000" spc="-5" dirty="0">
                <a:latin typeface="Arial"/>
                <a:cs typeface="Arial"/>
              </a:rPr>
              <a:t> DN</a:t>
            </a:r>
            <a:r>
              <a:rPr sz="1000" dirty="0">
                <a:latin typeface="Arial"/>
                <a:cs typeface="Arial"/>
              </a:rPr>
              <a:t>A</a:t>
            </a:r>
            <a:r>
              <a:rPr sz="1000" spc="-60" dirty="0">
                <a:latin typeface="Arial"/>
                <a:cs typeface="Arial"/>
              </a:rPr>
              <a:t> </a:t>
            </a:r>
            <a:r>
              <a:rPr sz="1000" dirty="0">
                <a:latin typeface="Arial"/>
                <a:cs typeface="Arial"/>
              </a:rPr>
              <a:t>mutations</a:t>
            </a:r>
          </a:p>
          <a:p>
            <a:pPr marL="506095" marR="135890" algn="just">
              <a:lnSpc>
                <a:spcPct val="326400"/>
              </a:lnSpc>
            </a:pPr>
            <a:r>
              <a:rPr sz="1000" spc="-5" dirty="0">
                <a:latin typeface="Arial"/>
                <a:cs typeface="Arial"/>
              </a:rPr>
              <a:t>Somati</a:t>
            </a:r>
            <a:r>
              <a:rPr sz="1000" dirty="0">
                <a:latin typeface="Arial"/>
                <a:cs typeface="Arial"/>
              </a:rPr>
              <a:t>c</a:t>
            </a:r>
            <a:r>
              <a:rPr sz="1000" spc="-5" dirty="0">
                <a:latin typeface="Arial"/>
                <a:cs typeface="Arial"/>
              </a:rPr>
              <a:t> DN</a:t>
            </a:r>
            <a:r>
              <a:rPr sz="1000" dirty="0">
                <a:latin typeface="Arial"/>
                <a:cs typeface="Arial"/>
              </a:rPr>
              <a:t>A</a:t>
            </a:r>
            <a:r>
              <a:rPr sz="1000" spc="-60" dirty="0">
                <a:latin typeface="Arial"/>
                <a:cs typeface="Arial"/>
              </a:rPr>
              <a:t> </a:t>
            </a:r>
            <a:r>
              <a:rPr sz="1000" dirty="0">
                <a:latin typeface="Arial"/>
                <a:cs typeface="Arial"/>
              </a:rPr>
              <a:t>mutations  </a:t>
            </a:r>
            <a:r>
              <a:rPr sz="1000" spc="-5" dirty="0">
                <a:latin typeface="Arial"/>
                <a:cs typeface="Arial"/>
              </a:rPr>
              <a:t>Somati</a:t>
            </a:r>
            <a:r>
              <a:rPr sz="1000" dirty="0">
                <a:latin typeface="Arial"/>
                <a:cs typeface="Arial"/>
              </a:rPr>
              <a:t>c</a:t>
            </a:r>
            <a:r>
              <a:rPr sz="1000" spc="-5" dirty="0">
                <a:latin typeface="Arial"/>
                <a:cs typeface="Arial"/>
              </a:rPr>
              <a:t> DN</a:t>
            </a:r>
            <a:r>
              <a:rPr sz="1000" dirty="0">
                <a:latin typeface="Arial"/>
                <a:cs typeface="Arial"/>
              </a:rPr>
              <a:t>A</a:t>
            </a:r>
            <a:r>
              <a:rPr sz="1000" spc="-60" dirty="0">
                <a:latin typeface="Arial"/>
                <a:cs typeface="Arial"/>
              </a:rPr>
              <a:t> </a:t>
            </a:r>
            <a:r>
              <a:rPr sz="1000" dirty="0">
                <a:latin typeface="Arial"/>
                <a:cs typeface="Arial"/>
              </a:rPr>
              <a:t>mutations  </a:t>
            </a:r>
            <a:r>
              <a:rPr sz="1000" spc="-5" dirty="0">
                <a:latin typeface="Arial"/>
                <a:cs typeface="Arial"/>
              </a:rPr>
              <a:t>Somati</a:t>
            </a:r>
            <a:r>
              <a:rPr sz="1000" dirty="0">
                <a:latin typeface="Arial"/>
                <a:cs typeface="Arial"/>
              </a:rPr>
              <a:t>c</a:t>
            </a:r>
            <a:r>
              <a:rPr sz="1000" spc="-5" dirty="0">
                <a:latin typeface="Arial"/>
                <a:cs typeface="Arial"/>
              </a:rPr>
              <a:t> DN</a:t>
            </a:r>
            <a:r>
              <a:rPr sz="1000" dirty="0">
                <a:latin typeface="Arial"/>
                <a:cs typeface="Arial"/>
              </a:rPr>
              <a:t>A</a:t>
            </a:r>
            <a:r>
              <a:rPr sz="1000" spc="-60" dirty="0">
                <a:latin typeface="Arial"/>
                <a:cs typeface="Arial"/>
              </a:rPr>
              <a:t> </a:t>
            </a:r>
            <a:r>
              <a:rPr sz="1000" dirty="0">
                <a:latin typeface="Arial"/>
                <a:cs typeface="Arial"/>
              </a:rPr>
              <a:t>mutations</a:t>
            </a:r>
          </a:p>
        </p:txBody>
      </p:sp>
      <p:sp>
        <p:nvSpPr>
          <p:cNvPr id="47" name="object 47">
            <a:extLst>
              <a:ext uri="{C183D7F6-B498-43B3-948B-1728B52AA6E4}">
                <adec:decorative xmlns:adec="http://schemas.microsoft.com/office/drawing/2017/decorative" val="0"/>
              </a:ext>
            </a:extLst>
          </p:cNvPr>
          <p:cNvSpPr txBox="1">
            <a:spLocks noGrp="1"/>
          </p:cNvSpPr>
          <p:nvPr>
            <p:ph sz="half" idx="3"/>
          </p:nvPr>
        </p:nvSpPr>
        <p:spPr>
          <a:prstGeom prst="rect">
            <a:avLst/>
          </a:prstGeom>
        </p:spPr>
        <p:txBody>
          <a:bodyPr vert="horz" wrap="square" lIns="0" tIns="12700" rIns="0" bIns="0" rtlCol="0">
            <a:spAutoFit/>
          </a:bodyPr>
          <a:lstStyle/>
          <a:p>
            <a:pPr marL="12700">
              <a:lnSpc>
                <a:spcPct val="100000"/>
              </a:lnSpc>
              <a:spcBef>
                <a:spcPts val="100"/>
              </a:spcBef>
            </a:pPr>
            <a:r>
              <a:rPr spc="-5" dirty="0"/>
              <a:t>‘Haystack</a:t>
            </a:r>
            <a:r>
              <a:rPr dirty="0"/>
              <a:t>’</a:t>
            </a:r>
            <a:r>
              <a:rPr spc="-80" dirty="0"/>
              <a:t> </a:t>
            </a:r>
            <a:r>
              <a:rPr dirty="0"/>
              <a:t>-</a:t>
            </a:r>
            <a:r>
              <a:rPr spc="-5" dirty="0"/>
              <a:t> ‘omic</a:t>
            </a:r>
            <a:r>
              <a:rPr dirty="0"/>
              <a:t>s</a:t>
            </a:r>
            <a:r>
              <a:rPr spc="-5" dirty="0"/>
              <a:t> datasets</a:t>
            </a:r>
          </a:p>
          <a:p>
            <a:pPr marL="1151890" marR="835025" algn="ctr">
              <a:lnSpc>
                <a:spcPct val="297400"/>
              </a:lnSpc>
              <a:spcBef>
                <a:spcPts val="225"/>
              </a:spcBef>
            </a:pPr>
            <a:r>
              <a:rPr sz="1000" b="0" dirty="0">
                <a:solidFill>
                  <a:srgbClr val="000000"/>
                </a:solidFill>
                <a:latin typeface="Arial"/>
                <a:cs typeface="Arial"/>
              </a:rPr>
              <a:t>Methylomics  </a:t>
            </a:r>
            <a:r>
              <a:rPr sz="1000" b="0" spc="-5" dirty="0">
                <a:solidFill>
                  <a:srgbClr val="000000"/>
                </a:solidFill>
                <a:latin typeface="Arial"/>
                <a:cs typeface="Arial"/>
              </a:rPr>
              <a:t>Proteomics</a:t>
            </a:r>
            <a:endParaRPr sz="1000" dirty="0">
              <a:latin typeface="Arial"/>
              <a:cs typeface="Arial"/>
            </a:endParaRPr>
          </a:p>
          <a:p>
            <a:pPr marL="1067435" marR="751205" algn="ctr">
              <a:lnSpc>
                <a:spcPct val="326400"/>
              </a:lnSpc>
            </a:pPr>
            <a:r>
              <a:rPr sz="1000" b="0" spc="-5" dirty="0">
                <a:solidFill>
                  <a:srgbClr val="000000"/>
                </a:solidFill>
                <a:latin typeface="Arial"/>
                <a:cs typeface="Arial"/>
              </a:rPr>
              <a:t>Immunomics </a:t>
            </a:r>
            <a:r>
              <a:rPr sz="1000" b="0" dirty="0">
                <a:solidFill>
                  <a:srgbClr val="000000"/>
                </a:solidFill>
                <a:latin typeface="Arial"/>
                <a:cs typeface="Arial"/>
              </a:rPr>
              <a:t> </a:t>
            </a:r>
            <a:r>
              <a:rPr sz="1000" b="0" spc="-5" dirty="0">
                <a:solidFill>
                  <a:srgbClr val="000000"/>
                </a:solidFill>
                <a:latin typeface="Arial"/>
                <a:cs typeface="Arial"/>
              </a:rPr>
              <a:t>Fragmentomics</a:t>
            </a:r>
            <a:endParaRPr sz="1000" dirty="0">
              <a:latin typeface="Arial"/>
              <a:cs typeface="Arial"/>
            </a:endParaRPr>
          </a:p>
          <a:p>
            <a:pPr>
              <a:lnSpc>
                <a:spcPct val="100000"/>
              </a:lnSpc>
            </a:pPr>
            <a:endParaRPr sz="1100" dirty="0">
              <a:latin typeface="Arial"/>
              <a:cs typeface="Arial"/>
            </a:endParaRPr>
          </a:p>
          <a:p>
            <a:pPr>
              <a:lnSpc>
                <a:spcPct val="100000"/>
              </a:lnSpc>
              <a:spcBef>
                <a:spcPts val="15"/>
              </a:spcBef>
            </a:pPr>
            <a:endParaRPr sz="1250" dirty="0">
              <a:latin typeface="Arial"/>
              <a:cs typeface="Arial"/>
            </a:endParaRPr>
          </a:p>
          <a:p>
            <a:pPr marL="306705" algn="ctr">
              <a:lnSpc>
                <a:spcPct val="100000"/>
              </a:lnSpc>
            </a:pPr>
            <a:r>
              <a:rPr sz="1000" b="0" spc="-5" dirty="0">
                <a:solidFill>
                  <a:srgbClr val="000000"/>
                </a:solidFill>
                <a:latin typeface="Arial"/>
                <a:cs typeface="Arial"/>
              </a:rPr>
              <a:t>Proteomics,</a:t>
            </a:r>
            <a:r>
              <a:rPr sz="1000" b="0" spc="-30" dirty="0">
                <a:solidFill>
                  <a:srgbClr val="000000"/>
                </a:solidFill>
                <a:latin typeface="Arial"/>
                <a:cs typeface="Arial"/>
              </a:rPr>
              <a:t> </a:t>
            </a:r>
            <a:r>
              <a:rPr sz="1000" b="0" dirty="0">
                <a:solidFill>
                  <a:srgbClr val="000000"/>
                </a:solidFill>
                <a:latin typeface="Arial"/>
                <a:cs typeface="Arial"/>
              </a:rPr>
              <a:t>Methylomics,</a:t>
            </a:r>
            <a:r>
              <a:rPr sz="1000" b="0" spc="-40" dirty="0">
                <a:solidFill>
                  <a:srgbClr val="000000"/>
                </a:solidFill>
                <a:latin typeface="Arial"/>
                <a:cs typeface="Arial"/>
              </a:rPr>
              <a:t> </a:t>
            </a:r>
            <a:r>
              <a:rPr sz="1000" b="0" spc="-5" dirty="0">
                <a:solidFill>
                  <a:srgbClr val="000000"/>
                </a:solidFill>
                <a:latin typeface="Arial"/>
                <a:cs typeface="Arial"/>
              </a:rPr>
              <a:t>Transcriptomics</a:t>
            </a:r>
            <a:endParaRPr sz="1000" dirty="0">
              <a:latin typeface="Arial"/>
              <a:cs typeface="Arial"/>
            </a:endParaRPr>
          </a:p>
        </p:txBody>
      </p:sp>
      <p:grpSp>
        <p:nvGrpSpPr>
          <p:cNvPr id="50" name="Group 49" descr="Table showing the needle (somatic DNA mutation cancer signal) in the haystacks (-omics datasets) analyzed by different companies' assays. GRAIL uses methylmoics, Thrive uses proteomics, Guardant uses immunomics, Delfi uses fragmentomics, and Freenome uses proteomics, methylomics, and transcriptomics.">
            <a:extLst>
              <a:ext uri="{FF2B5EF4-FFF2-40B4-BE49-F238E27FC236}">
                <a16:creationId xmlns:a16="http://schemas.microsoft.com/office/drawing/2014/main" id="{5B85FE67-D3D8-4A5B-87AE-D1F958F300B0}"/>
              </a:ext>
            </a:extLst>
          </p:cNvPr>
          <p:cNvGrpSpPr/>
          <p:nvPr/>
        </p:nvGrpSpPr>
        <p:grpSpPr>
          <a:xfrm>
            <a:off x="674625" y="1798049"/>
            <a:ext cx="7795196" cy="2487351"/>
            <a:chOff x="674625" y="1798049"/>
            <a:chExt cx="7795196" cy="2487351"/>
          </a:xfrm>
        </p:grpSpPr>
        <p:sp>
          <p:nvSpPr>
            <p:cNvPr id="10" name="object 10"/>
            <p:cNvSpPr/>
            <p:nvPr/>
          </p:nvSpPr>
          <p:spPr>
            <a:xfrm>
              <a:off x="2158187" y="1798049"/>
              <a:ext cx="2362200" cy="0"/>
            </a:xfrm>
            <a:custGeom>
              <a:avLst/>
              <a:gdLst/>
              <a:ahLst/>
              <a:cxnLst/>
              <a:rect l="l" t="t" r="r" b="b"/>
              <a:pathLst>
                <a:path w="2362200">
                  <a:moveTo>
                    <a:pt x="0" y="0"/>
                  </a:moveTo>
                  <a:lnTo>
                    <a:pt x="2361599" y="0"/>
                  </a:lnTo>
                </a:path>
              </a:pathLst>
            </a:custGeom>
            <a:ln w="9524">
              <a:solidFill>
                <a:srgbClr val="2773AA"/>
              </a:solidFill>
            </a:ln>
          </p:spPr>
          <p:txBody>
            <a:bodyPr wrap="square" lIns="0" tIns="0" rIns="0" bIns="0" rtlCol="0"/>
            <a:lstStyle/>
            <a:p>
              <a:endParaRPr/>
            </a:p>
          </p:txBody>
        </p:sp>
        <p:sp>
          <p:nvSpPr>
            <p:cNvPr id="11" name="object 11"/>
            <p:cNvSpPr/>
            <p:nvPr/>
          </p:nvSpPr>
          <p:spPr>
            <a:xfrm>
              <a:off x="4951603" y="1798049"/>
              <a:ext cx="3406140" cy="0"/>
            </a:xfrm>
            <a:custGeom>
              <a:avLst/>
              <a:gdLst/>
              <a:ahLst/>
              <a:cxnLst/>
              <a:rect l="l" t="t" r="r" b="b"/>
              <a:pathLst>
                <a:path w="3406140">
                  <a:moveTo>
                    <a:pt x="0" y="0"/>
                  </a:moveTo>
                  <a:lnTo>
                    <a:pt x="3405600" y="0"/>
                  </a:lnTo>
                </a:path>
              </a:pathLst>
            </a:custGeom>
            <a:ln w="9524">
              <a:solidFill>
                <a:srgbClr val="2773AA"/>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782087" y="2012563"/>
              <a:ext cx="828994" cy="156649"/>
            </a:xfrm>
            <a:prstGeom prst="rect">
              <a:avLst/>
            </a:prstGeom>
          </p:spPr>
        </p:pic>
        <p:grpSp>
          <p:nvGrpSpPr>
            <p:cNvPr id="13" name="object 13"/>
            <p:cNvGrpSpPr/>
            <p:nvPr/>
          </p:nvGrpSpPr>
          <p:grpSpPr>
            <a:xfrm>
              <a:off x="699962" y="1970010"/>
              <a:ext cx="7659370" cy="325514"/>
              <a:chOff x="699962" y="1970010"/>
              <a:chExt cx="7659370" cy="325514"/>
            </a:xfrm>
          </p:grpSpPr>
          <p:sp>
            <p:nvSpPr>
              <p:cNvPr id="14" name="object 14"/>
              <p:cNvSpPr/>
              <p:nvPr/>
            </p:nvSpPr>
            <p:spPr>
              <a:xfrm>
                <a:off x="699962" y="2295524"/>
                <a:ext cx="7659370" cy="0"/>
              </a:xfrm>
              <a:custGeom>
                <a:avLst/>
                <a:gdLst/>
                <a:ahLst/>
                <a:cxnLst/>
                <a:rect l="l" t="t" r="r" b="b"/>
                <a:pathLst>
                  <a:path w="7659370">
                    <a:moveTo>
                      <a:pt x="0" y="0"/>
                    </a:moveTo>
                    <a:lnTo>
                      <a:pt x="7658999" y="0"/>
                    </a:lnTo>
                  </a:path>
                </a:pathLst>
              </a:custGeom>
              <a:ln w="9524">
                <a:solidFill>
                  <a:srgbClr val="2773AA"/>
                </a:solidFill>
                <a:prstDash val="lgDash"/>
              </a:ln>
            </p:spPr>
            <p:txBody>
              <a:bodyPr wrap="square" lIns="0" tIns="0" rIns="0" bIns="0" rtlCol="0"/>
              <a:lstStyle/>
              <a:p>
                <a:endParaRPr/>
              </a:p>
            </p:txBody>
          </p:sp>
          <p:sp>
            <p:nvSpPr>
              <p:cNvPr id="15" name="object 15"/>
              <p:cNvSpPr/>
              <p:nvPr/>
            </p:nvSpPr>
            <p:spPr>
              <a:xfrm>
                <a:off x="5125308" y="1970010"/>
                <a:ext cx="268605" cy="268605"/>
              </a:xfrm>
              <a:custGeom>
                <a:avLst/>
                <a:gdLst/>
                <a:ahLst/>
                <a:cxnLst/>
                <a:rect l="l" t="t" r="r" b="b"/>
                <a:pathLst>
                  <a:path w="268604" h="268605">
                    <a:moveTo>
                      <a:pt x="0" y="134099"/>
                    </a:moveTo>
                    <a:lnTo>
                      <a:pt x="6836" y="91713"/>
                    </a:lnTo>
                    <a:lnTo>
                      <a:pt x="25873" y="54902"/>
                    </a:lnTo>
                    <a:lnTo>
                      <a:pt x="54902" y="25873"/>
                    </a:lnTo>
                    <a:lnTo>
                      <a:pt x="91714" y="6836"/>
                    </a:lnTo>
                    <a:lnTo>
                      <a:pt x="134099" y="0"/>
                    </a:lnTo>
                    <a:lnTo>
                      <a:pt x="185418" y="10207"/>
                    </a:lnTo>
                    <a:lnTo>
                      <a:pt x="228923" y="39276"/>
                    </a:lnTo>
                    <a:lnTo>
                      <a:pt x="257992" y="82782"/>
                    </a:lnTo>
                    <a:lnTo>
                      <a:pt x="268199" y="134099"/>
                    </a:lnTo>
                    <a:lnTo>
                      <a:pt x="261363" y="176485"/>
                    </a:lnTo>
                    <a:lnTo>
                      <a:pt x="242326" y="213297"/>
                    </a:lnTo>
                    <a:lnTo>
                      <a:pt x="213297" y="242326"/>
                    </a:lnTo>
                    <a:lnTo>
                      <a:pt x="176486" y="261363"/>
                    </a:lnTo>
                    <a:lnTo>
                      <a:pt x="134099" y="268199"/>
                    </a:lnTo>
                    <a:lnTo>
                      <a:pt x="91714" y="261363"/>
                    </a:lnTo>
                    <a:lnTo>
                      <a:pt x="54902" y="242326"/>
                    </a:lnTo>
                    <a:lnTo>
                      <a:pt x="25873" y="213297"/>
                    </a:lnTo>
                    <a:lnTo>
                      <a:pt x="6836" y="176485"/>
                    </a:lnTo>
                    <a:lnTo>
                      <a:pt x="0" y="134099"/>
                    </a:lnTo>
                    <a:close/>
                  </a:path>
                </a:pathLst>
              </a:custGeom>
              <a:ln w="19049">
                <a:solidFill>
                  <a:srgbClr val="FFAB40"/>
                </a:solidFill>
              </a:ln>
            </p:spPr>
            <p:txBody>
              <a:bodyPr wrap="square" lIns="0" tIns="0" rIns="0" bIns="0" rtlCol="0"/>
              <a:lstStyle/>
              <a:p>
                <a:endParaRPr/>
              </a:p>
            </p:txBody>
          </p:sp>
        </p:grpSp>
        <p:grpSp>
          <p:nvGrpSpPr>
            <p:cNvPr id="16" name="object 16"/>
            <p:cNvGrpSpPr/>
            <p:nvPr/>
          </p:nvGrpSpPr>
          <p:grpSpPr>
            <a:xfrm>
              <a:off x="2356586" y="1994865"/>
              <a:ext cx="323850" cy="193040"/>
              <a:chOff x="2356586" y="1994865"/>
              <a:chExt cx="323850" cy="193040"/>
            </a:xfrm>
          </p:grpSpPr>
          <p:sp>
            <p:nvSpPr>
              <p:cNvPr id="17" name="object 17"/>
              <p:cNvSpPr/>
              <p:nvPr/>
            </p:nvSpPr>
            <p:spPr>
              <a:xfrm>
                <a:off x="2356586" y="1994865"/>
                <a:ext cx="323850" cy="193040"/>
              </a:xfrm>
              <a:custGeom>
                <a:avLst/>
                <a:gdLst/>
                <a:ahLst/>
                <a:cxnLst/>
                <a:rect l="l" t="t" r="r" b="b"/>
                <a:pathLst>
                  <a:path w="323850" h="193039">
                    <a:moveTo>
                      <a:pt x="323697" y="165773"/>
                    </a:moveTo>
                    <a:lnTo>
                      <a:pt x="301472" y="165773"/>
                    </a:lnTo>
                    <a:lnTo>
                      <a:pt x="301472" y="26873"/>
                    </a:lnTo>
                    <a:lnTo>
                      <a:pt x="274777" y="26873"/>
                    </a:lnTo>
                    <a:lnTo>
                      <a:pt x="274777" y="165773"/>
                    </a:lnTo>
                    <a:lnTo>
                      <a:pt x="250698" y="165773"/>
                    </a:lnTo>
                    <a:lnTo>
                      <a:pt x="250698" y="26873"/>
                    </a:lnTo>
                    <a:lnTo>
                      <a:pt x="224002" y="26873"/>
                    </a:lnTo>
                    <a:lnTo>
                      <a:pt x="224002" y="165773"/>
                    </a:lnTo>
                    <a:lnTo>
                      <a:pt x="199923" y="165773"/>
                    </a:lnTo>
                    <a:lnTo>
                      <a:pt x="199923" y="26873"/>
                    </a:lnTo>
                    <a:lnTo>
                      <a:pt x="173228" y="26873"/>
                    </a:lnTo>
                    <a:lnTo>
                      <a:pt x="173228" y="165773"/>
                    </a:lnTo>
                    <a:lnTo>
                      <a:pt x="0" y="165773"/>
                    </a:lnTo>
                    <a:lnTo>
                      <a:pt x="0" y="192481"/>
                    </a:lnTo>
                    <a:lnTo>
                      <a:pt x="323697" y="192481"/>
                    </a:lnTo>
                    <a:lnTo>
                      <a:pt x="323697" y="165773"/>
                    </a:lnTo>
                    <a:close/>
                  </a:path>
                  <a:path w="323850" h="193039">
                    <a:moveTo>
                      <a:pt x="323697" y="0"/>
                    </a:moveTo>
                    <a:lnTo>
                      <a:pt x="0" y="0"/>
                    </a:lnTo>
                    <a:lnTo>
                      <a:pt x="0" y="26695"/>
                    </a:lnTo>
                    <a:lnTo>
                      <a:pt x="20904" y="26695"/>
                    </a:lnTo>
                    <a:lnTo>
                      <a:pt x="20904" y="165468"/>
                    </a:lnTo>
                    <a:lnTo>
                      <a:pt x="47612" y="165468"/>
                    </a:lnTo>
                    <a:lnTo>
                      <a:pt x="47612" y="26695"/>
                    </a:lnTo>
                    <a:lnTo>
                      <a:pt x="71678" y="26695"/>
                    </a:lnTo>
                    <a:lnTo>
                      <a:pt x="71678" y="165468"/>
                    </a:lnTo>
                    <a:lnTo>
                      <a:pt x="98374" y="165468"/>
                    </a:lnTo>
                    <a:lnTo>
                      <a:pt x="98374" y="26695"/>
                    </a:lnTo>
                    <a:lnTo>
                      <a:pt x="122453" y="26695"/>
                    </a:lnTo>
                    <a:lnTo>
                      <a:pt x="122453" y="165468"/>
                    </a:lnTo>
                    <a:lnTo>
                      <a:pt x="149148" y="165468"/>
                    </a:lnTo>
                    <a:lnTo>
                      <a:pt x="149148" y="26695"/>
                    </a:lnTo>
                    <a:lnTo>
                      <a:pt x="323697" y="26695"/>
                    </a:lnTo>
                    <a:lnTo>
                      <a:pt x="323697" y="0"/>
                    </a:lnTo>
                    <a:close/>
                  </a:path>
                </a:pathLst>
              </a:custGeom>
              <a:solidFill>
                <a:srgbClr val="2F7EB8"/>
              </a:solidFill>
            </p:spPr>
            <p:txBody>
              <a:bodyPr wrap="square" lIns="0" tIns="0" rIns="0" bIns="0" rtlCol="0"/>
              <a:lstStyle/>
              <a:p>
                <a:endParaRPr/>
              </a:p>
            </p:txBody>
          </p:sp>
          <p:sp>
            <p:nvSpPr>
              <p:cNvPr id="18" name="object 18"/>
              <p:cNvSpPr/>
              <p:nvPr/>
            </p:nvSpPr>
            <p:spPr>
              <a:xfrm>
                <a:off x="2580592" y="2091636"/>
                <a:ext cx="27305" cy="69215"/>
              </a:xfrm>
              <a:custGeom>
                <a:avLst/>
                <a:gdLst/>
                <a:ahLst/>
                <a:cxnLst/>
                <a:rect l="l" t="t" r="r" b="b"/>
                <a:pathLst>
                  <a:path w="27305" h="69214">
                    <a:moveTo>
                      <a:pt x="26699" y="68999"/>
                    </a:moveTo>
                    <a:lnTo>
                      <a:pt x="0" y="68999"/>
                    </a:lnTo>
                    <a:lnTo>
                      <a:pt x="0" y="0"/>
                    </a:lnTo>
                    <a:lnTo>
                      <a:pt x="26699" y="0"/>
                    </a:lnTo>
                    <a:lnTo>
                      <a:pt x="26699" y="68999"/>
                    </a:lnTo>
                    <a:close/>
                  </a:path>
                </a:pathLst>
              </a:custGeom>
              <a:solidFill>
                <a:srgbClr val="F9C943"/>
              </a:solidFill>
            </p:spPr>
            <p:txBody>
              <a:bodyPr wrap="square" lIns="0" tIns="0" rIns="0" bIns="0" rtlCol="0"/>
              <a:lstStyle/>
              <a:p>
                <a:endParaRPr/>
              </a:p>
            </p:txBody>
          </p:sp>
        </p:grpSp>
        <p:sp>
          <p:nvSpPr>
            <p:cNvPr id="19" name="object 19"/>
            <p:cNvSpPr/>
            <p:nvPr/>
          </p:nvSpPr>
          <p:spPr>
            <a:xfrm>
              <a:off x="699962" y="2792991"/>
              <a:ext cx="7659370" cy="0"/>
            </a:xfrm>
            <a:custGeom>
              <a:avLst/>
              <a:gdLst/>
              <a:ahLst/>
              <a:cxnLst/>
              <a:rect l="l" t="t" r="r" b="b"/>
              <a:pathLst>
                <a:path w="7659370">
                  <a:moveTo>
                    <a:pt x="0" y="0"/>
                  </a:moveTo>
                  <a:lnTo>
                    <a:pt x="7658999" y="0"/>
                  </a:lnTo>
                </a:path>
              </a:pathLst>
            </a:custGeom>
            <a:ln w="9524">
              <a:solidFill>
                <a:srgbClr val="2773AA"/>
              </a:solidFill>
              <a:prstDash val="lgDash"/>
            </a:ln>
          </p:spPr>
          <p:txBody>
            <a:bodyPr wrap="square" lIns="0" tIns="0" rIns="0" bIns="0" rtlCol="0"/>
            <a:lstStyle/>
            <a:p>
              <a:endParaRPr/>
            </a:p>
          </p:txBody>
        </p:sp>
        <p:sp>
          <p:nvSpPr>
            <p:cNvPr id="20" name="object 20"/>
            <p:cNvSpPr/>
            <p:nvPr/>
          </p:nvSpPr>
          <p:spPr>
            <a:xfrm>
              <a:off x="699962" y="3290458"/>
              <a:ext cx="7659370" cy="0"/>
            </a:xfrm>
            <a:custGeom>
              <a:avLst/>
              <a:gdLst/>
              <a:ahLst/>
              <a:cxnLst/>
              <a:rect l="l" t="t" r="r" b="b"/>
              <a:pathLst>
                <a:path w="7659370">
                  <a:moveTo>
                    <a:pt x="0" y="0"/>
                  </a:moveTo>
                  <a:lnTo>
                    <a:pt x="7658999" y="0"/>
                  </a:lnTo>
                </a:path>
              </a:pathLst>
            </a:custGeom>
            <a:ln w="9524">
              <a:solidFill>
                <a:srgbClr val="2773AA"/>
              </a:solidFill>
              <a:prstDash val="lgDash"/>
            </a:ln>
          </p:spPr>
          <p:txBody>
            <a:bodyPr wrap="square" lIns="0" tIns="0" rIns="0" bIns="0" rtlCol="0"/>
            <a:lstStyle/>
            <a:p>
              <a:endParaRPr/>
            </a:p>
          </p:txBody>
        </p:sp>
        <p:sp>
          <p:nvSpPr>
            <p:cNvPr id="21" name="object 21"/>
            <p:cNvSpPr/>
            <p:nvPr/>
          </p:nvSpPr>
          <p:spPr>
            <a:xfrm>
              <a:off x="699962" y="3787924"/>
              <a:ext cx="7659370" cy="0"/>
            </a:xfrm>
            <a:custGeom>
              <a:avLst/>
              <a:gdLst/>
              <a:ahLst/>
              <a:cxnLst/>
              <a:rect l="l" t="t" r="r" b="b"/>
              <a:pathLst>
                <a:path w="7659370">
                  <a:moveTo>
                    <a:pt x="0" y="0"/>
                  </a:moveTo>
                  <a:lnTo>
                    <a:pt x="7658999" y="0"/>
                  </a:lnTo>
                </a:path>
              </a:pathLst>
            </a:custGeom>
            <a:ln w="9524">
              <a:solidFill>
                <a:srgbClr val="2773AA"/>
              </a:solidFill>
              <a:prstDash val="lgDash"/>
            </a:ln>
          </p:spPr>
          <p:txBody>
            <a:bodyPr wrap="square" lIns="0" tIns="0" rIns="0" bIns="0" rtlCol="0"/>
            <a:lstStyle/>
            <a:p>
              <a:endParaRPr/>
            </a:p>
          </p:txBody>
        </p:sp>
        <p:sp>
          <p:nvSpPr>
            <p:cNvPr id="22" name="object 22"/>
            <p:cNvSpPr/>
            <p:nvPr/>
          </p:nvSpPr>
          <p:spPr>
            <a:xfrm>
              <a:off x="699962" y="4285400"/>
              <a:ext cx="7769859" cy="0"/>
            </a:xfrm>
            <a:custGeom>
              <a:avLst/>
              <a:gdLst/>
              <a:ahLst/>
              <a:cxnLst/>
              <a:rect l="l" t="t" r="r" b="b"/>
              <a:pathLst>
                <a:path w="7769859">
                  <a:moveTo>
                    <a:pt x="0" y="0"/>
                  </a:moveTo>
                  <a:lnTo>
                    <a:pt x="7769400" y="0"/>
                  </a:lnTo>
                </a:path>
              </a:pathLst>
            </a:custGeom>
            <a:ln w="9524">
              <a:solidFill>
                <a:srgbClr val="2773AA"/>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721665" y="3441358"/>
              <a:ext cx="893604" cy="181503"/>
            </a:xfrm>
            <a:prstGeom prst="rect">
              <a:avLst/>
            </a:prstGeom>
          </p:spPr>
        </p:pic>
        <p:sp>
          <p:nvSpPr>
            <p:cNvPr id="24" name="object 24"/>
            <p:cNvSpPr/>
            <p:nvPr/>
          </p:nvSpPr>
          <p:spPr>
            <a:xfrm>
              <a:off x="5125308" y="3405097"/>
              <a:ext cx="268605" cy="268605"/>
            </a:xfrm>
            <a:custGeom>
              <a:avLst/>
              <a:gdLst/>
              <a:ahLst/>
              <a:cxnLst/>
              <a:rect l="l" t="t" r="r" b="b"/>
              <a:pathLst>
                <a:path w="268604" h="268604">
                  <a:moveTo>
                    <a:pt x="0" y="134099"/>
                  </a:moveTo>
                  <a:lnTo>
                    <a:pt x="6836" y="91714"/>
                  </a:lnTo>
                  <a:lnTo>
                    <a:pt x="25873" y="54902"/>
                  </a:lnTo>
                  <a:lnTo>
                    <a:pt x="54902" y="25873"/>
                  </a:lnTo>
                  <a:lnTo>
                    <a:pt x="91714" y="6836"/>
                  </a:lnTo>
                  <a:lnTo>
                    <a:pt x="134099" y="0"/>
                  </a:lnTo>
                  <a:lnTo>
                    <a:pt x="185418" y="10207"/>
                  </a:lnTo>
                  <a:lnTo>
                    <a:pt x="228923" y="39276"/>
                  </a:lnTo>
                  <a:lnTo>
                    <a:pt x="257992" y="82782"/>
                  </a:lnTo>
                  <a:lnTo>
                    <a:pt x="268199" y="134099"/>
                  </a:lnTo>
                  <a:lnTo>
                    <a:pt x="261363" y="176486"/>
                  </a:lnTo>
                  <a:lnTo>
                    <a:pt x="242326" y="213297"/>
                  </a:lnTo>
                  <a:lnTo>
                    <a:pt x="213297" y="242326"/>
                  </a:lnTo>
                  <a:lnTo>
                    <a:pt x="176486" y="261363"/>
                  </a:lnTo>
                  <a:lnTo>
                    <a:pt x="134099" y="268199"/>
                  </a:lnTo>
                  <a:lnTo>
                    <a:pt x="91714" y="261363"/>
                  </a:lnTo>
                  <a:lnTo>
                    <a:pt x="54902" y="242326"/>
                  </a:lnTo>
                  <a:lnTo>
                    <a:pt x="25873" y="213297"/>
                  </a:lnTo>
                  <a:lnTo>
                    <a:pt x="6836" y="176486"/>
                  </a:lnTo>
                  <a:lnTo>
                    <a:pt x="0" y="134099"/>
                  </a:lnTo>
                  <a:close/>
                </a:path>
              </a:pathLst>
            </a:custGeom>
            <a:ln w="19049">
              <a:solidFill>
                <a:srgbClr val="9900FF"/>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728196" y="3920816"/>
              <a:ext cx="1129357" cy="216244"/>
            </a:xfrm>
            <a:prstGeom prst="rect">
              <a:avLst/>
            </a:prstGeom>
          </p:spPr>
        </p:pic>
        <p:grpSp>
          <p:nvGrpSpPr>
            <p:cNvPr id="26" name="object 26"/>
            <p:cNvGrpSpPr/>
            <p:nvPr/>
          </p:nvGrpSpPr>
          <p:grpSpPr>
            <a:xfrm>
              <a:off x="4972096" y="3902559"/>
              <a:ext cx="575030" cy="268618"/>
              <a:chOff x="4972096" y="3902559"/>
              <a:chExt cx="575030" cy="268618"/>
            </a:xfrm>
          </p:grpSpPr>
          <p:sp>
            <p:nvSpPr>
              <p:cNvPr id="27" name="object 27"/>
              <p:cNvSpPr/>
              <p:nvPr/>
            </p:nvSpPr>
            <p:spPr>
              <a:xfrm>
                <a:off x="4972096" y="3902572"/>
                <a:ext cx="268605" cy="268605"/>
              </a:xfrm>
              <a:custGeom>
                <a:avLst/>
                <a:gdLst/>
                <a:ahLst/>
                <a:cxnLst/>
                <a:rect l="l" t="t" r="r" b="b"/>
                <a:pathLst>
                  <a:path w="268604" h="268604">
                    <a:moveTo>
                      <a:pt x="0" y="134099"/>
                    </a:moveTo>
                    <a:lnTo>
                      <a:pt x="6836" y="91714"/>
                    </a:lnTo>
                    <a:lnTo>
                      <a:pt x="25873" y="54902"/>
                    </a:lnTo>
                    <a:lnTo>
                      <a:pt x="54902" y="25873"/>
                    </a:lnTo>
                    <a:lnTo>
                      <a:pt x="91714" y="6836"/>
                    </a:lnTo>
                    <a:lnTo>
                      <a:pt x="134099" y="0"/>
                    </a:lnTo>
                    <a:lnTo>
                      <a:pt x="185418" y="10207"/>
                    </a:lnTo>
                    <a:lnTo>
                      <a:pt x="228923" y="39276"/>
                    </a:lnTo>
                    <a:lnTo>
                      <a:pt x="257992" y="82782"/>
                    </a:lnTo>
                    <a:lnTo>
                      <a:pt x="268199" y="134099"/>
                    </a:lnTo>
                    <a:lnTo>
                      <a:pt x="261363" y="176486"/>
                    </a:lnTo>
                    <a:lnTo>
                      <a:pt x="242326" y="213297"/>
                    </a:lnTo>
                    <a:lnTo>
                      <a:pt x="213297" y="242326"/>
                    </a:lnTo>
                    <a:lnTo>
                      <a:pt x="176486" y="261363"/>
                    </a:lnTo>
                    <a:lnTo>
                      <a:pt x="134099" y="268199"/>
                    </a:lnTo>
                    <a:lnTo>
                      <a:pt x="91714" y="261363"/>
                    </a:lnTo>
                    <a:lnTo>
                      <a:pt x="54902" y="242326"/>
                    </a:lnTo>
                    <a:lnTo>
                      <a:pt x="25873" y="213297"/>
                    </a:lnTo>
                    <a:lnTo>
                      <a:pt x="6836" y="176486"/>
                    </a:lnTo>
                    <a:lnTo>
                      <a:pt x="0" y="134099"/>
                    </a:lnTo>
                    <a:close/>
                  </a:path>
                </a:pathLst>
              </a:custGeom>
              <a:ln w="19049">
                <a:solidFill>
                  <a:srgbClr val="0097A7"/>
                </a:solidFill>
              </a:ln>
            </p:spPr>
            <p:txBody>
              <a:bodyPr wrap="square" lIns="0" tIns="0" rIns="0" bIns="0" rtlCol="0"/>
              <a:lstStyle/>
              <a:p>
                <a:endParaRPr/>
              </a:p>
            </p:txBody>
          </p:sp>
          <p:sp>
            <p:nvSpPr>
              <p:cNvPr id="28" name="object 28"/>
              <p:cNvSpPr/>
              <p:nvPr/>
            </p:nvSpPr>
            <p:spPr>
              <a:xfrm>
                <a:off x="5124496" y="3902559"/>
                <a:ext cx="268605" cy="268605"/>
              </a:xfrm>
              <a:custGeom>
                <a:avLst/>
                <a:gdLst/>
                <a:ahLst/>
                <a:cxnLst/>
                <a:rect l="l" t="t" r="r" b="b"/>
                <a:pathLst>
                  <a:path w="268604" h="268604">
                    <a:moveTo>
                      <a:pt x="0" y="134099"/>
                    </a:moveTo>
                    <a:lnTo>
                      <a:pt x="6836" y="91714"/>
                    </a:lnTo>
                    <a:lnTo>
                      <a:pt x="25873" y="54902"/>
                    </a:lnTo>
                    <a:lnTo>
                      <a:pt x="54902" y="25873"/>
                    </a:lnTo>
                    <a:lnTo>
                      <a:pt x="91714" y="6836"/>
                    </a:lnTo>
                    <a:lnTo>
                      <a:pt x="134099" y="0"/>
                    </a:lnTo>
                    <a:lnTo>
                      <a:pt x="185418" y="10207"/>
                    </a:lnTo>
                    <a:lnTo>
                      <a:pt x="228923" y="39276"/>
                    </a:lnTo>
                    <a:lnTo>
                      <a:pt x="257992" y="82782"/>
                    </a:lnTo>
                    <a:lnTo>
                      <a:pt x="268199" y="134099"/>
                    </a:lnTo>
                    <a:lnTo>
                      <a:pt x="261363" y="176486"/>
                    </a:lnTo>
                    <a:lnTo>
                      <a:pt x="242326" y="213297"/>
                    </a:lnTo>
                    <a:lnTo>
                      <a:pt x="213297" y="242326"/>
                    </a:lnTo>
                    <a:lnTo>
                      <a:pt x="176486" y="261363"/>
                    </a:lnTo>
                    <a:lnTo>
                      <a:pt x="134099" y="268199"/>
                    </a:lnTo>
                    <a:lnTo>
                      <a:pt x="91714" y="261363"/>
                    </a:lnTo>
                    <a:lnTo>
                      <a:pt x="54902" y="242326"/>
                    </a:lnTo>
                    <a:lnTo>
                      <a:pt x="25873" y="213297"/>
                    </a:lnTo>
                    <a:lnTo>
                      <a:pt x="6836" y="176486"/>
                    </a:lnTo>
                    <a:lnTo>
                      <a:pt x="0" y="134099"/>
                    </a:lnTo>
                    <a:close/>
                  </a:path>
                </a:pathLst>
              </a:custGeom>
              <a:ln w="19049">
                <a:solidFill>
                  <a:srgbClr val="FFAB40"/>
                </a:solidFill>
              </a:ln>
            </p:spPr>
            <p:txBody>
              <a:bodyPr wrap="square" lIns="0" tIns="0" rIns="0" bIns="0" rtlCol="0"/>
              <a:lstStyle/>
              <a:p>
                <a:endParaRPr/>
              </a:p>
            </p:txBody>
          </p:sp>
          <p:sp>
            <p:nvSpPr>
              <p:cNvPr id="29" name="object 29"/>
              <p:cNvSpPr/>
              <p:nvPr/>
            </p:nvSpPr>
            <p:spPr>
              <a:xfrm>
                <a:off x="5278521" y="3902572"/>
                <a:ext cx="268605" cy="268605"/>
              </a:xfrm>
              <a:custGeom>
                <a:avLst/>
                <a:gdLst/>
                <a:ahLst/>
                <a:cxnLst/>
                <a:rect l="l" t="t" r="r" b="b"/>
                <a:pathLst>
                  <a:path w="268604" h="268604">
                    <a:moveTo>
                      <a:pt x="0" y="134099"/>
                    </a:moveTo>
                    <a:lnTo>
                      <a:pt x="6836" y="91714"/>
                    </a:lnTo>
                    <a:lnTo>
                      <a:pt x="25873" y="54902"/>
                    </a:lnTo>
                    <a:lnTo>
                      <a:pt x="54902" y="25873"/>
                    </a:lnTo>
                    <a:lnTo>
                      <a:pt x="91714" y="6836"/>
                    </a:lnTo>
                    <a:lnTo>
                      <a:pt x="134099" y="0"/>
                    </a:lnTo>
                    <a:lnTo>
                      <a:pt x="185418" y="10207"/>
                    </a:lnTo>
                    <a:lnTo>
                      <a:pt x="228923" y="39276"/>
                    </a:lnTo>
                    <a:lnTo>
                      <a:pt x="257992" y="82782"/>
                    </a:lnTo>
                    <a:lnTo>
                      <a:pt x="268199" y="134099"/>
                    </a:lnTo>
                    <a:lnTo>
                      <a:pt x="261363" y="176486"/>
                    </a:lnTo>
                    <a:lnTo>
                      <a:pt x="242326" y="213297"/>
                    </a:lnTo>
                    <a:lnTo>
                      <a:pt x="213297" y="242326"/>
                    </a:lnTo>
                    <a:lnTo>
                      <a:pt x="176486" y="261363"/>
                    </a:lnTo>
                    <a:lnTo>
                      <a:pt x="134099" y="268199"/>
                    </a:lnTo>
                    <a:lnTo>
                      <a:pt x="91714" y="261363"/>
                    </a:lnTo>
                    <a:lnTo>
                      <a:pt x="54902" y="242326"/>
                    </a:lnTo>
                    <a:lnTo>
                      <a:pt x="25873" y="213297"/>
                    </a:lnTo>
                    <a:lnTo>
                      <a:pt x="6836" y="176486"/>
                    </a:lnTo>
                    <a:lnTo>
                      <a:pt x="0" y="134099"/>
                    </a:lnTo>
                    <a:close/>
                  </a:path>
                </a:pathLst>
              </a:custGeom>
              <a:ln w="19049">
                <a:solidFill>
                  <a:srgbClr val="F09BC5"/>
                </a:solidFill>
              </a:ln>
            </p:spPr>
            <p:txBody>
              <a:bodyPr wrap="square" lIns="0" tIns="0" rIns="0" bIns="0" rtlCol="0"/>
              <a:lstStyle/>
              <a:p>
                <a:endParaRPr/>
              </a:p>
            </p:txBody>
          </p:sp>
        </p:grpSp>
        <p:pic>
          <p:nvPicPr>
            <p:cNvPr id="30" name="object 30"/>
            <p:cNvPicPr/>
            <p:nvPr/>
          </p:nvPicPr>
          <p:blipFill>
            <a:blip r:embed="rId5" cstate="print"/>
            <a:stretch>
              <a:fillRect/>
            </a:stretch>
          </p:blipFill>
          <p:spPr>
            <a:xfrm>
              <a:off x="931078" y="2382424"/>
              <a:ext cx="470842" cy="323699"/>
            </a:xfrm>
            <a:prstGeom prst="rect">
              <a:avLst/>
            </a:prstGeom>
          </p:spPr>
        </p:pic>
        <p:sp>
          <p:nvSpPr>
            <p:cNvPr id="31" name="object 31"/>
            <p:cNvSpPr/>
            <p:nvPr/>
          </p:nvSpPr>
          <p:spPr>
            <a:xfrm>
              <a:off x="5120258" y="2410185"/>
              <a:ext cx="268605" cy="268605"/>
            </a:xfrm>
            <a:custGeom>
              <a:avLst/>
              <a:gdLst/>
              <a:ahLst/>
              <a:cxnLst/>
              <a:rect l="l" t="t" r="r" b="b"/>
              <a:pathLst>
                <a:path w="268604" h="268605">
                  <a:moveTo>
                    <a:pt x="0" y="134099"/>
                  </a:moveTo>
                  <a:lnTo>
                    <a:pt x="6836" y="91713"/>
                  </a:lnTo>
                  <a:lnTo>
                    <a:pt x="25873" y="54902"/>
                  </a:lnTo>
                  <a:lnTo>
                    <a:pt x="54902" y="25873"/>
                  </a:lnTo>
                  <a:lnTo>
                    <a:pt x="91714" y="6836"/>
                  </a:lnTo>
                  <a:lnTo>
                    <a:pt x="134099" y="0"/>
                  </a:lnTo>
                  <a:lnTo>
                    <a:pt x="185418" y="10207"/>
                  </a:lnTo>
                  <a:lnTo>
                    <a:pt x="228923" y="39276"/>
                  </a:lnTo>
                  <a:lnTo>
                    <a:pt x="257992" y="82782"/>
                  </a:lnTo>
                  <a:lnTo>
                    <a:pt x="268199" y="134099"/>
                  </a:lnTo>
                  <a:lnTo>
                    <a:pt x="261363" y="176485"/>
                  </a:lnTo>
                  <a:lnTo>
                    <a:pt x="242326" y="213297"/>
                  </a:lnTo>
                  <a:lnTo>
                    <a:pt x="213297" y="242326"/>
                  </a:lnTo>
                  <a:lnTo>
                    <a:pt x="176486" y="261363"/>
                  </a:lnTo>
                  <a:lnTo>
                    <a:pt x="134099" y="268199"/>
                  </a:lnTo>
                  <a:lnTo>
                    <a:pt x="91714" y="261363"/>
                  </a:lnTo>
                  <a:lnTo>
                    <a:pt x="54902" y="242326"/>
                  </a:lnTo>
                  <a:lnTo>
                    <a:pt x="25873" y="213297"/>
                  </a:lnTo>
                  <a:lnTo>
                    <a:pt x="6836" y="176485"/>
                  </a:lnTo>
                  <a:lnTo>
                    <a:pt x="0" y="134099"/>
                  </a:lnTo>
                  <a:close/>
                </a:path>
              </a:pathLst>
            </a:custGeom>
            <a:ln w="19049">
              <a:solidFill>
                <a:srgbClr val="0097A7"/>
              </a:solidFill>
            </a:ln>
          </p:spPr>
          <p:txBody>
            <a:bodyPr wrap="square" lIns="0" tIns="0" rIns="0" bIns="0" rtlCol="0"/>
            <a:lstStyle/>
            <a:p>
              <a:endParaRPr/>
            </a:p>
          </p:txBody>
        </p:sp>
        <p:pic>
          <p:nvPicPr>
            <p:cNvPr id="32" name="object 32"/>
            <p:cNvPicPr/>
            <p:nvPr/>
          </p:nvPicPr>
          <p:blipFill>
            <a:blip r:embed="rId6" cstate="print"/>
            <a:stretch>
              <a:fillRect/>
            </a:stretch>
          </p:blipFill>
          <p:spPr>
            <a:xfrm>
              <a:off x="674625" y="2879887"/>
              <a:ext cx="1043926" cy="323699"/>
            </a:xfrm>
            <a:prstGeom prst="rect">
              <a:avLst/>
            </a:prstGeom>
          </p:spPr>
        </p:pic>
        <p:sp>
          <p:nvSpPr>
            <p:cNvPr id="33" name="object 33"/>
            <p:cNvSpPr/>
            <p:nvPr/>
          </p:nvSpPr>
          <p:spPr>
            <a:xfrm>
              <a:off x="5120258" y="2907635"/>
              <a:ext cx="268605" cy="268605"/>
            </a:xfrm>
            <a:custGeom>
              <a:avLst/>
              <a:gdLst/>
              <a:ahLst/>
              <a:cxnLst/>
              <a:rect l="l" t="t" r="r" b="b"/>
              <a:pathLst>
                <a:path w="268604" h="268605">
                  <a:moveTo>
                    <a:pt x="0" y="134099"/>
                  </a:moveTo>
                  <a:lnTo>
                    <a:pt x="6836" y="91713"/>
                  </a:lnTo>
                  <a:lnTo>
                    <a:pt x="25873" y="54902"/>
                  </a:lnTo>
                  <a:lnTo>
                    <a:pt x="54902" y="25873"/>
                  </a:lnTo>
                  <a:lnTo>
                    <a:pt x="91714" y="6836"/>
                  </a:lnTo>
                  <a:lnTo>
                    <a:pt x="134099" y="0"/>
                  </a:lnTo>
                  <a:lnTo>
                    <a:pt x="185418" y="10207"/>
                  </a:lnTo>
                  <a:lnTo>
                    <a:pt x="228923" y="39276"/>
                  </a:lnTo>
                  <a:lnTo>
                    <a:pt x="257992" y="82782"/>
                  </a:lnTo>
                  <a:lnTo>
                    <a:pt x="268199" y="134099"/>
                  </a:lnTo>
                  <a:lnTo>
                    <a:pt x="261363" y="176485"/>
                  </a:lnTo>
                  <a:lnTo>
                    <a:pt x="242326" y="213297"/>
                  </a:lnTo>
                  <a:lnTo>
                    <a:pt x="213297" y="242326"/>
                  </a:lnTo>
                  <a:lnTo>
                    <a:pt x="176486" y="261363"/>
                  </a:lnTo>
                  <a:lnTo>
                    <a:pt x="134099" y="268199"/>
                  </a:lnTo>
                  <a:lnTo>
                    <a:pt x="91714" y="261363"/>
                  </a:lnTo>
                  <a:lnTo>
                    <a:pt x="54902" y="242326"/>
                  </a:lnTo>
                  <a:lnTo>
                    <a:pt x="25873" y="213297"/>
                  </a:lnTo>
                  <a:lnTo>
                    <a:pt x="6836" y="176485"/>
                  </a:lnTo>
                  <a:lnTo>
                    <a:pt x="0" y="134099"/>
                  </a:lnTo>
                  <a:close/>
                </a:path>
              </a:pathLst>
            </a:custGeom>
            <a:ln w="19049">
              <a:solidFill>
                <a:srgbClr val="B81414"/>
              </a:solidFill>
            </a:ln>
          </p:spPr>
          <p:txBody>
            <a:bodyPr wrap="square" lIns="0" tIns="0" rIns="0" bIns="0" rtlCol="0"/>
            <a:lstStyle/>
            <a:p>
              <a:endParaRPr/>
            </a:p>
          </p:txBody>
        </p:sp>
        <p:grpSp>
          <p:nvGrpSpPr>
            <p:cNvPr id="34" name="object 34"/>
            <p:cNvGrpSpPr/>
            <p:nvPr/>
          </p:nvGrpSpPr>
          <p:grpSpPr>
            <a:xfrm>
              <a:off x="2356599" y="2448051"/>
              <a:ext cx="323850" cy="193040"/>
              <a:chOff x="2356599" y="2448051"/>
              <a:chExt cx="323850" cy="193040"/>
            </a:xfrm>
          </p:grpSpPr>
          <p:sp>
            <p:nvSpPr>
              <p:cNvPr id="35" name="object 35"/>
              <p:cNvSpPr/>
              <p:nvPr/>
            </p:nvSpPr>
            <p:spPr>
              <a:xfrm>
                <a:off x="2356599" y="2448051"/>
                <a:ext cx="323850" cy="193040"/>
              </a:xfrm>
              <a:custGeom>
                <a:avLst/>
                <a:gdLst/>
                <a:ahLst/>
                <a:cxnLst/>
                <a:rect l="l" t="t" r="r" b="b"/>
                <a:pathLst>
                  <a:path w="323850" h="193039">
                    <a:moveTo>
                      <a:pt x="323697" y="165773"/>
                    </a:moveTo>
                    <a:lnTo>
                      <a:pt x="301472" y="165773"/>
                    </a:lnTo>
                    <a:lnTo>
                      <a:pt x="301472" y="26873"/>
                    </a:lnTo>
                    <a:lnTo>
                      <a:pt x="274777" y="26873"/>
                    </a:lnTo>
                    <a:lnTo>
                      <a:pt x="274777" y="165773"/>
                    </a:lnTo>
                    <a:lnTo>
                      <a:pt x="250698" y="165773"/>
                    </a:lnTo>
                    <a:lnTo>
                      <a:pt x="250698" y="26873"/>
                    </a:lnTo>
                    <a:lnTo>
                      <a:pt x="224002" y="26873"/>
                    </a:lnTo>
                    <a:lnTo>
                      <a:pt x="224002" y="165773"/>
                    </a:lnTo>
                    <a:lnTo>
                      <a:pt x="199923" y="165773"/>
                    </a:lnTo>
                    <a:lnTo>
                      <a:pt x="199923" y="26873"/>
                    </a:lnTo>
                    <a:lnTo>
                      <a:pt x="173228" y="26873"/>
                    </a:lnTo>
                    <a:lnTo>
                      <a:pt x="173228" y="165773"/>
                    </a:lnTo>
                    <a:lnTo>
                      <a:pt x="0" y="165773"/>
                    </a:lnTo>
                    <a:lnTo>
                      <a:pt x="0" y="192481"/>
                    </a:lnTo>
                    <a:lnTo>
                      <a:pt x="323697" y="192481"/>
                    </a:lnTo>
                    <a:lnTo>
                      <a:pt x="323697" y="165773"/>
                    </a:lnTo>
                    <a:close/>
                  </a:path>
                  <a:path w="323850" h="193039">
                    <a:moveTo>
                      <a:pt x="323697" y="0"/>
                    </a:moveTo>
                    <a:lnTo>
                      <a:pt x="0" y="0"/>
                    </a:lnTo>
                    <a:lnTo>
                      <a:pt x="0" y="26695"/>
                    </a:lnTo>
                    <a:lnTo>
                      <a:pt x="20904" y="26695"/>
                    </a:lnTo>
                    <a:lnTo>
                      <a:pt x="20904" y="165468"/>
                    </a:lnTo>
                    <a:lnTo>
                      <a:pt x="47612" y="165468"/>
                    </a:lnTo>
                    <a:lnTo>
                      <a:pt x="47612" y="26695"/>
                    </a:lnTo>
                    <a:lnTo>
                      <a:pt x="71678" y="26695"/>
                    </a:lnTo>
                    <a:lnTo>
                      <a:pt x="71678" y="165468"/>
                    </a:lnTo>
                    <a:lnTo>
                      <a:pt x="98374" y="165468"/>
                    </a:lnTo>
                    <a:lnTo>
                      <a:pt x="98374" y="26695"/>
                    </a:lnTo>
                    <a:lnTo>
                      <a:pt x="122453" y="26695"/>
                    </a:lnTo>
                    <a:lnTo>
                      <a:pt x="122453" y="165468"/>
                    </a:lnTo>
                    <a:lnTo>
                      <a:pt x="149148" y="165468"/>
                    </a:lnTo>
                    <a:lnTo>
                      <a:pt x="149148" y="26695"/>
                    </a:lnTo>
                    <a:lnTo>
                      <a:pt x="323697" y="26695"/>
                    </a:lnTo>
                    <a:lnTo>
                      <a:pt x="323697" y="0"/>
                    </a:lnTo>
                    <a:close/>
                  </a:path>
                </a:pathLst>
              </a:custGeom>
              <a:solidFill>
                <a:srgbClr val="2F7EB8"/>
              </a:solidFill>
            </p:spPr>
            <p:txBody>
              <a:bodyPr wrap="square" lIns="0" tIns="0" rIns="0" bIns="0" rtlCol="0"/>
              <a:lstStyle/>
              <a:p>
                <a:endParaRPr/>
              </a:p>
            </p:txBody>
          </p:sp>
          <p:sp>
            <p:nvSpPr>
              <p:cNvPr id="36" name="object 36"/>
              <p:cNvSpPr/>
              <p:nvPr/>
            </p:nvSpPr>
            <p:spPr>
              <a:xfrm>
                <a:off x="2580605" y="2544823"/>
                <a:ext cx="27305" cy="69215"/>
              </a:xfrm>
              <a:custGeom>
                <a:avLst/>
                <a:gdLst/>
                <a:ahLst/>
                <a:cxnLst/>
                <a:rect l="l" t="t" r="r" b="b"/>
                <a:pathLst>
                  <a:path w="27305" h="69214">
                    <a:moveTo>
                      <a:pt x="26699" y="68999"/>
                    </a:moveTo>
                    <a:lnTo>
                      <a:pt x="0" y="68999"/>
                    </a:lnTo>
                    <a:lnTo>
                      <a:pt x="0" y="0"/>
                    </a:lnTo>
                    <a:lnTo>
                      <a:pt x="26699" y="0"/>
                    </a:lnTo>
                    <a:lnTo>
                      <a:pt x="26699" y="68999"/>
                    </a:lnTo>
                    <a:close/>
                  </a:path>
                </a:pathLst>
              </a:custGeom>
              <a:solidFill>
                <a:srgbClr val="F9C943"/>
              </a:solidFill>
            </p:spPr>
            <p:txBody>
              <a:bodyPr wrap="square" lIns="0" tIns="0" rIns="0" bIns="0" rtlCol="0"/>
              <a:lstStyle/>
              <a:p>
                <a:endParaRPr/>
              </a:p>
            </p:txBody>
          </p:sp>
        </p:grpSp>
        <p:grpSp>
          <p:nvGrpSpPr>
            <p:cNvPr id="37" name="object 37"/>
            <p:cNvGrpSpPr/>
            <p:nvPr/>
          </p:nvGrpSpPr>
          <p:grpSpPr>
            <a:xfrm>
              <a:off x="2356574" y="2945498"/>
              <a:ext cx="323850" cy="193040"/>
              <a:chOff x="2356574" y="2945498"/>
              <a:chExt cx="323850" cy="193040"/>
            </a:xfrm>
          </p:grpSpPr>
          <p:sp>
            <p:nvSpPr>
              <p:cNvPr id="38" name="object 38"/>
              <p:cNvSpPr/>
              <p:nvPr/>
            </p:nvSpPr>
            <p:spPr>
              <a:xfrm>
                <a:off x="2356574" y="2945498"/>
                <a:ext cx="323850" cy="193040"/>
              </a:xfrm>
              <a:custGeom>
                <a:avLst/>
                <a:gdLst/>
                <a:ahLst/>
                <a:cxnLst/>
                <a:rect l="l" t="t" r="r" b="b"/>
                <a:pathLst>
                  <a:path w="323850" h="193039">
                    <a:moveTo>
                      <a:pt x="323697" y="165785"/>
                    </a:moveTo>
                    <a:lnTo>
                      <a:pt x="301472" y="165785"/>
                    </a:lnTo>
                    <a:lnTo>
                      <a:pt x="301472" y="26885"/>
                    </a:lnTo>
                    <a:lnTo>
                      <a:pt x="274777" y="26885"/>
                    </a:lnTo>
                    <a:lnTo>
                      <a:pt x="274777" y="165785"/>
                    </a:lnTo>
                    <a:lnTo>
                      <a:pt x="250698" y="165785"/>
                    </a:lnTo>
                    <a:lnTo>
                      <a:pt x="250698" y="26885"/>
                    </a:lnTo>
                    <a:lnTo>
                      <a:pt x="224002" y="26885"/>
                    </a:lnTo>
                    <a:lnTo>
                      <a:pt x="224002" y="165785"/>
                    </a:lnTo>
                    <a:lnTo>
                      <a:pt x="199923" y="165785"/>
                    </a:lnTo>
                    <a:lnTo>
                      <a:pt x="199923" y="26885"/>
                    </a:lnTo>
                    <a:lnTo>
                      <a:pt x="173228" y="26885"/>
                    </a:lnTo>
                    <a:lnTo>
                      <a:pt x="173228" y="165785"/>
                    </a:lnTo>
                    <a:lnTo>
                      <a:pt x="0" y="165785"/>
                    </a:lnTo>
                    <a:lnTo>
                      <a:pt x="0" y="192481"/>
                    </a:lnTo>
                    <a:lnTo>
                      <a:pt x="323697" y="192481"/>
                    </a:lnTo>
                    <a:lnTo>
                      <a:pt x="323697" y="165785"/>
                    </a:lnTo>
                    <a:close/>
                  </a:path>
                  <a:path w="323850" h="193039">
                    <a:moveTo>
                      <a:pt x="323697" y="0"/>
                    </a:moveTo>
                    <a:lnTo>
                      <a:pt x="0" y="0"/>
                    </a:lnTo>
                    <a:lnTo>
                      <a:pt x="0" y="26708"/>
                    </a:lnTo>
                    <a:lnTo>
                      <a:pt x="20904" y="26708"/>
                    </a:lnTo>
                    <a:lnTo>
                      <a:pt x="20904" y="165468"/>
                    </a:lnTo>
                    <a:lnTo>
                      <a:pt x="47612" y="165468"/>
                    </a:lnTo>
                    <a:lnTo>
                      <a:pt x="47612" y="26708"/>
                    </a:lnTo>
                    <a:lnTo>
                      <a:pt x="71678" y="26708"/>
                    </a:lnTo>
                    <a:lnTo>
                      <a:pt x="71678" y="165468"/>
                    </a:lnTo>
                    <a:lnTo>
                      <a:pt x="98374" y="165468"/>
                    </a:lnTo>
                    <a:lnTo>
                      <a:pt x="98374" y="26708"/>
                    </a:lnTo>
                    <a:lnTo>
                      <a:pt x="122453" y="26708"/>
                    </a:lnTo>
                    <a:lnTo>
                      <a:pt x="122453" y="165468"/>
                    </a:lnTo>
                    <a:lnTo>
                      <a:pt x="149148" y="165468"/>
                    </a:lnTo>
                    <a:lnTo>
                      <a:pt x="149148" y="26708"/>
                    </a:lnTo>
                    <a:lnTo>
                      <a:pt x="323697" y="26708"/>
                    </a:lnTo>
                    <a:lnTo>
                      <a:pt x="323697" y="0"/>
                    </a:lnTo>
                    <a:close/>
                  </a:path>
                </a:pathLst>
              </a:custGeom>
              <a:solidFill>
                <a:srgbClr val="2F7EB8"/>
              </a:solidFill>
            </p:spPr>
            <p:txBody>
              <a:bodyPr wrap="square" lIns="0" tIns="0" rIns="0" bIns="0" rtlCol="0"/>
              <a:lstStyle/>
              <a:p>
                <a:endParaRPr/>
              </a:p>
            </p:txBody>
          </p:sp>
          <p:sp>
            <p:nvSpPr>
              <p:cNvPr id="39" name="object 39"/>
              <p:cNvSpPr/>
              <p:nvPr/>
            </p:nvSpPr>
            <p:spPr>
              <a:xfrm>
                <a:off x="2580580" y="3042273"/>
                <a:ext cx="27305" cy="69215"/>
              </a:xfrm>
              <a:custGeom>
                <a:avLst/>
                <a:gdLst/>
                <a:ahLst/>
                <a:cxnLst/>
                <a:rect l="l" t="t" r="r" b="b"/>
                <a:pathLst>
                  <a:path w="27305" h="69214">
                    <a:moveTo>
                      <a:pt x="26699" y="68999"/>
                    </a:moveTo>
                    <a:lnTo>
                      <a:pt x="0" y="68999"/>
                    </a:lnTo>
                    <a:lnTo>
                      <a:pt x="0" y="0"/>
                    </a:lnTo>
                    <a:lnTo>
                      <a:pt x="26699" y="0"/>
                    </a:lnTo>
                    <a:lnTo>
                      <a:pt x="26699" y="68999"/>
                    </a:lnTo>
                    <a:close/>
                  </a:path>
                </a:pathLst>
              </a:custGeom>
              <a:solidFill>
                <a:srgbClr val="F9C943"/>
              </a:solidFill>
            </p:spPr>
            <p:txBody>
              <a:bodyPr wrap="square" lIns="0" tIns="0" rIns="0" bIns="0" rtlCol="0"/>
              <a:lstStyle/>
              <a:p>
                <a:endParaRPr/>
              </a:p>
            </p:txBody>
          </p:sp>
        </p:grpSp>
        <p:grpSp>
          <p:nvGrpSpPr>
            <p:cNvPr id="40" name="object 40"/>
            <p:cNvGrpSpPr/>
            <p:nvPr/>
          </p:nvGrpSpPr>
          <p:grpSpPr>
            <a:xfrm>
              <a:off x="2356497" y="3442969"/>
              <a:ext cx="323850" cy="193040"/>
              <a:chOff x="2356497" y="3442969"/>
              <a:chExt cx="323850" cy="193040"/>
            </a:xfrm>
          </p:grpSpPr>
          <p:sp>
            <p:nvSpPr>
              <p:cNvPr id="41" name="object 41"/>
              <p:cNvSpPr/>
              <p:nvPr/>
            </p:nvSpPr>
            <p:spPr>
              <a:xfrm>
                <a:off x="2356497" y="3442969"/>
                <a:ext cx="323850" cy="193040"/>
              </a:xfrm>
              <a:custGeom>
                <a:avLst/>
                <a:gdLst/>
                <a:ahLst/>
                <a:cxnLst/>
                <a:rect l="l" t="t" r="r" b="b"/>
                <a:pathLst>
                  <a:path w="323850" h="193039">
                    <a:moveTo>
                      <a:pt x="323697" y="165773"/>
                    </a:moveTo>
                    <a:lnTo>
                      <a:pt x="301472" y="165773"/>
                    </a:lnTo>
                    <a:lnTo>
                      <a:pt x="301472" y="26873"/>
                    </a:lnTo>
                    <a:lnTo>
                      <a:pt x="274777" y="26873"/>
                    </a:lnTo>
                    <a:lnTo>
                      <a:pt x="274777" y="165773"/>
                    </a:lnTo>
                    <a:lnTo>
                      <a:pt x="250698" y="165773"/>
                    </a:lnTo>
                    <a:lnTo>
                      <a:pt x="250698" y="26873"/>
                    </a:lnTo>
                    <a:lnTo>
                      <a:pt x="224002" y="26873"/>
                    </a:lnTo>
                    <a:lnTo>
                      <a:pt x="224002" y="165773"/>
                    </a:lnTo>
                    <a:lnTo>
                      <a:pt x="199923" y="165773"/>
                    </a:lnTo>
                    <a:lnTo>
                      <a:pt x="199923" y="26873"/>
                    </a:lnTo>
                    <a:lnTo>
                      <a:pt x="173228" y="26873"/>
                    </a:lnTo>
                    <a:lnTo>
                      <a:pt x="173228" y="165773"/>
                    </a:lnTo>
                    <a:lnTo>
                      <a:pt x="0" y="165773"/>
                    </a:lnTo>
                    <a:lnTo>
                      <a:pt x="0" y="192468"/>
                    </a:lnTo>
                    <a:lnTo>
                      <a:pt x="323697" y="192468"/>
                    </a:lnTo>
                    <a:lnTo>
                      <a:pt x="323697" y="165773"/>
                    </a:lnTo>
                    <a:close/>
                  </a:path>
                  <a:path w="323850" h="193039">
                    <a:moveTo>
                      <a:pt x="323697" y="0"/>
                    </a:moveTo>
                    <a:lnTo>
                      <a:pt x="0" y="0"/>
                    </a:lnTo>
                    <a:lnTo>
                      <a:pt x="0" y="26695"/>
                    </a:lnTo>
                    <a:lnTo>
                      <a:pt x="20904" y="26695"/>
                    </a:lnTo>
                    <a:lnTo>
                      <a:pt x="20904" y="165468"/>
                    </a:lnTo>
                    <a:lnTo>
                      <a:pt x="47612" y="165468"/>
                    </a:lnTo>
                    <a:lnTo>
                      <a:pt x="47612" y="26695"/>
                    </a:lnTo>
                    <a:lnTo>
                      <a:pt x="71678" y="26695"/>
                    </a:lnTo>
                    <a:lnTo>
                      <a:pt x="71678" y="165468"/>
                    </a:lnTo>
                    <a:lnTo>
                      <a:pt x="98386" y="165468"/>
                    </a:lnTo>
                    <a:lnTo>
                      <a:pt x="98386" y="26695"/>
                    </a:lnTo>
                    <a:lnTo>
                      <a:pt x="122453" y="26695"/>
                    </a:lnTo>
                    <a:lnTo>
                      <a:pt x="122453" y="165468"/>
                    </a:lnTo>
                    <a:lnTo>
                      <a:pt x="149148" y="165468"/>
                    </a:lnTo>
                    <a:lnTo>
                      <a:pt x="149148" y="26695"/>
                    </a:lnTo>
                    <a:lnTo>
                      <a:pt x="323697" y="26695"/>
                    </a:lnTo>
                    <a:lnTo>
                      <a:pt x="323697" y="0"/>
                    </a:lnTo>
                    <a:close/>
                  </a:path>
                </a:pathLst>
              </a:custGeom>
              <a:solidFill>
                <a:srgbClr val="2F7EB8"/>
              </a:solidFill>
            </p:spPr>
            <p:txBody>
              <a:bodyPr wrap="square" lIns="0" tIns="0" rIns="0" bIns="0" rtlCol="0"/>
              <a:lstStyle/>
              <a:p>
                <a:endParaRPr/>
              </a:p>
            </p:txBody>
          </p:sp>
          <p:sp>
            <p:nvSpPr>
              <p:cNvPr id="42" name="object 42"/>
              <p:cNvSpPr/>
              <p:nvPr/>
            </p:nvSpPr>
            <p:spPr>
              <a:xfrm>
                <a:off x="2580505" y="3539736"/>
                <a:ext cx="27305" cy="69215"/>
              </a:xfrm>
              <a:custGeom>
                <a:avLst/>
                <a:gdLst/>
                <a:ahLst/>
                <a:cxnLst/>
                <a:rect l="l" t="t" r="r" b="b"/>
                <a:pathLst>
                  <a:path w="27305" h="69214">
                    <a:moveTo>
                      <a:pt x="26699" y="68999"/>
                    </a:moveTo>
                    <a:lnTo>
                      <a:pt x="0" y="68999"/>
                    </a:lnTo>
                    <a:lnTo>
                      <a:pt x="0" y="0"/>
                    </a:lnTo>
                    <a:lnTo>
                      <a:pt x="26699" y="0"/>
                    </a:lnTo>
                    <a:lnTo>
                      <a:pt x="26699" y="68999"/>
                    </a:lnTo>
                    <a:close/>
                  </a:path>
                </a:pathLst>
              </a:custGeom>
              <a:solidFill>
                <a:srgbClr val="F9C943"/>
              </a:solidFill>
            </p:spPr>
            <p:txBody>
              <a:bodyPr wrap="square" lIns="0" tIns="0" rIns="0" bIns="0" rtlCol="0"/>
              <a:lstStyle/>
              <a:p>
                <a:endParaRPr/>
              </a:p>
            </p:txBody>
          </p:sp>
        </p:grpSp>
        <p:grpSp>
          <p:nvGrpSpPr>
            <p:cNvPr id="44" name="object 44"/>
            <p:cNvGrpSpPr/>
            <p:nvPr/>
          </p:nvGrpSpPr>
          <p:grpSpPr>
            <a:xfrm>
              <a:off x="2356497" y="3940441"/>
              <a:ext cx="323850" cy="193040"/>
              <a:chOff x="2356497" y="3940441"/>
              <a:chExt cx="323850" cy="193040"/>
            </a:xfrm>
          </p:grpSpPr>
          <p:sp>
            <p:nvSpPr>
              <p:cNvPr id="45" name="object 45"/>
              <p:cNvSpPr/>
              <p:nvPr/>
            </p:nvSpPr>
            <p:spPr>
              <a:xfrm>
                <a:off x="2356497" y="3940441"/>
                <a:ext cx="323850" cy="193040"/>
              </a:xfrm>
              <a:custGeom>
                <a:avLst/>
                <a:gdLst/>
                <a:ahLst/>
                <a:cxnLst/>
                <a:rect l="l" t="t" r="r" b="b"/>
                <a:pathLst>
                  <a:path w="323850" h="193039">
                    <a:moveTo>
                      <a:pt x="323697" y="165773"/>
                    </a:moveTo>
                    <a:lnTo>
                      <a:pt x="301472" y="165773"/>
                    </a:lnTo>
                    <a:lnTo>
                      <a:pt x="301472" y="26873"/>
                    </a:lnTo>
                    <a:lnTo>
                      <a:pt x="274777" y="26873"/>
                    </a:lnTo>
                    <a:lnTo>
                      <a:pt x="274777" y="165773"/>
                    </a:lnTo>
                    <a:lnTo>
                      <a:pt x="250698" y="165773"/>
                    </a:lnTo>
                    <a:lnTo>
                      <a:pt x="250698" y="26873"/>
                    </a:lnTo>
                    <a:lnTo>
                      <a:pt x="224002" y="26873"/>
                    </a:lnTo>
                    <a:lnTo>
                      <a:pt x="224002" y="165773"/>
                    </a:lnTo>
                    <a:lnTo>
                      <a:pt x="199923" y="165773"/>
                    </a:lnTo>
                    <a:lnTo>
                      <a:pt x="199923" y="26873"/>
                    </a:lnTo>
                    <a:lnTo>
                      <a:pt x="173228" y="26873"/>
                    </a:lnTo>
                    <a:lnTo>
                      <a:pt x="173228" y="165773"/>
                    </a:lnTo>
                    <a:lnTo>
                      <a:pt x="0" y="165773"/>
                    </a:lnTo>
                    <a:lnTo>
                      <a:pt x="0" y="192481"/>
                    </a:lnTo>
                    <a:lnTo>
                      <a:pt x="323697" y="192481"/>
                    </a:lnTo>
                    <a:lnTo>
                      <a:pt x="323697" y="165773"/>
                    </a:lnTo>
                    <a:close/>
                  </a:path>
                  <a:path w="323850" h="193039">
                    <a:moveTo>
                      <a:pt x="323697" y="0"/>
                    </a:moveTo>
                    <a:lnTo>
                      <a:pt x="0" y="0"/>
                    </a:lnTo>
                    <a:lnTo>
                      <a:pt x="0" y="26695"/>
                    </a:lnTo>
                    <a:lnTo>
                      <a:pt x="20904" y="26695"/>
                    </a:lnTo>
                    <a:lnTo>
                      <a:pt x="20904" y="165468"/>
                    </a:lnTo>
                    <a:lnTo>
                      <a:pt x="47612" y="165468"/>
                    </a:lnTo>
                    <a:lnTo>
                      <a:pt x="47612" y="26695"/>
                    </a:lnTo>
                    <a:lnTo>
                      <a:pt x="71678" y="26695"/>
                    </a:lnTo>
                    <a:lnTo>
                      <a:pt x="71678" y="165468"/>
                    </a:lnTo>
                    <a:lnTo>
                      <a:pt x="98386" y="165468"/>
                    </a:lnTo>
                    <a:lnTo>
                      <a:pt x="98386" y="26695"/>
                    </a:lnTo>
                    <a:lnTo>
                      <a:pt x="122453" y="26695"/>
                    </a:lnTo>
                    <a:lnTo>
                      <a:pt x="122453" y="165468"/>
                    </a:lnTo>
                    <a:lnTo>
                      <a:pt x="149148" y="165468"/>
                    </a:lnTo>
                    <a:lnTo>
                      <a:pt x="149148" y="26695"/>
                    </a:lnTo>
                    <a:lnTo>
                      <a:pt x="323697" y="26695"/>
                    </a:lnTo>
                    <a:lnTo>
                      <a:pt x="323697" y="0"/>
                    </a:lnTo>
                    <a:close/>
                  </a:path>
                </a:pathLst>
              </a:custGeom>
              <a:solidFill>
                <a:srgbClr val="2F7EB8"/>
              </a:solidFill>
            </p:spPr>
            <p:txBody>
              <a:bodyPr wrap="square" lIns="0" tIns="0" rIns="0" bIns="0" rtlCol="0"/>
              <a:lstStyle/>
              <a:p>
                <a:endParaRPr/>
              </a:p>
            </p:txBody>
          </p:sp>
          <p:sp>
            <p:nvSpPr>
              <p:cNvPr id="46" name="object 46"/>
              <p:cNvSpPr/>
              <p:nvPr/>
            </p:nvSpPr>
            <p:spPr>
              <a:xfrm>
                <a:off x="2580505" y="4037211"/>
                <a:ext cx="27305" cy="69215"/>
              </a:xfrm>
              <a:custGeom>
                <a:avLst/>
                <a:gdLst/>
                <a:ahLst/>
                <a:cxnLst/>
                <a:rect l="l" t="t" r="r" b="b"/>
                <a:pathLst>
                  <a:path w="27305" h="69214">
                    <a:moveTo>
                      <a:pt x="26699" y="68999"/>
                    </a:moveTo>
                    <a:lnTo>
                      <a:pt x="0" y="68999"/>
                    </a:lnTo>
                    <a:lnTo>
                      <a:pt x="0" y="0"/>
                    </a:lnTo>
                    <a:lnTo>
                      <a:pt x="26699" y="0"/>
                    </a:lnTo>
                    <a:lnTo>
                      <a:pt x="26699" y="68999"/>
                    </a:lnTo>
                    <a:close/>
                  </a:path>
                </a:pathLst>
              </a:custGeom>
              <a:solidFill>
                <a:srgbClr val="F9C943"/>
              </a:solidFill>
            </p:spPr>
            <p:txBody>
              <a:bodyPr wrap="square" lIns="0" tIns="0" rIns="0" bIns="0" rtlCol="0"/>
              <a:lstStyle/>
              <a:p>
                <a:endParaRPr/>
              </a:p>
            </p:txBody>
          </p:sp>
        </p:grpSp>
      </p:grpSp>
      <p:grpSp>
        <p:nvGrpSpPr>
          <p:cNvPr id="5" name="object 5">
            <a:extLst>
              <a:ext uri="{C183D7F6-B498-43B3-948B-1728B52AA6E4}">
                <adec:decorative xmlns:adec="http://schemas.microsoft.com/office/drawing/2017/decorative" val="1"/>
              </a:ext>
            </a:extLst>
          </p:cNvPr>
          <p:cNvGrpSpPr/>
          <p:nvPr/>
        </p:nvGrpSpPr>
        <p:grpSpPr>
          <a:xfrm>
            <a:off x="8642099" y="90750"/>
            <a:ext cx="342900" cy="342900"/>
            <a:chOff x="8642099" y="90750"/>
            <a:chExt cx="342900" cy="342900"/>
          </a:xfrm>
        </p:grpSpPr>
        <p:pic>
          <p:nvPicPr>
            <p:cNvPr id="6" name="object 6"/>
            <p:cNvPicPr/>
            <p:nvPr/>
          </p:nvPicPr>
          <p:blipFill>
            <a:blip r:embed="rId7" cstate="print"/>
            <a:stretch>
              <a:fillRect/>
            </a:stretch>
          </p:blipFill>
          <p:spPr>
            <a:xfrm>
              <a:off x="8742499" y="265925"/>
              <a:ext cx="142049" cy="142049"/>
            </a:xfrm>
            <a:prstGeom prst="rect">
              <a:avLst/>
            </a:prstGeom>
          </p:spPr>
        </p:pic>
        <p:sp>
          <p:nvSpPr>
            <p:cNvPr id="7" name="object 7"/>
            <p:cNvSpPr/>
            <p:nvPr/>
          </p:nvSpPr>
          <p:spPr>
            <a:xfrm>
              <a:off x="8651624" y="100275"/>
              <a:ext cx="323850" cy="323850"/>
            </a:xfrm>
            <a:custGeom>
              <a:avLst/>
              <a:gdLst/>
              <a:ahLst/>
              <a:cxnLst/>
              <a:rect l="l" t="t" r="r" b="b"/>
              <a:pathLst>
                <a:path w="323850" h="323850">
                  <a:moveTo>
                    <a:pt x="0" y="161849"/>
                  </a:moveTo>
                  <a:lnTo>
                    <a:pt x="5781" y="118823"/>
                  </a:lnTo>
                  <a:lnTo>
                    <a:pt x="22097" y="80161"/>
                  </a:lnTo>
                  <a:lnTo>
                    <a:pt x="47404" y="47404"/>
                  </a:lnTo>
                  <a:lnTo>
                    <a:pt x="80161" y="22097"/>
                  </a:lnTo>
                  <a:lnTo>
                    <a:pt x="118823" y="5781"/>
                  </a:lnTo>
                  <a:lnTo>
                    <a:pt x="161849" y="0"/>
                  </a:lnTo>
                  <a:lnTo>
                    <a:pt x="223787" y="12320"/>
                  </a:lnTo>
                  <a:lnTo>
                    <a:pt x="276294" y="47404"/>
                  </a:lnTo>
                  <a:lnTo>
                    <a:pt x="311379" y="99912"/>
                  </a:lnTo>
                  <a:lnTo>
                    <a:pt x="323699" y="161849"/>
                  </a:lnTo>
                  <a:lnTo>
                    <a:pt x="317918" y="204876"/>
                  </a:lnTo>
                  <a:lnTo>
                    <a:pt x="301602" y="243538"/>
                  </a:lnTo>
                  <a:lnTo>
                    <a:pt x="276295" y="276295"/>
                  </a:lnTo>
                  <a:lnTo>
                    <a:pt x="243538" y="301602"/>
                  </a:lnTo>
                  <a:lnTo>
                    <a:pt x="204876" y="317918"/>
                  </a:lnTo>
                  <a:lnTo>
                    <a:pt x="161849" y="323700"/>
                  </a:lnTo>
                  <a:lnTo>
                    <a:pt x="118823" y="317918"/>
                  </a:lnTo>
                  <a:lnTo>
                    <a:pt x="80161" y="301602"/>
                  </a:lnTo>
                  <a:lnTo>
                    <a:pt x="47404" y="276295"/>
                  </a:lnTo>
                  <a:lnTo>
                    <a:pt x="22097" y="243538"/>
                  </a:lnTo>
                  <a:lnTo>
                    <a:pt x="5781" y="204876"/>
                  </a:lnTo>
                  <a:lnTo>
                    <a:pt x="0" y="161849"/>
                  </a:lnTo>
                  <a:close/>
                </a:path>
              </a:pathLst>
            </a:custGeom>
            <a:ln w="19049">
              <a:solidFill>
                <a:srgbClr val="2773AA"/>
              </a:solidFill>
            </a:ln>
          </p:spPr>
          <p:txBody>
            <a:bodyPr wrap="square" lIns="0" tIns="0" rIns="0" bIns="0" rtlCol="0"/>
            <a:lstStyle/>
            <a:p>
              <a:endParaRPr/>
            </a:p>
          </p:txBody>
        </p:sp>
        <p:sp>
          <p:nvSpPr>
            <p:cNvPr id="8" name="object 8"/>
            <p:cNvSpPr/>
            <p:nvPr/>
          </p:nvSpPr>
          <p:spPr>
            <a:xfrm>
              <a:off x="8802949" y="351354"/>
              <a:ext cx="21590" cy="21590"/>
            </a:xfrm>
            <a:custGeom>
              <a:avLst/>
              <a:gdLst/>
              <a:ahLst/>
              <a:cxnLst/>
              <a:rect l="l" t="t" r="r" b="b"/>
              <a:pathLst>
                <a:path w="21590" h="21589">
                  <a:moveTo>
                    <a:pt x="16299" y="20999"/>
                  </a:moveTo>
                  <a:lnTo>
                    <a:pt x="4700" y="20999"/>
                  </a:lnTo>
                  <a:lnTo>
                    <a:pt x="0" y="16298"/>
                  </a:lnTo>
                  <a:lnTo>
                    <a:pt x="0" y="10499"/>
                  </a:lnTo>
                  <a:lnTo>
                    <a:pt x="0" y="4700"/>
                  </a:lnTo>
                  <a:lnTo>
                    <a:pt x="4700" y="0"/>
                  </a:lnTo>
                  <a:lnTo>
                    <a:pt x="13284" y="0"/>
                  </a:lnTo>
                  <a:lnTo>
                    <a:pt x="15955" y="1106"/>
                  </a:lnTo>
                  <a:lnTo>
                    <a:pt x="17924" y="3075"/>
                  </a:lnTo>
                  <a:lnTo>
                    <a:pt x="19893" y="5044"/>
                  </a:lnTo>
                  <a:lnTo>
                    <a:pt x="20999" y="7715"/>
                  </a:lnTo>
                  <a:lnTo>
                    <a:pt x="20999" y="16298"/>
                  </a:lnTo>
                  <a:lnTo>
                    <a:pt x="16299" y="20999"/>
                  </a:lnTo>
                  <a:close/>
                </a:path>
              </a:pathLst>
            </a:custGeom>
            <a:solidFill>
              <a:srgbClr val="2773AA"/>
            </a:solidFill>
          </p:spPr>
          <p:txBody>
            <a:bodyPr wrap="square" lIns="0" tIns="0" rIns="0" bIns="0" rtlCol="0"/>
            <a:lstStyle/>
            <a:p>
              <a:endParaRPr/>
            </a:p>
          </p:txBody>
        </p:sp>
        <p:sp>
          <p:nvSpPr>
            <p:cNvPr id="9" name="object 9"/>
            <p:cNvSpPr/>
            <p:nvPr/>
          </p:nvSpPr>
          <p:spPr>
            <a:xfrm>
              <a:off x="8802949" y="351354"/>
              <a:ext cx="21590" cy="21590"/>
            </a:xfrm>
            <a:custGeom>
              <a:avLst/>
              <a:gdLst/>
              <a:ahLst/>
              <a:cxnLst/>
              <a:rect l="l" t="t" r="r" b="b"/>
              <a:pathLst>
                <a:path w="21590" h="21589">
                  <a:moveTo>
                    <a:pt x="0" y="10499"/>
                  </a:moveTo>
                  <a:lnTo>
                    <a:pt x="0" y="4700"/>
                  </a:lnTo>
                  <a:lnTo>
                    <a:pt x="4700" y="0"/>
                  </a:lnTo>
                  <a:lnTo>
                    <a:pt x="10499" y="0"/>
                  </a:lnTo>
                  <a:lnTo>
                    <a:pt x="13284" y="0"/>
                  </a:lnTo>
                  <a:lnTo>
                    <a:pt x="15955" y="1106"/>
                  </a:lnTo>
                  <a:lnTo>
                    <a:pt x="17924" y="3075"/>
                  </a:lnTo>
                  <a:lnTo>
                    <a:pt x="19893" y="5044"/>
                  </a:lnTo>
                  <a:lnTo>
                    <a:pt x="20999" y="7715"/>
                  </a:lnTo>
                  <a:lnTo>
                    <a:pt x="20999" y="10499"/>
                  </a:lnTo>
                  <a:lnTo>
                    <a:pt x="20999" y="16298"/>
                  </a:lnTo>
                  <a:lnTo>
                    <a:pt x="16299" y="20999"/>
                  </a:lnTo>
                  <a:lnTo>
                    <a:pt x="10499" y="20999"/>
                  </a:lnTo>
                  <a:lnTo>
                    <a:pt x="4700" y="20999"/>
                  </a:lnTo>
                  <a:lnTo>
                    <a:pt x="0" y="16298"/>
                  </a:lnTo>
                  <a:lnTo>
                    <a:pt x="0" y="10499"/>
                  </a:lnTo>
                  <a:close/>
                </a:path>
              </a:pathLst>
            </a:custGeom>
            <a:ln w="19049">
              <a:solidFill>
                <a:srgbClr val="2773AA"/>
              </a:solidFill>
            </a:ln>
          </p:spPr>
          <p:txBody>
            <a:bodyPr wrap="square" lIns="0" tIns="0" rIns="0" bIns="0" rtlCol="0"/>
            <a:lstStyle/>
            <a:p>
              <a:endParaRPr/>
            </a:p>
          </p:txBody>
        </p:sp>
      </p:grpSp>
      <p:sp>
        <p:nvSpPr>
          <p:cNvPr id="3" name="object 3">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4" name="object 4"/>
          <p:cNvSpPr txBox="1"/>
          <p:nvPr/>
        </p:nvSpPr>
        <p:spPr>
          <a:xfrm>
            <a:off x="109749" y="4904856"/>
            <a:ext cx="2269490" cy="132080"/>
          </a:xfrm>
          <a:prstGeom prst="rect">
            <a:avLst/>
          </a:prstGeom>
        </p:spPr>
        <p:txBody>
          <a:bodyPr vert="horz" wrap="square" lIns="0" tIns="12700" rIns="0" bIns="0" rtlCol="0">
            <a:spAutoFit/>
          </a:bodyPr>
          <a:lstStyle/>
          <a:p>
            <a:pPr marL="12700">
              <a:lnSpc>
                <a:spcPct val="100000"/>
              </a:lnSpc>
              <a:spcBef>
                <a:spcPts val="100"/>
              </a:spcBef>
            </a:pPr>
            <a:r>
              <a:rPr sz="700" i="1" spc="30" dirty="0">
                <a:solidFill>
                  <a:srgbClr val="222222"/>
                </a:solidFill>
                <a:latin typeface="Calibri"/>
                <a:cs typeface="Calibri"/>
              </a:rPr>
              <a:t>Source:</a:t>
            </a:r>
            <a:r>
              <a:rPr sz="700" i="1" spc="20" dirty="0">
                <a:solidFill>
                  <a:srgbClr val="222222"/>
                </a:solidFill>
                <a:latin typeface="Calibri"/>
                <a:cs typeface="Calibri"/>
              </a:rPr>
              <a:t> </a:t>
            </a:r>
            <a:r>
              <a:rPr sz="700" i="1" spc="35" dirty="0">
                <a:solidFill>
                  <a:srgbClr val="222222"/>
                </a:solidFill>
                <a:latin typeface="Calibri"/>
                <a:cs typeface="Calibri"/>
              </a:rPr>
              <a:t>company</a:t>
            </a:r>
            <a:r>
              <a:rPr sz="700" i="1" spc="25" dirty="0">
                <a:solidFill>
                  <a:srgbClr val="222222"/>
                </a:solidFill>
                <a:latin typeface="Calibri"/>
                <a:cs typeface="Calibri"/>
              </a:rPr>
              <a:t> </a:t>
            </a:r>
            <a:r>
              <a:rPr sz="700" i="1" spc="30" dirty="0">
                <a:solidFill>
                  <a:srgbClr val="222222"/>
                </a:solidFill>
                <a:latin typeface="Calibri"/>
                <a:cs typeface="Calibri"/>
              </a:rPr>
              <a:t>websites</a:t>
            </a:r>
            <a:r>
              <a:rPr sz="700" i="1" spc="25" dirty="0">
                <a:solidFill>
                  <a:srgbClr val="222222"/>
                </a:solidFill>
                <a:latin typeface="Calibri"/>
                <a:cs typeface="Calibri"/>
              </a:rPr>
              <a:t> </a:t>
            </a:r>
            <a:r>
              <a:rPr sz="700" i="1" spc="35" dirty="0">
                <a:solidFill>
                  <a:srgbClr val="222222"/>
                </a:solidFill>
                <a:latin typeface="Calibri"/>
                <a:cs typeface="Calibri"/>
              </a:rPr>
              <a:t>and</a:t>
            </a:r>
            <a:r>
              <a:rPr sz="700" i="1" spc="25" dirty="0">
                <a:solidFill>
                  <a:srgbClr val="222222"/>
                </a:solidFill>
                <a:latin typeface="Calibri"/>
                <a:cs typeface="Calibri"/>
              </a:rPr>
              <a:t> </a:t>
            </a:r>
            <a:r>
              <a:rPr sz="700" i="1" spc="20" dirty="0">
                <a:solidFill>
                  <a:srgbClr val="222222"/>
                </a:solidFill>
                <a:latin typeface="Calibri"/>
                <a:cs typeface="Calibri"/>
              </a:rPr>
              <a:t>clinical study</a:t>
            </a:r>
            <a:r>
              <a:rPr sz="700" i="1" spc="25" dirty="0">
                <a:solidFill>
                  <a:srgbClr val="222222"/>
                </a:solidFill>
                <a:latin typeface="Calibri"/>
                <a:cs typeface="Calibri"/>
              </a:rPr>
              <a:t> </a:t>
            </a:r>
            <a:r>
              <a:rPr sz="700" i="1" spc="20" dirty="0">
                <a:solidFill>
                  <a:srgbClr val="222222"/>
                </a:solidFill>
                <a:latin typeface="Calibri"/>
                <a:cs typeface="Calibri"/>
              </a:rPr>
              <a:t>publications</a:t>
            </a:r>
            <a:endParaRPr sz="7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2378417"/>
            <a:ext cx="3151505" cy="375920"/>
          </a:xfrm>
          <a:prstGeom prst="rect">
            <a:avLst/>
          </a:prstGeom>
        </p:spPr>
        <p:txBody>
          <a:bodyPr vert="horz" wrap="square" lIns="0" tIns="12700" rIns="0" bIns="0" rtlCol="0">
            <a:spAutoFit/>
          </a:bodyPr>
          <a:lstStyle/>
          <a:p>
            <a:pPr marL="12700">
              <a:lnSpc>
                <a:spcPct val="100000"/>
              </a:lnSpc>
              <a:spcBef>
                <a:spcPts val="100"/>
              </a:spcBef>
            </a:pPr>
            <a:r>
              <a:rPr spc="-5" dirty="0"/>
              <a:t>The</a:t>
            </a:r>
            <a:r>
              <a:rPr spc="-30" dirty="0"/>
              <a:t> </a:t>
            </a:r>
            <a:r>
              <a:rPr spc="-5" dirty="0"/>
              <a:t>‘eye</a:t>
            </a:r>
            <a:r>
              <a:rPr spc="-35" dirty="0"/>
              <a:t> </a:t>
            </a:r>
            <a:r>
              <a:rPr spc="-5" dirty="0"/>
              <a:t>of</a:t>
            </a:r>
            <a:r>
              <a:rPr spc="-30" dirty="0"/>
              <a:t> </a:t>
            </a:r>
            <a:r>
              <a:rPr dirty="0"/>
              <a:t>the</a:t>
            </a:r>
            <a:r>
              <a:rPr spc="-25" dirty="0"/>
              <a:t> </a:t>
            </a:r>
            <a:r>
              <a:rPr spc="-5" dirty="0"/>
              <a:t>needle’</a:t>
            </a:r>
          </a:p>
        </p:txBody>
      </p:sp>
      <p:grpSp>
        <p:nvGrpSpPr>
          <p:cNvPr id="3" name="object 3">
            <a:extLst>
              <a:ext uri="{C183D7F6-B498-43B3-948B-1728B52AA6E4}">
                <adec:decorative xmlns:adec="http://schemas.microsoft.com/office/drawing/2017/decorative" val="1"/>
              </a:ext>
            </a:extLst>
          </p:cNvPr>
          <p:cNvGrpSpPr/>
          <p:nvPr/>
        </p:nvGrpSpPr>
        <p:grpSpPr>
          <a:xfrm>
            <a:off x="1981200" y="1843005"/>
            <a:ext cx="838200" cy="1129030"/>
            <a:chOff x="1981200" y="1843005"/>
            <a:chExt cx="838200" cy="1129030"/>
          </a:xfrm>
        </p:grpSpPr>
        <p:sp>
          <p:nvSpPr>
            <p:cNvPr id="4" name="object 4"/>
            <p:cNvSpPr/>
            <p:nvPr/>
          </p:nvSpPr>
          <p:spPr>
            <a:xfrm>
              <a:off x="1981200" y="1961171"/>
              <a:ext cx="838200" cy="1010919"/>
            </a:xfrm>
            <a:custGeom>
              <a:avLst/>
              <a:gdLst/>
              <a:ahLst/>
              <a:cxnLst/>
              <a:rect l="l" t="t" r="r" b="b"/>
              <a:pathLst>
                <a:path w="838200" h="1010919">
                  <a:moveTo>
                    <a:pt x="335318" y="27000"/>
                  </a:moveTo>
                  <a:lnTo>
                    <a:pt x="299021" y="0"/>
                  </a:lnTo>
                  <a:lnTo>
                    <a:pt x="57975" y="360603"/>
                  </a:lnTo>
                  <a:lnTo>
                    <a:pt x="335318" y="27000"/>
                  </a:lnTo>
                  <a:close/>
                </a:path>
                <a:path w="838200" h="1010919">
                  <a:moveTo>
                    <a:pt x="838200" y="934440"/>
                  </a:moveTo>
                  <a:lnTo>
                    <a:pt x="0" y="934440"/>
                  </a:lnTo>
                  <a:lnTo>
                    <a:pt x="0" y="1010640"/>
                  </a:lnTo>
                  <a:lnTo>
                    <a:pt x="838200" y="1010640"/>
                  </a:lnTo>
                  <a:lnTo>
                    <a:pt x="838200" y="93444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2250502" y="1888882"/>
              <a:ext cx="116351" cy="146099"/>
            </a:xfrm>
            <a:prstGeom prst="rect">
              <a:avLst/>
            </a:prstGeom>
          </p:spPr>
        </p:pic>
        <p:sp>
          <p:nvSpPr>
            <p:cNvPr id="6" name="object 6"/>
            <p:cNvSpPr/>
            <p:nvPr/>
          </p:nvSpPr>
          <p:spPr>
            <a:xfrm>
              <a:off x="2034528" y="1847768"/>
              <a:ext cx="516890" cy="237490"/>
            </a:xfrm>
            <a:custGeom>
              <a:avLst/>
              <a:gdLst/>
              <a:ahLst/>
              <a:cxnLst/>
              <a:rect l="l" t="t" r="r" b="b"/>
              <a:pathLst>
                <a:path w="516889" h="237489">
                  <a:moveTo>
                    <a:pt x="0" y="0"/>
                  </a:moveTo>
                  <a:lnTo>
                    <a:pt x="2636" y="16641"/>
                  </a:lnTo>
                  <a:lnTo>
                    <a:pt x="5272" y="40834"/>
                  </a:lnTo>
                  <a:lnTo>
                    <a:pt x="15813" y="65866"/>
                  </a:lnTo>
                  <a:lnTo>
                    <a:pt x="81116" y="94191"/>
                  </a:lnTo>
                  <a:lnTo>
                    <a:pt x="133727" y="100171"/>
                  </a:lnTo>
                  <a:lnTo>
                    <a:pt x="192155" y="104253"/>
                  </a:lnTo>
                  <a:lnTo>
                    <a:pt x="248561" y="107727"/>
                  </a:lnTo>
                  <a:lnTo>
                    <a:pt x="295102" y="111880"/>
                  </a:lnTo>
                  <a:lnTo>
                    <a:pt x="338743" y="115900"/>
                  </a:lnTo>
                  <a:lnTo>
                    <a:pt x="374151" y="118311"/>
                  </a:lnTo>
                  <a:lnTo>
                    <a:pt x="404289" y="123098"/>
                  </a:lnTo>
                  <a:lnTo>
                    <a:pt x="432121" y="134250"/>
                  </a:lnTo>
                  <a:lnTo>
                    <a:pt x="458880" y="156730"/>
                  </a:lnTo>
                  <a:lnTo>
                    <a:pt x="482840" y="187111"/>
                  </a:lnTo>
                  <a:lnTo>
                    <a:pt x="502517" y="216794"/>
                  </a:lnTo>
                  <a:lnTo>
                    <a:pt x="516431" y="237176"/>
                  </a:lnTo>
                </a:path>
              </a:pathLst>
            </a:custGeom>
            <a:ln w="9524">
              <a:solidFill>
                <a:srgbClr val="FFFFFF"/>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444500" y="467128"/>
            <a:ext cx="5755640"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The</a:t>
            </a:r>
            <a:r>
              <a:rPr spc="-25" dirty="0">
                <a:solidFill>
                  <a:srgbClr val="2773AA"/>
                </a:solidFill>
              </a:rPr>
              <a:t> </a:t>
            </a:r>
            <a:r>
              <a:rPr spc="-5" dirty="0">
                <a:solidFill>
                  <a:srgbClr val="2773AA"/>
                </a:solidFill>
              </a:rPr>
              <a:t>‘eye</a:t>
            </a:r>
            <a:r>
              <a:rPr spc="-20" dirty="0">
                <a:solidFill>
                  <a:srgbClr val="2773AA"/>
                </a:solidFill>
              </a:rPr>
              <a:t> </a:t>
            </a:r>
            <a:r>
              <a:rPr spc="-5" dirty="0">
                <a:solidFill>
                  <a:srgbClr val="2773AA"/>
                </a:solidFill>
              </a:rPr>
              <a:t>of</a:t>
            </a:r>
            <a:r>
              <a:rPr spc="-25" dirty="0">
                <a:solidFill>
                  <a:srgbClr val="2773AA"/>
                </a:solidFill>
              </a:rPr>
              <a:t> </a:t>
            </a:r>
            <a:r>
              <a:rPr dirty="0">
                <a:solidFill>
                  <a:srgbClr val="2773AA"/>
                </a:solidFill>
              </a:rPr>
              <a:t>the</a:t>
            </a:r>
            <a:r>
              <a:rPr spc="-15" dirty="0">
                <a:solidFill>
                  <a:srgbClr val="2773AA"/>
                </a:solidFill>
              </a:rPr>
              <a:t> </a:t>
            </a:r>
            <a:r>
              <a:rPr spc="-5" dirty="0">
                <a:solidFill>
                  <a:srgbClr val="2773AA"/>
                </a:solidFill>
              </a:rPr>
              <a:t>needle’:</a:t>
            </a:r>
            <a:r>
              <a:rPr spc="-20" dirty="0">
                <a:solidFill>
                  <a:srgbClr val="2773AA"/>
                </a:solidFill>
              </a:rPr>
              <a:t> </a:t>
            </a:r>
            <a:r>
              <a:rPr spc="-5" dirty="0">
                <a:solidFill>
                  <a:srgbClr val="2773AA"/>
                </a:solidFill>
              </a:rPr>
              <a:t>ultra-short</a:t>
            </a:r>
            <a:r>
              <a:rPr spc="-25" dirty="0">
                <a:solidFill>
                  <a:srgbClr val="2773AA"/>
                </a:solidFill>
              </a:rPr>
              <a:t> </a:t>
            </a:r>
            <a:r>
              <a:rPr spc="-5" dirty="0">
                <a:solidFill>
                  <a:srgbClr val="2773AA"/>
                </a:solidFill>
              </a:rPr>
              <a:t>ctDNA</a:t>
            </a:r>
          </a:p>
        </p:txBody>
      </p:sp>
      <p:grpSp>
        <p:nvGrpSpPr>
          <p:cNvPr id="31" name="Group 30" descr="Chart showing the size of ultrashort ctDNA (ranging from 40 to 60 base pairs) and the range of focus from NGS, PCR (140 to 160 base pairs).">
            <a:extLst>
              <a:ext uri="{FF2B5EF4-FFF2-40B4-BE49-F238E27FC236}">
                <a16:creationId xmlns:a16="http://schemas.microsoft.com/office/drawing/2014/main" id="{B774F04D-DF41-4C7F-B2DE-3E9029DC9BF6}"/>
              </a:ext>
            </a:extLst>
          </p:cNvPr>
          <p:cNvGrpSpPr/>
          <p:nvPr/>
        </p:nvGrpSpPr>
        <p:grpSpPr>
          <a:xfrm>
            <a:off x="109749" y="1062770"/>
            <a:ext cx="7800880" cy="3782731"/>
            <a:chOff x="109749" y="1062770"/>
            <a:chExt cx="7800880" cy="3782731"/>
          </a:xfrm>
        </p:grpSpPr>
        <p:sp>
          <p:nvSpPr>
            <p:cNvPr id="2" name="object 2"/>
            <p:cNvSpPr/>
            <p:nvPr/>
          </p:nvSpPr>
          <p:spPr>
            <a:xfrm>
              <a:off x="1709976" y="1891256"/>
              <a:ext cx="645160" cy="2319020"/>
            </a:xfrm>
            <a:custGeom>
              <a:avLst/>
              <a:gdLst/>
              <a:ahLst/>
              <a:cxnLst/>
              <a:rect l="l" t="t" r="r" b="b"/>
              <a:pathLst>
                <a:path w="645160" h="2319020">
                  <a:moveTo>
                    <a:pt x="0" y="2318700"/>
                  </a:moveTo>
                  <a:lnTo>
                    <a:pt x="644923" y="2318700"/>
                  </a:lnTo>
                  <a:lnTo>
                    <a:pt x="644923" y="0"/>
                  </a:lnTo>
                  <a:lnTo>
                    <a:pt x="0" y="0"/>
                  </a:lnTo>
                  <a:lnTo>
                    <a:pt x="0" y="2318700"/>
                  </a:lnTo>
                  <a:close/>
                </a:path>
              </a:pathLst>
            </a:custGeom>
            <a:solidFill>
              <a:srgbClr val="CEE1F3">
                <a:alpha val="73179"/>
              </a:srgbClr>
            </a:solidFill>
          </p:spPr>
          <p:txBody>
            <a:bodyPr wrap="square" lIns="0" tIns="0" rIns="0" bIns="0" rtlCol="0"/>
            <a:lstStyle/>
            <a:p>
              <a:endParaRPr/>
            </a:p>
          </p:txBody>
        </p:sp>
        <p:grpSp>
          <p:nvGrpSpPr>
            <p:cNvPr id="3" name="object 3"/>
            <p:cNvGrpSpPr/>
            <p:nvPr/>
          </p:nvGrpSpPr>
          <p:grpSpPr>
            <a:xfrm>
              <a:off x="2354900" y="1891256"/>
              <a:ext cx="1948180" cy="2321560"/>
              <a:chOff x="2354900" y="1891256"/>
              <a:chExt cx="1948180" cy="2321560"/>
            </a:xfrm>
          </p:grpSpPr>
          <p:sp>
            <p:nvSpPr>
              <p:cNvPr id="4" name="object 4"/>
              <p:cNvSpPr/>
              <p:nvPr/>
            </p:nvSpPr>
            <p:spPr>
              <a:xfrm>
                <a:off x="3017300" y="1891256"/>
                <a:ext cx="1285875" cy="2319020"/>
              </a:xfrm>
              <a:custGeom>
                <a:avLst/>
                <a:gdLst/>
                <a:ahLst/>
                <a:cxnLst/>
                <a:rect l="l" t="t" r="r" b="b"/>
                <a:pathLst>
                  <a:path w="1285875" h="2319020">
                    <a:moveTo>
                      <a:pt x="0" y="2318700"/>
                    </a:moveTo>
                    <a:lnTo>
                      <a:pt x="1285576" y="2318700"/>
                    </a:lnTo>
                    <a:lnTo>
                      <a:pt x="1285576" y="0"/>
                    </a:lnTo>
                    <a:lnTo>
                      <a:pt x="0" y="0"/>
                    </a:lnTo>
                    <a:lnTo>
                      <a:pt x="0" y="2318700"/>
                    </a:lnTo>
                    <a:close/>
                  </a:path>
                </a:pathLst>
              </a:custGeom>
              <a:solidFill>
                <a:srgbClr val="CEE1F3">
                  <a:alpha val="73179"/>
                </a:srgbClr>
              </a:solidFill>
            </p:spPr>
            <p:txBody>
              <a:bodyPr wrap="square" lIns="0" tIns="0" rIns="0" bIns="0" rtlCol="0"/>
              <a:lstStyle/>
              <a:p>
                <a:endParaRPr/>
              </a:p>
            </p:txBody>
          </p:sp>
          <p:sp>
            <p:nvSpPr>
              <p:cNvPr id="5" name="object 5"/>
              <p:cNvSpPr/>
              <p:nvPr/>
            </p:nvSpPr>
            <p:spPr>
              <a:xfrm>
                <a:off x="2354900" y="1894093"/>
                <a:ext cx="662940" cy="2319020"/>
              </a:xfrm>
              <a:custGeom>
                <a:avLst/>
                <a:gdLst/>
                <a:ahLst/>
                <a:cxnLst/>
                <a:rect l="l" t="t" r="r" b="b"/>
                <a:pathLst>
                  <a:path w="662939" h="2319020">
                    <a:moveTo>
                      <a:pt x="662399" y="2318700"/>
                    </a:moveTo>
                    <a:lnTo>
                      <a:pt x="0" y="2318700"/>
                    </a:lnTo>
                    <a:lnTo>
                      <a:pt x="0" y="0"/>
                    </a:lnTo>
                    <a:lnTo>
                      <a:pt x="662399" y="0"/>
                    </a:lnTo>
                    <a:lnTo>
                      <a:pt x="662399" y="2318700"/>
                    </a:lnTo>
                    <a:close/>
                  </a:path>
                </a:pathLst>
              </a:custGeom>
              <a:solidFill>
                <a:srgbClr val="B5CEF6"/>
              </a:solidFill>
            </p:spPr>
            <p:txBody>
              <a:bodyPr wrap="square" lIns="0" tIns="0" rIns="0" bIns="0" rtlCol="0"/>
              <a:lstStyle/>
              <a:p>
                <a:endParaRPr/>
              </a:p>
            </p:txBody>
          </p:sp>
        </p:grpSp>
        <p:grpSp>
          <p:nvGrpSpPr>
            <p:cNvPr id="6" name="object 6"/>
            <p:cNvGrpSpPr/>
            <p:nvPr/>
          </p:nvGrpSpPr>
          <p:grpSpPr>
            <a:xfrm>
              <a:off x="1687468" y="1884583"/>
              <a:ext cx="5890895" cy="2461260"/>
              <a:chOff x="1687468" y="1884583"/>
              <a:chExt cx="5890895" cy="2461260"/>
            </a:xfrm>
          </p:grpSpPr>
          <p:sp>
            <p:nvSpPr>
              <p:cNvPr id="7" name="object 7"/>
              <p:cNvSpPr/>
              <p:nvPr/>
            </p:nvSpPr>
            <p:spPr>
              <a:xfrm>
                <a:off x="5522381" y="1897374"/>
                <a:ext cx="797560" cy="2319020"/>
              </a:xfrm>
              <a:custGeom>
                <a:avLst/>
                <a:gdLst/>
                <a:ahLst/>
                <a:cxnLst/>
                <a:rect l="l" t="t" r="r" b="b"/>
                <a:pathLst>
                  <a:path w="797560" h="2319020">
                    <a:moveTo>
                      <a:pt x="797099" y="2318699"/>
                    </a:moveTo>
                    <a:lnTo>
                      <a:pt x="0" y="2318699"/>
                    </a:lnTo>
                    <a:lnTo>
                      <a:pt x="0" y="0"/>
                    </a:lnTo>
                    <a:lnTo>
                      <a:pt x="797099" y="0"/>
                    </a:lnTo>
                    <a:lnTo>
                      <a:pt x="797099" y="2318699"/>
                    </a:lnTo>
                    <a:close/>
                  </a:path>
                </a:pathLst>
              </a:custGeom>
              <a:solidFill>
                <a:srgbClr val="FFF9E6"/>
              </a:solidFill>
            </p:spPr>
            <p:txBody>
              <a:bodyPr wrap="square" lIns="0" tIns="0" rIns="0" bIns="0" rtlCol="0"/>
              <a:lstStyle/>
              <a:p>
                <a:endParaRPr/>
              </a:p>
            </p:txBody>
          </p:sp>
          <p:sp>
            <p:nvSpPr>
              <p:cNvPr id="8" name="object 8"/>
              <p:cNvSpPr/>
              <p:nvPr/>
            </p:nvSpPr>
            <p:spPr>
              <a:xfrm>
                <a:off x="1687468" y="4216062"/>
                <a:ext cx="5886450" cy="0"/>
              </a:xfrm>
              <a:custGeom>
                <a:avLst/>
                <a:gdLst/>
                <a:ahLst/>
                <a:cxnLst/>
                <a:rect l="l" t="t" r="r" b="b"/>
                <a:pathLst>
                  <a:path w="5886450">
                    <a:moveTo>
                      <a:pt x="0" y="0"/>
                    </a:moveTo>
                    <a:lnTo>
                      <a:pt x="5886000" y="0"/>
                    </a:lnTo>
                  </a:path>
                </a:pathLst>
              </a:custGeom>
              <a:ln w="9524">
                <a:solidFill>
                  <a:srgbClr val="212121"/>
                </a:solidFill>
              </a:ln>
            </p:spPr>
            <p:txBody>
              <a:bodyPr wrap="square" lIns="0" tIns="0" rIns="0" bIns="0" rtlCol="0"/>
              <a:lstStyle/>
              <a:p>
                <a:endParaRPr/>
              </a:p>
            </p:txBody>
          </p:sp>
          <p:sp>
            <p:nvSpPr>
              <p:cNvPr id="9" name="object 9"/>
              <p:cNvSpPr/>
              <p:nvPr/>
            </p:nvSpPr>
            <p:spPr>
              <a:xfrm>
                <a:off x="1696001" y="1891247"/>
                <a:ext cx="0" cy="2367915"/>
              </a:xfrm>
              <a:custGeom>
                <a:avLst/>
                <a:gdLst/>
                <a:ahLst/>
                <a:cxnLst/>
                <a:rect l="l" t="t" r="r" b="b"/>
                <a:pathLst>
                  <a:path h="2367915">
                    <a:moveTo>
                      <a:pt x="0" y="2367899"/>
                    </a:moveTo>
                    <a:lnTo>
                      <a:pt x="0" y="0"/>
                    </a:lnTo>
                  </a:path>
                </a:pathLst>
              </a:custGeom>
              <a:ln w="9524">
                <a:solidFill>
                  <a:srgbClr val="063763"/>
                </a:solidFill>
              </a:ln>
            </p:spPr>
            <p:txBody>
              <a:bodyPr wrap="square" lIns="0" tIns="0" rIns="0" bIns="0" rtlCol="0"/>
              <a:lstStyle/>
              <a:p>
                <a:endParaRPr/>
              </a:p>
            </p:txBody>
          </p:sp>
          <p:sp>
            <p:nvSpPr>
              <p:cNvPr id="10" name="object 10"/>
              <p:cNvSpPr/>
              <p:nvPr/>
            </p:nvSpPr>
            <p:spPr>
              <a:xfrm>
                <a:off x="1696009" y="4203286"/>
                <a:ext cx="1957705" cy="142875"/>
              </a:xfrm>
              <a:custGeom>
                <a:avLst/>
                <a:gdLst/>
                <a:ahLst/>
                <a:cxnLst/>
                <a:rect l="l" t="t" r="r" b="b"/>
                <a:pathLst>
                  <a:path w="1957704" h="142875">
                    <a:moveTo>
                      <a:pt x="0" y="142499"/>
                    </a:moveTo>
                    <a:lnTo>
                      <a:pt x="0" y="0"/>
                    </a:lnTo>
                  </a:path>
                  <a:path w="1957704" h="142875">
                    <a:moveTo>
                      <a:pt x="658891" y="142499"/>
                    </a:moveTo>
                    <a:lnTo>
                      <a:pt x="658891" y="0"/>
                    </a:lnTo>
                  </a:path>
                  <a:path w="1957704" h="142875">
                    <a:moveTo>
                      <a:pt x="1308209" y="142499"/>
                    </a:moveTo>
                    <a:lnTo>
                      <a:pt x="1308209" y="0"/>
                    </a:lnTo>
                  </a:path>
                  <a:path w="1957704" h="142875">
                    <a:moveTo>
                      <a:pt x="1957528" y="142499"/>
                    </a:moveTo>
                    <a:lnTo>
                      <a:pt x="1957528" y="0"/>
                    </a:lnTo>
                  </a:path>
                </a:pathLst>
              </a:custGeom>
              <a:ln w="9524">
                <a:solidFill>
                  <a:srgbClr val="212121"/>
                </a:solidFill>
              </a:ln>
            </p:spPr>
            <p:txBody>
              <a:bodyPr wrap="square" lIns="0" tIns="0" rIns="0" bIns="0" rtlCol="0"/>
              <a:lstStyle/>
              <a:p>
                <a:endParaRPr/>
              </a:p>
            </p:txBody>
          </p:sp>
          <p:sp>
            <p:nvSpPr>
              <p:cNvPr id="11" name="object 11"/>
              <p:cNvSpPr/>
              <p:nvPr/>
            </p:nvSpPr>
            <p:spPr>
              <a:xfrm>
                <a:off x="4302851" y="1884583"/>
                <a:ext cx="0" cy="2461260"/>
              </a:xfrm>
              <a:custGeom>
                <a:avLst/>
                <a:gdLst/>
                <a:ahLst/>
                <a:cxnLst/>
                <a:rect l="l" t="t" r="r" b="b"/>
                <a:pathLst>
                  <a:path h="2461260">
                    <a:moveTo>
                      <a:pt x="0" y="2461199"/>
                    </a:moveTo>
                    <a:lnTo>
                      <a:pt x="0" y="0"/>
                    </a:lnTo>
                  </a:path>
                </a:pathLst>
              </a:custGeom>
              <a:ln w="9524">
                <a:solidFill>
                  <a:srgbClr val="063763"/>
                </a:solidFill>
              </a:ln>
            </p:spPr>
            <p:txBody>
              <a:bodyPr wrap="square" lIns="0" tIns="0" rIns="0" bIns="0" rtlCol="0"/>
              <a:lstStyle/>
              <a:p>
                <a:endParaRPr/>
              </a:p>
            </p:txBody>
          </p:sp>
          <p:sp>
            <p:nvSpPr>
              <p:cNvPr id="12" name="object 12"/>
              <p:cNvSpPr/>
              <p:nvPr/>
            </p:nvSpPr>
            <p:spPr>
              <a:xfrm>
                <a:off x="1726896" y="2317280"/>
                <a:ext cx="5847080" cy="2028825"/>
              </a:xfrm>
              <a:custGeom>
                <a:avLst/>
                <a:gdLst/>
                <a:ahLst/>
                <a:cxnLst/>
                <a:rect l="l" t="t" r="r" b="b"/>
                <a:pathLst>
                  <a:path w="5847080" h="2028825">
                    <a:moveTo>
                      <a:pt x="3225278" y="2028505"/>
                    </a:moveTo>
                    <a:lnTo>
                      <a:pt x="3225278" y="1886005"/>
                    </a:lnTo>
                  </a:path>
                  <a:path w="5847080" h="2028825">
                    <a:moveTo>
                      <a:pt x="3874597" y="2028505"/>
                    </a:moveTo>
                    <a:lnTo>
                      <a:pt x="3874597" y="1886005"/>
                    </a:lnTo>
                  </a:path>
                  <a:path w="5847080" h="2028825">
                    <a:moveTo>
                      <a:pt x="4523915" y="2028505"/>
                    </a:moveTo>
                    <a:lnTo>
                      <a:pt x="4523915" y="1886005"/>
                    </a:lnTo>
                  </a:path>
                  <a:path w="5847080" h="2028825">
                    <a:moveTo>
                      <a:pt x="5197298" y="2028505"/>
                    </a:moveTo>
                    <a:lnTo>
                      <a:pt x="5197298" y="1886005"/>
                    </a:lnTo>
                  </a:path>
                  <a:path w="5847080" h="2028825">
                    <a:moveTo>
                      <a:pt x="5846616" y="2028505"/>
                    </a:moveTo>
                    <a:lnTo>
                      <a:pt x="5846616" y="1886005"/>
                    </a:lnTo>
                  </a:path>
                  <a:path w="5847080" h="2028825">
                    <a:moveTo>
                      <a:pt x="910927" y="1886097"/>
                    </a:moveTo>
                    <a:lnTo>
                      <a:pt x="910927" y="1483497"/>
                    </a:lnTo>
                  </a:path>
                  <a:path w="5847080" h="2028825">
                    <a:moveTo>
                      <a:pt x="948862" y="1886097"/>
                    </a:moveTo>
                    <a:lnTo>
                      <a:pt x="948862" y="1377297"/>
                    </a:lnTo>
                  </a:path>
                  <a:path w="5847080" h="2028825">
                    <a:moveTo>
                      <a:pt x="986829" y="1886099"/>
                    </a:moveTo>
                    <a:lnTo>
                      <a:pt x="986829" y="62099"/>
                    </a:lnTo>
                  </a:path>
                  <a:path w="5847080" h="2028825">
                    <a:moveTo>
                      <a:pt x="1024779" y="1886099"/>
                    </a:moveTo>
                    <a:lnTo>
                      <a:pt x="1024779" y="0"/>
                    </a:lnTo>
                  </a:path>
                  <a:path w="5847080" h="2028825">
                    <a:moveTo>
                      <a:pt x="1062729" y="1886099"/>
                    </a:moveTo>
                    <a:lnTo>
                      <a:pt x="1062729" y="101099"/>
                    </a:lnTo>
                  </a:path>
                  <a:path w="5847080" h="2028825">
                    <a:moveTo>
                      <a:pt x="1100691" y="1886097"/>
                    </a:moveTo>
                    <a:lnTo>
                      <a:pt x="1100691" y="1846197"/>
                    </a:lnTo>
                  </a:path>
                  <a:path w="5847080" h="2028825">
                    <a:moveTo>
                      <a:pt x="1138645" y="1886097"/>
                    </a:moveTo>
                    <a:lnTo>
                      <a:pt x="1138645" y="1846197"/>
                    </a:lnTo>
                  </a:path>
                  <a:path w="5847080" h="2028825">
                    <a:moveTo>
                      <a:pt x="1176600" y="1886097"/>
                    </a:moveTo>
                    <a:lnTo>
                      <a:pt x="1176600" y="1846197"/>
                    </a:lnTo>
                  </a:path>
                  <a:path w="5847080" h="2028825">
                    <a:moveTo>
                      <a:pt x="1214555" y="1886097"/>
                    </a:moveTo>
                    <a:lnTo>
                      <a:pt x="1214555" y="1846197"/>
                    </a:lnTo>
                  </a:path>
                  <a:path w="5847080" h="2028825">
                    <a:moveTo>
                      <a:pt x="1252510" y="1886097"/>
                    </a:moveTo>
                    <a:lnTo>
                      <a:pt x="1252510" y="1846197"/>
                    </a:lnTo>
                  </a:path>
                  <a:path w="5847080" h="2028825">
                    <a:moveTo>
                      <a:pt x="1290465" y="1886097"/>
                    </a:moveTo>
                    <a:lnTo>
                      <a:pt x="1290465" y="1846197"/>
                    </a:lnTo>
                  </a:path>
                  <a:path w="5847080" h="2028825">
                    <a:moveTo>
                      <a:pt x="1328420" y="1886097"/>
                    </a:moveTo>
                    <a:lnTo>
                      <a:pt x="1328420" y="1846197"/>
                    </a:lnTo>
                  </a:path>
                  <a:path w="5847080" h="2028825">
                    <a:moveTo>
                      <a:pt x="1366375" y="1886097"/>
                    </a:moveTo>
                    <a:lnTo>
                      <a:pt x="1366375" y="1846197"/>
                    </a:lnTo>
                  </a:path>
                  <a:path w="5847080" h="2028825">
                    <a:moveTo>
                      <a:pt x="1404330" y="1886097"/>
                    </a:moveTo>
                    <a:lnTo>
                      <a:pt x="1404330" y="1846197"/>
                    </a:lnTo>
                  </a:path>
                  <a:path w="5847080" h="2028825">
                    <a:moveTo>
                      <a:pt x="1442285" y="1886097"/>
                    </a:moveTo>
                    <a:lnTo>
                      <a:pt x="1442285" y="1846197"/>
                    </a:lnTo>
                  </a:path>
                  <a:path w="5847080" h="2028825">
                    <a:moveTo>
                      <a:pt x="1480239" y="1886097"/>
                    </a:moveTo>
                    <a:lnTo>
                      <a:pt x="1480239" y="1846197"/>
                    </a:lnTo>
                  </a:path>
                  <a:path w="5847080" h="2028825">
                    <a:moveTo>
                      <a:pt x="1518194" y="1886097"/>
                    </a:moveTo>
                    <a:lnTo>
                      <a:pt x="1518194" y="1846197"/>
                    </a:lnTo>
                  </a:path>
                  <a:path w="5847080" h="2028825">
                    <a:moveTo>
                      <a:pt x="1556149" y="1886097"/>
                    </a:moveTo>
                    <a:lnTo>
                      <a:pt x="1556149" y="1697397"/>
                    </a:lnTo>
                  </a:path>
                  <a:path w="5847080" h="2028825">
                    <a:moveTo>
                      <a:pt x="1594104" y="1886097"/>
                    </a:moveTo>
                    <a:lnTo>
                      <a:pt x="1594104" y="1657197"/>
                    </a:lnTo>
                  </a:path>
                  <a:path w="5847080" h="2028825">
                    <a:moveTo>
                      <a:pt x="1632059" y="1886097"/>
                    </a:moveTo>
                    <a:lnTo>
                      <a:pt x="1632059" y="1846197"/>
                    </a:lnTo>
                  </a:path>
                  <a:path w="5847080" h="2028825">
                    <a:moveTo>
                      <a:pt x="1670014" y="1886097"/>
                    </a:moveTo>
                    <a:lnTo>
                      <a:pt x="1670014" y="1846197"/>
                    </a:lnTo>
                  </a:path>
                  <a:path w="5847080" h="2028825">
                    <a:moveTo>
                      <a:pt x="1707968" y="1886097"/>
                    </a:moveTo>
                    <a:lnTo>
                      <a:pt x="1707968" y="1846197"/>
                    </a:lnTo>
                  </a:path>
                  <a:path w="5847080" h="2028825">
                    <a:moveTo>
                      <a:pt x="1745924" y="1886097"/>
                    </a:moveTo>
                    <a:lnTo>
                      <a:pt x="1745924" y="1846197"/>
                    </a:lnTo>
                  </a:path>
                  <a:path w="5847080" h="2028825">
                    <a:moveTo>
                      <a:pt x="1783878" y="1886097"/>
                    </a:moveTo>
                    <a:lnTo>
                      <a:pt x="1783878" y="1846197"/>
                    </a:lnTo>
                  </a:path>
                  <a:path w="5847080" h="2028825">
                    <a:moveTo>
                      <a:pt x="1821833" y="1886097"/>
                    </a:moveTo>
                    <a:lnTo>
                      <a:pt x="1821833" y="1846197"/>
                    </a:lnTo>
                  </a:path>
                  <a:path w="5847080" h="2028825">
                    <a:moveTo>
                      <a:pt x="1859788" y="1886097"/>
                    </a:moveTo>
                    <a:lnTo>
                      <a:pt x="1859788" y="1846197"/>
                    </a:lnTo>
                  </a:path>
                  <a:path w="5847080" h="2028825">
                    <a:moveTo>
                      <a:pt x="1897743" y="1886097"/>
                    </a:moveTo>
                    <a:lnTo>
                      <a:pt x="1897743" y="1846197"/>
                    </a:lnTo>
                  </a:path>
                  <a:path w="5847080" h="2028825">
                    <a:moveTo>
                      <a:pt x="1935698" y="1886097"/>
                    </a:moveTo>
                    <a:lnTo>
                      <a:pt x="1935698" y="1846197"/>
                    </a:lnTo>
                  </a:path>
                  <a:path w="5847080" h="2028825">
                    <a:moveTo>
                      <a:pt x="1973652" y="1886097"/>
                    </a:moveTo>
                    <a:lnTo>
                      <a:pt x="1973652" y="1846197"/>
                    </a:lnTo>
                  </a:path>
                  <a:path w="5847080" h="2028825">
                    <a:moveTo>
                      <a:pt x="2011608" y="1886097"/>
                    </a:moveTo>
                    <a:lnTo>
                      <a:pt x="2011608" y="1846197"/>
                    </a:lnTo>
                  </a:path>
                  <a:path w="5847080" h="2028825">
                    <a:moveTo>
                      <a:pt x="2049562" y="1886097"/>
                    </a:moveTo>
                    <a:lnTo>
                      <a:pt x="2049562" y="1846197"/>
                    </a:lnTo>
                  </a:path>
                  <a:path w="5847080" h="2028825">
                    <a:moveTo>
                      <a:pt x="2087517" y="1886097"/>
                    </a:moveTo>
                    <a:lnTo>
                      <a:pt x="2087517" y="1846197"/>
                    </a:lnTo>
                  </a:path>
                  <a:path w="5847080" h="2028825">
                    <a:moveTo>
                      <a:pt x="2125472" y="1886097"/>
                    </a:moveTo>
                    <a:lnTo>
                      <a:pt x="2125472" y="1846197"/>
                    </a:lnTo>
                  </a:path>
                  <a:path w="5847080" h="2028825">
                    <a:moveTo>
                      <a:pt x="2163427" y="1886097"/>
                    </a:moveTo>
                    <a:lnTo>
                      <a:pt x="2163427" y="1846197"/>
                    </a:lnTo>
                  </a:path>
                  <a:path w="5847080" h="2028825">
                    <a:moveTo>
                      <a:pt x="2201382" y="1886097"/>
                    </a:moveTo>
                    <a:lnTo>
                      <a:pt x="2201382" y="1846197"/>
                    </a:lnTo>
                  </a:path>
                  <a:path w="5847080" h="2028825">
                    <a:moveTo>
                      <a:pt x="2239337" y="1886097"/>
                    </a:moveTo>
                    <a:lnTo>
                      <a:pt x="2239337" y="1846197"/>
                    </a:lnTo>
                  </a:path>
                  <a:path w="5847080" h="2028825">
                    <a:moveTo>
                      <a:pt x="2277292" y="1886097"/>
                    </a:moveTo>
                    <a:lnTo>
                      <a:pt x="2277292" y="1846197"/>
                    </a:lnTo>
                  </a:path>
                  <a:path w="5847080" h="2028825">
                    <a:moveTo>
                      <a:pt x="2315247" y="1886097"/>
                    </a:moveTo>
                    <a:lnTo>
                      <a:pt x="2315247" y="1846197"/>
                    </a:lnTo>
                  </a:path>
                  <a:path w="5847080" h="2028825">
                    <a:moveTo>
                      <a:pt x="2353201" y="1886097"/>
                    </a:moveTo>
                    <a:lnTo>
                      <a:pt x="2353201" y="1846197"/>
                    </a:lnTo>
                  </a:path>
                  <a:path w="5847080" h="2028825">
                    <a:moveTo>
                      <a:pt x="2391156" y="1886097"/>
                    </a:moveTo>
                    <a:lnTo>
                      <a:pt x="2391156" y="1846197"/>
                    </a:lnTo>
                  </a:path>
                  <a:path w="5847080" h="2028825">
                    <a:moveTo>
                      <a:pt x="2429111" y="1886097"/>
                    </a:moveTo>
                    <a:lnTo>
                      <a:pt x="2429111" y="1846197"/>
                    </a:lnTo>
                  </a:path>
                  <a:path w="5847080" h="2028825">
                    <a:moveTo>
                      <a:pt x="2467066" y="1886097"/>
                    </a:moveTo>
                    <a:lnTo>
                      <a:pt x="2467066" y="1846197"/>
                    </a:lnTo>
                  </a:path>
                  <a:path w="5847080" h="2028825">
                    <a:moveTo>
                      <a:pt x="2505021" y="1886097"/>
                    </a:moveTo>
                    <a:lnTo>
                      <a:pt x="2505021" y="1846197"/>
                    </a:lnTo>
                  </a:path>
                  <a:path w="5847080" h="2028825">
                    <a:moveTo>
                      <a:pt x="2542976" y="1886097"/>
                    </a:moveTo>
                    <a:lnTo>
                      <a:pt x="2542976" y="1846197"/>
                    </a:lnTo>
                  </a:path>
                  <a:path w="5847080" h="2028825">
                    <a:moveTo>
                      <a:pt x="2580931" y="1886097"/>
                    </a:moveTo>
                    <a:lnTo>
                      <a:pt x="2580931" y="1846197"/>
                    </a:lnTo>
                  </a:path>
                  <a:path w="5847080" h="2028825">
                    <a:moveTo>
                      <a:pt x="2618885" y="1886097"/>
                    </a:moveTo>
                    <a:lnTo>
                      <a:pt x="2618885" y="1846197"/>
                    </a:lnTo>
                  </a:path>
                  <a:path w="5847080" h="2028825">
                    <a:moveTo>
                      <a:pt x="2656840" y="1886097"/>
                    </a:moveTo>
                    <a:lnTo>
                      <a:pt x="2656840" y="1846197"/>
                    </a:lnTo>
                  </a:path>
                  <a:path w="5847080" h="2028825">
                    <a:moveTo>
                      <a:pt x="2694795" y="1886097"/>
                    </a:moveTo>
                    <a:lnTo>
                      <a:pt x="2694795" y="1846197"/>
                    </a:lnTo>
                  </a:path>
                  <a:path w="5847080" h="2028825">
                    <a:moveTo>
                      <a:pt x="2732750" y="1886097"/>
                    </a:moveTo>
                    <a:lnTo>
                      <a:pt x="2732750" y="1846197"/>
                    </a:lnTo>
                  </a:path>
                  <a:path w="5847080" h="2028825">
                    <a:moveTo>
                      <a:pt x="2770705" y="1886097"/>
                    </a:moveTo>
                    <a:lnTo>
                      <a:pt x="2770705" y="1846197"/>
                    </a:lnTo>
                  </a:path>
                  <a:path w="5847080" h="2028825">
                    <a:moveTo>
                      <a:pt x="2808660" y="1886097"/>
                    </a:moveTo>
                    <a:lnTo>
                      <a:pt x="2808660" y="1846197"/>
                    </a:lnTo>
                  </a:path>
                  <a:path w="5847080" h="2028825">
                    <a:moveTo>
                      <a:pt x="2846615" y="1886097"/>
                    </a:moveTo>
                    <a:lnTo>
                      <a:pt x="2846615" y="1846197"/>
                    </a:lnTo>
                  </a:path>
                  <a:path w="5847080" h="2028825">
                    <a:moveTo>
                      <a:pt x="2884570" y="1886097"/>
                    </a:moveTo>
                    <a:lnTo>
                      <a:pt x="2884570" y="1846197"/>
                    </a:lnTo>
                  </a:path>
                  <a:path w="5847080" h="2028825">
                    <a:moveTo>
                      <a:pt x="2922524" y="1886097"/>
                    </a:moveTo>
                    <a:lnTo>
                      <a:pt x="2922524" y="1846197"/>
                    </a:lnTo>
                  </a:path>
                  <a:path w="5847080" h="2028825">
                    <a:moveTo>
                      <a:pt x="2960479" y="1886097"/>
                    </a:moveTo>
                    <a:lnTo>
                      <a:pt x="2960479" y="1846197"/>
                    </a:lnTo>
                  </a:path>
                  <a:path w="5847080" h="2028825">
                    <a:moveTo>
                      <a:pt x="2998434" y="1886097"/>
                    </a:moveTo>
                    <a:lnTo>
                      <a:pt x="2998434" y="1846197"/>
                    </a:lnTo>
                  </a:path>
                  <a:path w="5847080" h="2028825">
                    <a:moveTo>
                      <a:pt x="3036389" y="1886097"/>
                    </a:moveTo>
                    <a:lnTo>
                      <a:pt x="3036389" y="1846197"/>
                    </a:lnTo>
                  </a:path>
                  <a:path w="5847080" h="2028825">
                    <a:moveTo>
                      <a:pt x="3074344" y="1886097"/>
                    </a:moveTo>
                    <a:lnTo>
                      <a:pt x="3074344" y="1846197"/>
                    </a:lnTo>
                  </a:path>
                  <a:path w="5847080" h="2028825">
                    <a:moveTo>
                      <a:pt x="3112299" y="1886097"/>
                    </a:moveTo>
                    <a:lnTo>
                      <a:pt x="3112299" y="1846197"/>
                    </a:lnTo>
                  </a:path>
                  <a:path w="5847080" h="2028825">
                    <a:moveTo>
                      <a:pt x="3150254" y="1886097"/>
                    </a:moveTo>
                    <a:lnTo>
                      <a:pt x="3150254" y="1846197"/>
                    </a:lnTo>
                  </a:path>
                  <a:path w="5847080" h="2028825">
                    <a:moveTo>
                      <a:pt x="3188208" y="1886097"/>
                    </a:moveTo>
                    <a:lnTo>
                      <a:pt x="3188208" y="1846197"/>
                    </a:lnTo>
                  </a:path>
                  <a:path w="5847080" h="2028825">
                    <a:moveTo>
                      <a:pt x="3226163" y="1886097"/>
                    </a:moveTo>
                    <a:lnTo>
                      <a:pt x="3226163" y="1846197"/>
                    </a:lnTo>
                  </a:path>
                  <a:path w="5847080" h="2028825">
                    <a:moveTo>
                      <a:pt x="3264118" y="1886097"/>
                    </a:moveTo>
                    <a:lnTo>
                      <a:pt x="3264118" y="1846197"/>
                    </a:lnTo>
                  </a:path>
                  <a:path w="5847080" h="2028825">
                    <a:moveTo>
                      <a:pt x="3302073" y="1886097"/>
                    </a:moveTo>
                    <a:lnTo>
                      <a:pt x="3302073" y="1846197"/>
                    </a:lnTo>
                  </a:path>
                  <a:path w="5847080" h="2028825">
                    <a:moveTo>
                      <a:pt x="3340028" y="1886097"/>
                    </a:moveTo>
                    <a:lnTo>
                      <a:pt x="3340028" y="1846197"/>
                    </a:lnTo>
                  </a:path>
                  <a:path w="5847080" h="2028825">
                    <a:moveTo>
                      <a:pt x="3377983" y="1886097"/>
                    </a:moveTo>
                    <a:lnTo>
                      <a:pt x="3377983" y="1846197"/>
                    </a:lnTo>
                  </a:path>
                  <a:path w="5847080" h="2028825">
                    <a:moveTo>
                      <a:pt x="3415938" y="1886097"/>
                    </a:moveTo>
                    <a:lnTo>
                      <a:pt x="3415938" y="1846197"/>
                    </a:lnTo>
                  </a:path>
                  <a:path w="5847080" h="2028825">
                    <a:moveTo>
                      <a:pt x="3453893" y="1886097"/>
                    </a:moveTo>
                    <a:lnTo>
                      <a:pt x="3453893" y="1846197"/>
                    </a:lnTo>
                  </a:path>
                  <a:path w="5847080" h="2028825">
                    <a:moveTo>
                      <a:pt x="3491847" y="1886097"/>
                    </a:moveTo>
                    <a:lnTo>
                      <a:pt x="3491847" y="1846197"/>
                    </a:lnTo>
                  </a:path>
                  <a:path w="5847080" h="2028825">
                    <a:moveTo>
                      <a:pt x="3529802" y="1886097"/>
                    </a:moveTo>
                    <a:lnTo>
                      <a:pt x="3529802" y="1846197"/>
                    </a:lnTo>
                  </a:path>
                  <a:path w="5847080" h="2028825">
                    <a:moveTo>
                      <a:pt x="3567757" y="1886097"/>
                    </a:moveTo>
                    <a:lnTo>
                      <a:pt x="3567757" y="1846197"/>
                    </a:lnTo>
                  </a:path>
                  <a:path w="5847080" h="2028825">
                    <a:moveTo>
                      <a:pt x="3605712" y="1886097"/>
                    </a:moveTo>
                    <a:lnTo>
                      <a:pt x="3605712" y="1846197"/>
                    </a:lnTo>
                  </a:path>
                  <a:path w="5847080" h="2028825">
                    <a:moveTo>
                      <a:pt x="3643667" y="1886097"/>
                    </a:moveTo>
                    <a:lnTo>
                      <a:pt x="3643667" y="1846197"/>
                    </a:lnTo>
                  </a:path>
                  <a:path w="5847080" h="2028825">
                    <a:moveTo>
                      <a:pt x="3681622" y="1886097"/>
                    </a:moveTo>
                    <a:lnTo>
                      <a:pt x="3681622" y="1846197"/>
                    </a:lnTo>
                  </a:path>
                  <a:path w="5847080" h="2028825">
                    <a:moveTo>
                      <a:pt x="3719577" y="1886097"/>
                    </a:moveTo>
                    <a:lnTo>
                      <a:pt x="3719577" y="1846197"/>
                    </a:lnTo>
                  </a:path>
                  <a:path w="5847080" h="2028825">
                    <a:moveTo>
                      <a:pt x="3757532" y="1886097"/>
                    </a:moveTo>
                    <a:lnTo>
                      <a:pt x="3757532" y="1846197"/>
                    </a:lnTo>
                  </a:path>
                  <a:path w="5847080" h="2028825">
                    <a:moveTo>
                      <a:pt x="3795486" y="1886097"/>
                    </a:moveTo>
                    <a:lnTo>
                      <a:pt x="3795486" y="1846197"/>
                    </a:lnTo>
                  </a:path>
                  <a:path w="5847080" h="2028825">
                    <a:moveTo>
                      <a:pt x="3833419" y="1886097"/>
                    </a:moveTo>
                    <a:lnTo>
                      <a:pt x="3833419" y="1348197"/>
                    </a:lnTo>
                  </a:path>
                  <a:path w="5847080" h="2028825">
                    <a:moveTo>
                      <a:pt x="3871377" y="1886097"/>
                    </a:moveTo>
                    <a:lnTo>
                      <a:pt x="3871377" y="1275897"/>
                    </a:lnTo>
                  </a:path>
                  <a:path w="5847080" h="2028825">
                    <a:moveTo>
                      <a:pt x="3909336" y="1886097"/>
                    </a:moveTo>
                    <a:lnTo>
                      <a:pt x="3909336" y="1383897"/>
                    </a:lnTo>
                  </a:path>
                  <a:path w="5847080" h="2028825">
                    <a:moveTo>
                      <a:pt x="3947306" y="1886097"/>
                    </a:moveTo>
                    <a:lnTo>
                      <a:pt x="3947306" y="1846197"/>
                    </a:lnTo>
                  </a:path>
                  <a:path w="5847080" h="2028825">
                    <a:moveTo>
                      <a:pt x="3985261" y="1886097"/>
                    </a:moveTo>
                    <a:lnTo>
                      <a:pt x="3985261" y="1846197"/>
                    </a:lnTo>
                  </a:path>
                  <a:path w="5847080" h="2028825">
                    <a:moveTo>
                      <a:pt x="4023216" y="1886097"/>
                    </a:moveTo>
                    <a:lnTo>
                      <a:pt x="4023216" y="1846197"/>
                    </a:lnTo>
                  </a:path>
                  <a:path w="5847080" h="2028825">
                    <a:moveTo>
                      <a:pt x="4061170" y="1886097"/>
                    </a:moveTo>
                    <a:lnTo>
                      <a:pt x="4061170" y="1846197"/>
                    </a:lnTo>
                  </a:path>
                  <a:path w="5847080" h="2028825">
                    <a:moveTo>
                      <a:pt x="4099104" y="1886097"/>
                    </a:moveTo>
                    <a:lnTo>
                      <a:pt x="4099104" y="1631997"/>
                    </a:lnTo>
                  </a:path>
                  <a:path w="5847080" h="2028825">
                    <a:moveTo>
                      <a:pt x="4137063" y="1886097"/>
                    </a:moveTo>
                    <a:lnTo>
                      <a:pt x="4137063" y="1600797"/>
                    </a:lnTo>
                  </a:path>
                  <a:path w="5847080" h="2028825">
                    <a:moveTo>
                      <a:pt x="4175021" y="1886097"/>
                    </a:moveTo>
                    <a:lnTo>
                      <a:pt x="4175021" y="1667097"/>
                    </a:lnTo>
                  </a:path>
                  <a:path w="5847080" h="2028825">
                    <a:moveTo>
                      <a:pt x="4212990" y="1886097"/>
                    </a:moveTo>
                    <a:lnTo>
                      <a:pt x="4212990" y="1846197"/>
                    </a:lnTo>
                  </a:path>
                  <a:path w="5847080" h="2028825">
                    <a:moveTo>
                      <a:pt x="4250945" y="1886097"/>
                    </a:moveTo>
                    <a:lnTo>
                      <a:pt x="4250945" y="1846197"/>
                    </a:lnTo>
                  </a:path>
                  <a:path w="5847080" h="2028825">
                    <a:moveTo>
                      <a:pt x="4288900" y="1886097"/>
                    </a:moveTo>
                    <a:lnTo>
                      <a:pt x="4288900" y="1846197"/>
                    </a:lnTo>
                  </a:path>
                  <a:path w="5847080" h="2028825">
                    <a:moveTo>
                      <a:pt x="4326855" y="1886097"/>
                    </a:moveTo>
                    <a:lnTo>
                      <a:pt x="4326855" y="1846197"/>
                    </a:lnTo>
                  </a:path>
                  <a:path w="5847080" h="2028825">
                    <a:moveTo>
                      <a:pt x="4364810" y="1886097"/>
                    </a:moveTo>
                    <a:lnTo>
                      <a:pt x="4364810" y="1846197"/>
                    </a:lnTo>
                  </a:path>
                  <a:path w="5847080" h="2028825">
                    <a:moveTo>
                      <a:pt x="4402764" y="1886097"/>
                    </a:moveTo>
                    <a:lnTo>
                      <a:pt x="4402764" y="1846197"/>
                    </a:lnTo>
                  </a:path>
                  <a:path w="5847080" h="2028825">
                    <a:moveTo>
                      <a:pt x="4440719" y="1886097"/>
                    </a:moveTo>
                    <a:lnTo>
                      <a:pt x="4440719" y="1846197"/>
                    </a:lnTo>
                  </a:path>
                  <a:path w="5847080" h="2028825">
                    <a:moveTo>
                      <a:pt x="4478674" y="1886097"/>
                    </a:moveTo>
                    <a:lnTo>
                      <a:pt x="4478674" y="1846197"/>
                    </a:lnTo>
                  </a:path>
                  <a:path w="5847080" h="2028825">
                    <a:moveTo>
                      <a:pt x="4516629" y="1886097"/>
                    </a:moveTo>
                    <a:lnTo>
                      <a:pt x="4516629" y="1846197"/>
                    </a:lnTo>
                  </a:path>
                  <a:path w="5847080" h="2028825">
                    <a:moveTo>
                      <a:pt x="4554584" y="1886097"/>
                    </a:moveTo>
                    <a:lnTo>
                      <a:pt x="4554584" y="1846197"/>
                    </a:lnTo>
                  </a:path>
                  <a:path w="5847080" h="2028825">
                    <a:moveTo>
                      <a:pt x="4592539" y="1886097"/>
                    </a:moveTo>
                    <a:lnTo>
                      <a:pt x="4592539" y="1846197"/>
                    </a:lnTo>
                  </a:path>
                  <a:path w="5847080" h="2028825">
                    <a:moveTo>
                      <a:pt x="4630493" y="1886097"/>
                    </a:moveTo>
                    <a:lnTo>
                      <a:pt x="4630493" y="1846197"/>
                    </a:lnTo>
                  </a:path>
                  <a:path w="5847080" h="2028825">
                    <a:moveTo>
                      <a:pt x="4668449" y="1886097"/>
                    </a:moveTo>
                    <a:lnTo>
                      <a:pt x="4668449" y="1846197"/>
                    </a:lnTo>
                  </a:path>
                  <a:path w="5847080" h="2028825">
                    <a:moveTo>
                      <a:pt x="4706403" y="1886097"/>
                    </a:moveTo>
                    <a:lnTo>
                      <a:pt x="4706403" y="1846197"/>
                    </a:lnTo>
                  </a:path>
                  <a:path w="5847080" h="2028825">
                    <a:moveTo>
                      <a:pt x="4744358" y="1886097"/>
                    </a:moveTo>
                    <a:lnTo>
                      <a:pt x="4744358" y="1846197"/>
                    </a:lnTo>
                  </a:path>
                  <a:path w="5847080" h="2028825">
                    <a:moveTo>
                      <a:pt x="4782313" y="1886097"/>
                    </a:moveTo>
                    <a:lnTo>
                      <a:pt x="4782313" y="1846197"/>
                    </a:lnTo>
                  </a:path>
                  <a:path w="5847080" h="2028825">
                    <a:moveTo>
                      <a:pt x="4820268" y="1886097"/>
                    </a:moveTo>
                    <a:lnTo>
                      <a:pt x="4820268" y="1846197"/>
                    </a:lnTo>
                  </a:path>
                  <a:path w="5847080" h="2028825">
                    <a:moveTo>
                      <a:pt x="4858223" y="1886097"/>
                    </a:moveTo>
                    <a:lnTo>
                      <a:pt x="4858223" y="1846197"/>
                    </a:lnTo>
                  </a:path>
                  <a:path w="5847080" h="2028825">
                    <a:moveTo>
                      <a:pt x="4896178" y="1886097"/>
                    </a:moveTo>
                    <a:lnTo>
                      <a:pt x="4896178" y="1846197"/>
                    </a:lnTo>
                  </a:path>
                  <a:path w="5847080" h="2028825">
                    <a:moveTo>
                      <a:pt x="4934133" y="1886097"/>
                    </a:moveTo>
                    <a:lnTo>
                      <a:pt x="4934133" y="1846197"/>
                    </a:lnTo>
                  </a:path>
                  <a:path w="5847080" h="2028825">
                    <a:moveTo>
                      <a:pt x="4972087" y="1886097"/>
                    </a:moveTo>
                    <a:lnTo>
                      <a:pt x="4972087" y="1846197"/>
                    </a:lnTo>
                  </a:path>
                  <a:path w="5847080" h="2028825">
                    <a:moveTo>
                      <a:pt x="5010043" y="1886097"/>
                    </a:moveTo>
                    <a:lnTo>
                      <a:pt x="5010043" y="1846197"/>
                    </a:lnTo>
                  </a:path>
                  <a:path w="5847080" h="2028825">
                    <a:moveTo>
                      <a:pt x="5047997" y="1886097"/>
                    </a:moveTo>
                    <a:lnTo>
                      <a:pt x="5047997" y="1846197"/>
                    </a:lnTo>
                  </a:path>
                  <a:path w="5847080" h="2028825">
                    <a:moveTo>
                      <a:pt x="5085952" y="1886097"/>
                    </a:moveTo>
                    <a:lnTo>
                      <a:pt x="5085952" y="1846197"/>
                    </a:lnTo>
                  </a:path>
                  <a:path w="5847080" h="2028825">
                    <a:moveTo>
                      <a:pt x="5123907" y="1886097"/>
                    </a:moveTo>
                    <a:lnTo>
                      <a:pt x="5123907" y="1846197"/>
                    </a:lnTo>
                  </a:path>
                  <a:path w="5847080" h="2028825">
                    <a:moveTo>
                      <a:pt x="5161861" y="1886097"/>
                    </a:moveTo>
                    <a:lnTo>
                      <a:pt x="5161861" y="1846197"/>
                    </a:lnTo>
                  </a:path>
                  <a:path w="5847080" h="2028825">
                    <a:moveTo>
                      <a:pt x="5199817" y="1886097"/>
                    </a:moveTo>
                    <a:lnTo>
                      <a:pt x="5199817" y="1846197"/>
                    </a:lnTo>
                  </a:path>
                  <a:path w="5847080" h="2028825">
                    <a:moveTo>
                      <a:pt x="5237772" y="1886097"/>
                    </a:moveTo>
                    <a:lnTo>
                      <a:pt x="5237772" y="1846197"/>
                    </a:lnTo>
                  </a:path>
                  <a:path w="5847080" h="2028825">
                    <a:moveTo>
                      <a:pt x="5275726" y="1886097"/>
                    </a:moveTo>
                    <a:lnTo>
                      <a:pt x="5275726" y="1846197"/>
                    </a:lnTo>
                  </a:path>
                  <a:path w="5847080" h="2028825">
                    <a:moveTo>
                      <a:pt x="5313681" y="1886097"/>
                    </a:moveTo>
                    <a:lnTo>
                      <a:pt x="5313681" y="1846197"/>
                    </a:lnTo>
                  </a:path>
                  <a:path w="5847080" h="2028825">
                    <a:moveTo>
                      <a:pt x="5351636" y="1886097"/>
                    </a:moveTo>
                    <a:lnTo>
                      <a:pt x="5351636" y="1846197"/>
                    </a:lnTo>
                  </a:path>
                  <a:path w="5847080" h="2028825">
                    <a:moveTo>
                      <a:pt x="5389591" y="1886097"/>
                    </a:moveTo>
                    <a:lnTo>
                      <a:pt x="5389591" y="1846197"/>
                    </a:lnTo>
                  </a:path>
                  <a:path w="5847080" h="2028825">
                    <a:moveTo>
                      <a:pt x="5427546" y="1886097"/>
                    </a:moveTo>
                    <a:lnTo>
                      <a:pt x="5427546" y="1846197"/>
                    </a:lnTo>
                  </a:path>
                  <a:path w="5847080" h="2028825">
                    <a:moveTo>
                      <a:pt x="5465500" y="1886097"/>
                    </a:moveTo>
                    <a:lnTo>
                      <a:pt x="5465500" y="1846197"/>
                    </a:lnTo>
                  </a:path>
                  <a:path w="5847080" h="2028825">
                    <a:moveTo>
                      <a:pt x="5503456" y="1886097"/>
                    </a:moveTo>
                    <a:lnTo>
                      <a:pt x="5503456" y="1846197"/>
                    </a:lnTo>
                  </a:path>
                  <a:path w="5847080" h="2028825">
                    <a:moveTo>
                      <a:pt x="5541410" y="1886097"/>
                    </a:moveTo>
                    <a:lnTo>
                      <a:pt x="5541410" y="1846197"/>
                    </a:lnTo>
                  </a:path>
                  <a:path w="5847080" h="2028825">
                    <a:moveTo>
                      <a:pt x="5579365" y="1886097"/>
                    </a:moveTo>
                    <a:lnTo>
                      <a:pt x="5579365" y="1846197"/>
                    </a:lnTo>
                  </a:path>
                  <a:path w="5847080" h="2028825">
                    <a:moveTo>
                      <a:pt x="5617320" y="1886097"/>
                    </a:moveTo>
                    <a:lnTo>
                      <a:pt x="5617320" y="1846197"/>
                    </a:lnTo>
                  </a:path>
                  <a:path w="5847080" h="2028825">
                    <a:moveTo>
                      <a:pt x="5655275" y="1886097"/>
                    </a:moveTo>
                    <a:lnTo>
                      <a:pt x="5655275" y="1846197"/>
                    </a:lnTo>
                  </a:path>
                  <a:path w="5847080" h="2028825">
                    <a:moveTo>
                      <a:pt x="5693230" y="1886097"/>
                    </a:moveTo>
                    <a:lnTo>
                      <a:pt x="5693230" y="1846197"/>
                    </a:lnTo>
                  </a:path>
                  <a:path w="5847080" h="2028825">
                    <a:moveTo>
                      <a:pt x="5731185" y="1886097"/>
                    </a:moveTo>
                    <a:lnTo>
                      <a:pt x="5731185" y="1846197"/>
                    </a:lnTo>
                  </a:path>
                  <a:path w="5847080" h="2028825">
                    <a:moveTo>
                      <a:pt x="5769140" y="1886097"/>
                    </a:moveTo>
                    <a:lnTo>
                      <a:pt x="5769140" y="1846197"/>
                    </a:lnTo>
                  </a:path>
                  <a:path w="5847080" h="2028825">
                    <a:moveTo>
                      <a:pt x="5807094" y="1886097"/>
                    </a:moveTo>
                    <a:lnTo>
                      <a:pt x="5807094" y="1846197"/>
                    </a:lnTo>
                  </a:path>
                  <a:path w="5847080" h="2028825">
                    <a:moveTo>
                      <a:pt x="5845050" y="1886097"/>
                    </a:moveTo>
                    <a:lnTo>
                      <a:pt x="5845050" y="1846197"/>
                    </a:lnTo>
                  </a:path>
                  <a:path w="5847080" h="2028825">
                    <a:moveTo>
                      <a:pt x="265684" y="1886097"/>
                    </a:moveTo>
                    <a:lnTo>
                      <a:pt x="265684" y="1846197"/>
                    </a:lnTo>
                  </a:path>
                  <a:path w="5847080" h="2028825">
                    <a:moveTo>
                      <a:pt x="303638" y="1886097"/>
                    </a:moveTo>
                    <a:lnTo>
                      <a:pt x="303638" y="1846197"/>
                    </a:lnTo>
                  </a:path>
                  <a:path w="5847080" h="2028825">
                    <a:moveTo>
                      <a:pt x="341593" y="1886097"/>
                    </a:moveTo>
                    <a:lnTo>
                      <a:pt x="341593" y="1846197"/>
                    </a:lnTo>
                  </a:path>
                  <a:path w="5847080" h="2028825">
                    <a:moveTo>
                      <a:pt x="379548" y="1886097"/>
                    </a:moveTo>
                    <a:lnTo>
                      <a:pt x="379548" y="1846197"/>
                    </a:lnTo>
                  </a:path>
                  <a:path w="5847080" h="2028825">
                    <a:moveTo>
                      <a:pt x="417503" y="1886097"/>
                    </a:moveTo>
                    <a:lnTo>
                      <a:pt x="417503" y="1846197"/>
                    </a:lnTo>
                  </a:path>
                  <a:path w="5847080" h="2028825">
                    <a:moveTo>
                      <a:pt x="455458" y="1886097"/>
                    </a:moveTo>
                    <a:lnTo>
                      <a:pt x="455458" y="1846197"/>
                    </a:lnTo>
                  </a:path>
                  <a:path w="5847080" h="2028825">
                    <a:moveTo>
                      <a:pt x="493413" y="1886097"/>
                    </a:moveTo>
                    <a:lnTo>
                      <a:pt x="493413" y="1846197"/>
                    </a:lnTo>
                  </a:path>
                  <a:path w="5847080" h="2028825">
                    <a:moveTo>
                      <a:pt x="531368" y="1886097"/>
                    </a:moveTo>
                    <a:lnTo>
                      <a:pt x="531368" y="1846197"/>
                    </a:lnTo>
                  </a:path>
                  <a:path w="5847080" h="2028825">
                    <a:moveTo>
                      <a:pt x="569322" y="1886097"/>
                    </a:moveTo>
                    <a:lnTo>
                      <a:pt x="569322" y="1846197"/>
                    </a:lnTo>
                  </a:path>
                  <a:path w="5847080" h="2028825">
                    <a:moveTo>
                      <a:pt x="607277" y="1886097"/>
                    </a:moveTo>
                    <a:lnTo>
                      <a:pt x="607277" y="1846197"/>
                    </a:lnTo>
                  </a:path>
                  <a:path w="5847080" h="2028825">
                    <a:moveTo>
                      <a:pt x="645232" y="1886097"/>
                    </a:moveTo>
                    <a:lnTo>
                      <a:pt x="645232" y="1846197"/>
                    </a:lnTo>
                  </a:path>
                  <a:path w="5847080" h="2028825">
                    <a:moveTo>
                      <a:pt x="683187" y="1886097"/>
                    </a:moveTo>
                    <a:lnTo>
                      <a:pt x="683187" y="1846197"/>
                    </a:lnTo>
                  </a:path>
                  <a:path w="5847080" h="2028825">
                    <a:moveTo>
                      <a:pt x="721142" y="1886097"/>
                    </a:moveTo>
                    <a:lnTo>
                      <a:pt x="721142" y="1846197"/>
                    </a:lnTo>
                  </a:path>
                  <a:path w="5847080" h="2028825">
                    <a:moveTo>
                      <a:pt x="759097" y="1886097"/>
                    </a:moveTo>
                    <a:lnTo>
                      <a:pt x="759097" y="1846197"/>
                    </a:lnTo>
                  </a:path>
                  <a:path w="5847080" h="2028825">
                    <a:moveTo>
                      <a:pt x="797052" y="1886097"/>
                    </a:moveTo>
                    <a:lnTo>
                      <a:pt x="797052" y="1846197"/>
                    </a:lnTo>
                  </a:path>
                  <a:path w="5847080" h="2028825">
                    <a:moveTo>
                      <a:pt x="835007" y="1886097"/>
                    </a:moveTo>
                    <a:lnTo>
                      <a:pt x="835007" y="1846197"/>
                    </a:lnTo>
                  </a:path>
                  <a:path w="5847080" h="2028825">
                    <a:moveTo>
                      <a:pt x="872961" y="1886097"/>
                    </a:moveTo>
                    <a:lnTo>
                      <a:pt x="872961" y="1548597"/>
                    </a:lnTo>
                  </a:path>
                  <a:path w="5847080" h="2028825">
                    <a:moveTo>
                      <a:pt x="113864" y="1886097"/>
                    </a:moveTo>
                    <a:lnTo>
                      <a:pt x="113864" y="1846197"/>
                    </a:lnTo>
                  </a:path>
                  <a:path w="5847080" h="2028825">
                    <a:moveTo>
                      <a:pt x="151819" y="1886097"/>
                    </a:moveTo>
                    <a:lnTo>
                      <a:pt x="151819" y="1846197"/>
                    </a:lnTo>
                  </a:path>
                  <a:path w="5847080" h="2028825">
                    <a:moveTo>
                      <a:pt x="189774" y="1886097"/>
                    </a:moveTo>
                    <a:lnTo>
                      <a:pt x="189774" y="1846197"/>
                    </a:lnTo>
                  </a:path>
                  <a:path w="5847080" h="2028825">
                    <a:moveTo>
                      <a:pt x="227729" y="1886097"/>
                    </a:moveTo>
                    <a:lnTo>
                      <a:pt x="227729" y="1846197"/>
                    </a:lnTo>
                  </a:path>
                  <a:path w="5847080" h="2028825">
                    <a:moveTo>
                      <a:pt x="0" y="1886097"/>
                    </a:moveTo>
                    <a:lnTo>
                      <a:pt x="0" y="1846197"/>
                    </a:lnTo>
                  </a:path>
                  <a:path w="5847080" h="2028825">
                    <a:moveTo>
                      <a:pt x="37954" y="1886097"/>
                    </a:moveTo>
                    <a:lnTo>
                      <a:pt x="37954" y="1846197"/>
                    </a:lnTo>
                  </a:path>
                  <a:path w="5847080" h="2028825">
                    <a:moveTo>
                      <a:pt x="75909" y="1886097"/>
                    </a:moveTo>
                    <a:lnTo>
                      <a:pt x="75909" y="1846197"/>
                    </a:lnTo>
                  </a:path>
                </a:pathLst>
              </a:custGeom>
              <a:ln w="9524">
                <a:solidFill>
                  <a:srgbClr val="212121"/>
                </a:solidFill>
              </a:ln>
            </p:spPr>
            <p:txBody>
              <a:bodyPr wrap="square" lIns="0" tIns="0" rIns="0" bIns="0" rtlCol="0"/>
              <a:lstStyle/>
              <a:p>
                <a:endParaRPr/>
              </a:p>
            </p:txBody>
          </p:sp>
        </p:grpSp>
        <p:sp>
          <p:nvSpPr>
            <p:cNvPr id="14" name="object 14"/>
            <p:cNvSpPr/>
            <p:nvPr/>
          </p:nvSpPr>
          <p:spPr>
            <a:xfrm>
              <a:off x="1238684" y="1396056"/>
              <a:ext cx="6671945" cy="0"/>
            </a:xfrm>
            <a:custGeom>
              <a:avLst/>
              <a:gdLst/>
              <a:ahLst/>
              <a:cxnLst/>
              <a:rect l="l" t="t" r="r" b="b"/>
              <a:pathLst>
                <a:path w="6671945">
                  <a:moveTo>
                    <a:pt x="0" y="0"/>
                  </a:moveTo>
                  <a:lnTo>
                    <a:pt x="6671400" y="0"/>
                  </a:lnTo>
                </a:path>
              </a:pathLst>
            </a:custGeom>
            <a:ln w="9524">
              <a:solidFill>
                <a:srgbClr val="2773AA"/>
              </a:solidFill>
            </a:ln>
          </p:spPr>
          <p:txBody>
            <a:bodyPr wrap="square" lIns="0" tIns="0" rIns="0" bIns="0" rtlCol="0"/>
            <a:lstStyle/>
            <a:p>
              <a:endParaRPr/>
            </a:p>
          </p:txBody>
        </p:sp>
        <p:sp>
          <p:nvSpPr>
            <p:cNvPr id="15" name="object 15"/>
            <p:cNvSpPr txBox="1"/>
            <p:nvPr/>
          </p:nvSpPr>
          <p:spPr>
            <a:xfrm>
              <a:off x="1791199" y="1062770"/>
              <a:ext cx="5560060" cy="701675"/>
            </a:xfrm>
            <a:prstGeom prst="rect">
              <a:avLst/>
            </a:prstGeom>
          </p:spPr>
          <p:txBody>
            <a:bodyPr vert="horz" wrap="square" lIns="0" tIns="12700" rIns="0" bIns="0" rtlCol="0">
              <a:spAutoFit/>
            </a:bodyPr>
            <a:lstStyle/>
            <a:p>
              <a:pPr marL="12700">
                <a:lnSpc>
                  <a:spcPct val="100000"/>
                </a:lnSpc>
                <a:spcBef>
                  <a:spcPts val="100"/>
                </a:spcBef>
              </a:pPr>
              <a:r>
                <a:rPr sz="1400" b="1" spc="85" dirty="0">
                  <a:solidFill>
                    <a:srgbClr val="2773AA"/>
                  </a:solidFill>
                  <a:latin typeface="Calibri"/>
                  <a:cs typeface="Calibri"/>
                </a:rPr>
                <a:t>ctDNA</a:t>
              </a:r>
              <a:r>
                <a:rPr sz="1400" b="1" spc="40" dirty="0">
                  <a:solidFill>
                    <a:srgbClr val="2773AA"/>
                  </a:solidFill>
                  <a:latin typeface="Calibri"/>
                  <a:cs typeface="Calibri"/>
                </a:rPr>
                <a:t> </a:t>
              </a:r>
              <a:r>
                <a:rPr sz="1400" b="1" spc="20" dirty="0">
                  <a:solidFill>
                    <a:srgbClr val="2773AA"/>
                  </a:solidFill>
                  <a:latin typeface="Calibri"/>
                  <a:cs typeface="Calibri"/>
                </a:rPr>
                <a:t>with</a:t>
              </a:r>
              <a:r>
                <a:rPr sz="1400" b="1" spc="45" dirty="0">
                  <a:solidFill>
                    <a:srgbClr val="2773AA"/>
                  </a:solidFill>
                  <a:latin typeface="Calibri"/>
                  <a:cs typeface="Calibri"/>
                </a:rPr>
                <a:t> </a:t>
              </a:r>
              <a:r>
                <a:rPr sz="1400" b="1" spc="125" dirty="0">
                  <a:solidFill>
                    <a:srgbClr val="2773AA"/>
                  </a:solidFill>
                  <a:latin typeface="Calibri"/>
                  <a:cs typeface="Calibri"/>
                </a:rPr>
                <a:t>EGFR</a:t>
              </a:r>
              <a:r>
                <a:rPr sz="1400" b="1" spc="45" dirty="0">
                  <a:solidFill>
                    <a:srgbClr val="2773AA"/>
                  </a:solidFill>
                  <a:latin typeface="Calibri"/>
                  <a:cs typeface="Calibri"/>
                </a:rPr>
                <a:t> </a:t>
              </a:r>
              <a:r>
                <a:rPr sz="1400" b="1" spc="30" dirty="0">
                  <a:solidFill>
                    <a:srgbClr val="2773AA"/>
                  </a:solidFill>
                  <a:latin typeface="Calibri"/>
                  <a:cs typeface="Calibri"/>
                </a:rPr>
                <a:t>mutation</a:t>
              </a:r>
              <a:r>
                <a:rPr sz="1400" b="1" spc="40" dirty="0">
                  <a:solidFill>
                    <a:srgbClr val="2773AA"/>
                  </a:solidFill>
                  <a:latin typeface="Calibri"/>
                  <a:cs typeface="Calibri"/>
                </a:rPr>
                <a:t> </a:t>
              </a:r>
              <a:r>
                <a:rPr sz="1400" b="1" spc="30" dirty="0">
                  <a:solidFill>
                    <a:srgbClr val="2773AA"/>
                  </a:solidFill>
                  <a:latin typeface="Calibri"/>
                  <a:cs typeface="Calibri"/>
                </a:rPr>
                <a:t>in</a:t>
              </a:r>
              <a:r>
                <a:rPr sz="1400" b="1" spc="45" dirty="0">
                  <a:solidFill>
                    <a:srgbClr val="2773AA"/>
                  </a:solidFill>
                  <a:latin typeface="Calibri"/>
                  <a:cs typeface="Calibri"/>
                </a:rPr>
                <a:t> </a:t>
              </a:r>
              <a:r>
                <a:rPr sz="1400" b="1" spc="40" dirty="0">
                  <a:solidFill>
                    <a:srgbClr val="2773AA"/>
                  </a:solidFill>
                  <a:latin typeface="Calibri"/>
                  <a:cs typeface="Calibri"/>
                </a:rPr>
                <a:t>blood,</a:t>
              </a:r>
              <a:r>
                <a:rPr sz="1400" b="1" spc="45" dirty="0">
                  <a:solidFill>
                    <a:srgbClr val="2773AA"/>
                  </a:solidFill>
                  <a:latin typeface="Calibri"/>
                  <a:cs typeface="Calibri"/>
                </a:rPr>
                <a:t> </a:t>
              </a:r>
              <a:r>
                <a:rPr sz="1400" b="1" spc="50" dirty="0">
                  <a:solidFill>
                    <a:srgbClr val="2773AA"/>
                  </a:solidFill>
                  <a:latin typeface="Calibri"/>
                  <a:cs typeface="Calibri"/>
                </a:rPr>
                <a:t>detectable</a:t>
              </a:r>
              <a:r>
                <a:rPr sz="1400" b="1" spc="40" dirty="0">
                  <a:solidFill>
                    <a:srgbClr val="2773AA"/>
                  </a:solidFill>
                  <a:latin typeface="Calibri"/>
                  <a:cs typeface="Calibri"/>
                </a:rPr>
                <a:t> </a:t>
              </a:r>
              <a:r>
                <a:rPr sz="1400" b="1" spc="70" dirty="0">
                  <a:solidFill>
                    <a:srgbClr val="2773AA"/>
                  </a:solidFill>
                  <a:latin typeface="Calibri"/>
                  <a:cs typeface="Calibri"/>
                </a:rPr>
                <a:t>range</a:t>
              </a:r>
              <a:r>
                <a:rPr sz="1400" b="1" spc="45" dirty="0">
                  <a:solidFill>
                    <a:srgbClr val="2773AA"/>
                  </a:solidFill>
                  <a:latin typeface="Calibri"/>
                  <a:cs typeface="Calibri"/>
                </a:rPr>
                <a:t> </a:t>
              </a:r>
              <a:r>
                <a:rPr sz="1400" b="1" spc="60" dirty="0">
                  <a:solidFill>
                    <a:srgbClr val="2773AA"/>
                  </a:solidFill>
                  <a:latin typeface="Calibri"/>
                  <a:cs typeface="Calibri"/>
                </a:rPr>
                <a:t>by</a:t>
              </a:r>
              <a:r>
                <a:rPr sz="1400" b="1" spc="40" dirty="0">
                  <a:solidFill>
                    <a:srgbClr val="2773AA"/>
                  </a:solidFill>
                  <a:latin typeface="Calibri"/>
                  <a:cs typeface="Calibri"/>
                </a:rPr>
                <a:t> </a:t>
              </a:r>
              <a:r>
                <a:rPr sz="1400" b="1" spc="130" dirty="0">
                  <a:solidFill>
                    <a:srgbClr val="2773AA"/>
                  </a:solidFill>
                  <a:latin typeface="Calibri"/>
                  <a:cs typeface="Calibri"/>
                </a:rPr>
                <a:t>NGS</a:t>
              </a:r>
              <a:r>
                <a:rPr sz="1400" b="1" spc="45" dirty="0">
                  <a:solidFill>
                    <a:srgbClr val="2773AA"/>
                  </a:solidFill>
                  <a:latin typeface="Calibri"/>
                  <a:cs typeface="Calibri"/>
                </a:rPr>
                <a:t> </a:t>
              </a:r>
              <a:r>
                <a:rPr sz="1400" b="1" spc="-85" dirty="0">
                  <a:solidFill>
                    <a:srgbClr val="2773AA"/>
                  </a:solidFill>
                  <a:latin typeface="Calibri"/>
                  <a:cs typeface="Calibri"/>
                </a:rPr>
                <a:t>&amp;</a:t>
              </a:r>
              <a:r>
                <a:rPr sz="1400" b="1" spc="45" dirty="0">
                  <a:solidFill>
                    <a:srgbClr val="2773AA"/>
                  </a:solidFill>
                  <a:latin typeface="Calibri"/>
                  <a:cs typeface="Calibri"/>
                </a:rPr>
                <a:t> </a:t>
              </a:r>
              <a:r>
                <a:rPr sz="1400" b="1" spc="150" dirty="0">
                  <a:solidFill>
                    <a:srgbClr val="2773AA"/>
                  </a:solidFill>
                  <a:latin typeface="Calibri"/>
                  <a:cs typeface="Calibri"/>
                </a:rPr>
                <a:t>PCR</a:t>
              </a:r>
              <a:endParaRPr sz="1400">
                <a:latin typeface="Calibri"/>
                <a:cs typeface="Calibri"/>
              </a:endParaRPr>
            </a:p>
            <a:p>
              <a:pPr>
                <a:lnSpc>
                  <a:spcPct val="100000"/>
                </a:lnSpc>
                <a:spcBef>
                  <a:spcPts val="5"/>
                </a:spcBef>
              </a:pPr>
              <a:endParaRPr sz="1800">
                <a:latin typeface="Calibri"/>
                <a:cs typeface="Calibri"/>
              </a:endParaRPr>
            </a:p>
            <a:p>
              <a:pPr marL="654685">
                <a:lnSpc>
                  <a:spcPct val="100000"/>
                </a:lnSpc>
                <a:tabLst>
                  <a:tab pos="3168650" algn="l"/>
                </a:tabLst>
              </a:pPr>
              <a:r>
                <a:rPr sz="1200" spc="15" dirty="0">
                  <a:solidFill>
                    <a:srgbClr val="434343"/>
                  </a:solidFill>
                  <a:latin typeface="Calibri"/>
                  <a:cs typeface="Calibri"/>
                </a:rPr>
                <a:t>Ultrashort</a:t>
              </a:r>
              <a:r>
                <a:rPr sz="1200" spc="35" dirty="0">
                  <a:solidFill>
                    <a:srgbClr val="434343"/>
                  </a:solidFill>
                  <a:latin typeface="Calibri"/>
                  <a:cs typeface="Calibri"/>
                </a:rPr>
                <a:t> </a:t>
              </a:r>
              <a:r>
                <a:rPr sz="1200" spc="60" dirty="0">
                  <a:solidFill>
                    <a:srgbClr val="434343"/>
                  </a:solidFill>
                  <a:latin typeface="Calibri"/>
                  <a:cs typeface="Calibri"/>
                </a:rPr>
                <a:t>ctDNA	</a:t>
              </a:r>
              <a:r>
                <a:rPr sz="1200" spc="65" dirty="0">
                  <a:solidFill>
                    <a:srgbClr val="434343"/>
                  </a:solidFill>
                  <a:latin typeface="Calibri"/>
                  <a:cs typeface="Calibri"/>
                </a:rPr>
                <a:t>Range</a:t>
              </a:r>
              <a:r>
                <a:rPr sz="1200" spc="25" dirty="0">
                  <a:solidFill>
                    <a:srgbClr val="434343"/>
                  </a:solidFill>
                  <a:latin typeface="Calibri"/>
                  <a:cs typeface="Calibri"/>
                </a:rPr>
                <a:t> </a:t>
              </a:r>
              <a:r>
                <a:rPr sz="1200" spc="10" dirty="0">
                  <a:solidFill>
                    <a:srgbClr val="434343"/>
                  </a:solidFill>
                  <a:latin typeface="Calibri"/>
                  <a:cs typeface="Calibri"/>
                </a:rPr>
                <a:t>of</a:t>
              </a:r>
              <a:r>
                <a:rPr sz="1200" spc="30" dirty="0">
                  <a:solidFill>
                    <a:srgbClr val="434343"/>
                  </a:solidFill>
                  <a:latin typeface="Calibri"/>
                  <a:cs typeface="Calibri"/>
                </a:rPr>
                <a:t> </a:t>
              </a:r>
              <a:r>
                <a:rPr sz="1200" spc="45" dirty="0">
                  <a:solidFill>
                    <a:srgbClr val="434343"/>
                  </a:solidFill>
                  <a:latin typeface="Calibri"/>
                  <a:cs typeface="Calibri"/>
                </a:rPr>
                <a:t>focus</a:t>
              </a:r>
              <a:r>
                <a:rPr sz="1200" spc="25" dirty="0">
                  <a:solidFill>
                    <a:srgbClr val="434343"/>
                  </a:solidFill>
                  <a:latin typeface="Calibri"/>
                  <a:cs typeface="Calibri"/>
                </a:rPr>
                <a:t> </a:t>
              </a:r>
              <a:r>
                <a:rPr sz="1200" dirty="0">
                  <a:solidFill>
                    <a:srgbClr val="434343"/>
                  </a:solidFill>
                  <a:latin typeface="Calibri"/>
                  <a:cs typeface="Calibri"/>
                </a:rPr>
                <a:t>for</a:t>
              </a:r>
              <a:r>
                <a:rPr sz="1200" spc="25" dirty="0">
                  <a:solidFill>
                    <a:srgbClr val="434343"/>
                  </a:solidFill>
                  <a:latin typeface="Calibri"/>
                  <a:cs typeface="Calibri"/>
                </a:rPr>
                <a:t> </a:t>
              </a:r>
              <a:r>
                <a:rPr sz="1200" spc="75" dirty="0">
                  <a:solidFill>
                    <a:srgbClr val="434343"/>
                  </a:solidFill>
                  <a:latin typeface="Calibri"/>
                  <a:cs typeface="Calibri"/>
                </a:rPr>
                <a:t>NGS,</a:t>
              </a:r>
              <a:r>
                <a:rPr sz="1200" spc="25" dirty="0">
                  <a:solidFill>
                    <a:srgbClr val="434343"/>
                  </a:solidFill>
                  <a:latin typeface="Calibri"/>
                  <a:cs typeface="Calibri"/>
                </a:rPr>
                <a:t> </a:t>
              </a:r>
              <a:r>
                <a:rPr sz="1200" spc="110" dirty="0">
                  <a:solidFill>
                    <a:srgbClr val="434343"/>
                  </a:solidFill>
                  <a:latin typeface="Calibri"/>
                  <a:cs typeface="Calibri"/>
                </a:rPr>
                <a:t>PCR</a:t>
              </a:r>
              <a:endParaRPr sz="1200">
                <a:latin typeface="Calibri"/>
                <a:cs typeface="Calibri"/>
              </a:endParaRPr>
            </a:p>
          </p:txBody>
        </p:sp>
        <p:sp>
          <p:nvSpPr>
            <p:cNvPr id="16" name="object 16"/>
            <p:cNvSpPr txBox="1"/>
            <p:nvPr/>
          </p:nvSpPr>
          <p:spPr>
            <a:xfrm>
              <a:off x="109749" y="4358188"/>
              <a:ext cx="5374005" cy="487313"/>
            </a:xfrm>
            <a:prstGeom prst="rect">
              <a:avLst/>
            </a:prstGeom>
          </p:spPr>
          <p:txBody>
            <a:bodyPr vert="horz" wrap="square" lIns="0" tIns="71120" rIns="0" bIns="0" rtlCol="0">
              <a:spAutoFit/>
            </a:bodyPr>
            <a:lstStyle/>
            <a:p>
              <a:pPr marL="1510030">
                <a:lnSpc>
                  <a:spcPct val="100000"/>
                </a:lnSpc>
                <a:spcBef>
                  <a:spcPts val="560"/>
                </a:spcBef>
                <a:tabLst>
                  <a:tab pos="2164080" algn="l"/>
                  <a:tab pos="2813685" algn="l"/>
                  <a:tab pos="3466465" algn="l"/>
                  <a:tab pos="4095115" algn="l"/>
                  <a:tab pos="4748530" algn="l"/>
                </a:tabLst>
              </a:pPr>
              <a:r>
                <a:rPr sz="1000" spc="90" dirty="0">
                  <a:solidFill>
                    <a:srgbClr val="222222"/>
                  </a:solidFill>
                  <a:latin typeface="Calibri"/>
                  <a:cs typeface="Calibri"/>
                </a:rPr>
                <a:t>20	</a:t>
              </a:r>
              <a:r>
                <a:rPr sz="1000" spc="75" dirty="0">
                  <a:solidFill>
                    <a:srgbClr val="222222"/>
                  </a:solidFill>
                  <a:latin typeface="Calibri"/>
                  <a:cs typeface="Calibri"/>
                </a:rPr>
                <a:t>40	</a:t>
              </a:r>
              <a:r>
                <a:rPr sz="1000" spc="90" dirty="0">
                  <a:solidFill>
                    <a:srgbClr val="222222"/>
                  </a:solidFill>
                  <a:latin typeface="Calibri"/>
                  <a:cs typeface="Calibri"/>
                </a:rPr>
                <a:t>60	</a:t>
              </a:r>
              <a:r>
                <a:rPr sz="1000" spc="85" dirty="0">
                  <a:solidFill>
                    <a:srgbClr val="222222"/>
                  </a:solidFill>
                  <a:latin typeface="Calibri"/>
                  <a:cs typeface="Calibri"/>
                </a:rPr>
                <a:t>80	</a:t>
              </a:r>
              <a:r>
                <a:rPr sz="1000" spc="10" dirty="0">
                  <a:solidFill>
                    <a:srgbClr val="222222"/>
                  </a:solidFill>
                  <a:latin typeface="Calibri"/>
                  <a:cs typeface="Calibri"/>
                </a:rPr>
                <a:t>100	</a:t>
              </a:r>
              <a:r>
                <a:rPr sz="1000" spc="5" dirty="0">
                  <a:solidFill>
                    <a:srgbClr val="222222"/>
                  </a:solidFill>
                  <a:latin typeface="Calibri"/>
                  <a:cs typeface="Calibri"/>
                </a:rPr>
                <a:t>120</a:t>
              </a:r>
              <a:endParaRPr sz="1000" dirty="0">
                <a:latin typeface="Calibri"/>
                <a:cs typeface="Calibri"/>
              </a:endParaRPr>
            </a:p>
            <a:p>
              <a:pPr marL="3459479">
                <a:lnSpc>
                  <a:spcPct val="100000"/>
                </a:lnSpc>
                <a:spcBef>
                  <a:spcPts val="560"/>
                </a:spcBef>
              </a:pPr>
              <a:r>
                <a:rPr sz="1200" spc="40" dirty="0">
                  <a:solidFill>
                    <a:srgbClr val="222222"/>
                  </a:solidFill>
                  <a:latin typeface="Calibri"/>
                  <a:cs typeface="Calibri"/>
                </a:rPr>
                <a:t>Fragment</a:t>
              </a:r>
              <a:r>
                <a:rPr sz="1200" spc="20" dirty="0">
                  <a:solidFill>
                    <a:srgbClr val="222222"/>
                  </a:solidFill>
                  <a:latin typeface="Calibri"/>
                  <a:cs typeface="Calibri"/>
                </a:rPr>
                <a:t> </a:t>
              </a:r>
              <a:r>
                <a:rPr sz="1200" spc="35" dirty="0">
                  <a:solidFill>
                    <a:srgbClr val="222222"/>
                  </a:solidFill>
                  <a:latin typeface="Calibri"/>
                  <a:cs typeface="Calibri"/>
                </a:rPr>
                <a:t>length</a:t>
              </a:r>
              <a:r>
                <a:rPr sz="1200" spc="20" dirty="0">
                  <a:solidFill>
                    <a:srgbClr val="222222"/>
                  </a:solidFill>
                  <a:latin typeface="Calibri"/>
                  <a:cs typeface="Calibri"/>
                </a:rPr>
                <a:t> </a:t>
              </a:r>
              <a:r>
                <a:rPr sz="1200" spc="40" dirty="0">
                  <a:solidFill>
                    <a:srgbClr val="222222"/>
                  </a:solidFill>
                  <a:latin typeface="Calibri"/>
                  <a:cs typeface="Calibri"/>
                </a:rPr>
                <a:t>(base</a:t>
              </a:r>
              <a:r>
                <a:rPr sz="1200" spc="25" dirty="0">
                  <a:solidFill>
                    <a:srgbClr val="222222"/>
                  </a:solidFill>
                  <a:latin typeface="Calibri"/>
                  <a:cs typeface="Calibri"/>
                </a:rPr>
                <a:t> </a:t>
              </a:r>
              <a:r>
                <a:rPr sz="1200" spc="15" dirty="0">
                  <a:solidFill>
                    <a:srgbClr val="222222"/>
                  </a:solidFill>
                  <a:latin typeface="Calibri"/>
                  <a:cs typeface="Calibri"/>
                </a:rPr>
                <a:t>pairs)</a:t>
              </a:r>
              <a:endParaRPr sz="1200" dirty="0">
                <a:latin typeface="Calibri"/>
                <a:cs typeface="Calibri"/>
              </a:endParaRPr>
            </a:p>
          </p:txBody>
        </p:sp>
        <p:sp>
          <p:nvSpPr>
            <p:cNvPr id="17" name="object 17"/>
            <p:cNvSpPr txBox="1"/>
            <p:nvPr/>
          </p:nvSpPr>
          <p:spPr>
            <a:xfrm>
              <a:off x="1329210" y="2308549"/>
              <a:ext cx="211454" cy="1607820"/>
            </a:xfrm>
            <a:prstGeom prst="rect">
              <a:avLst/>
            </a:prstGeom>
          </p:spPr>
          <p:txBody>
            <a:bodyPr vert="vert270" wrap="square" lIns="0" tIns="635" rIns="0" bIns="0" rtlCol="0">
              <a:spAutoFit/>
            </a:bodyPr>
            <a:lstStyle/>
            <a:p>
              <a:pPr marL="12700">
                <a:lnSpc>
                  <a:spcPct val="100000"/>
                </a:lnSpc>
                <a:spcBef>
                  <a:spcPts val="5"/>
                </a:spcBef>
              </a:pPr>
              <a:r>
                <a:rPr sz="1200" spc="30" dirty="0">
                  <a:solidFill>
                    <a:srgbClr val="222222"/>
                  </a:solidFill>
                  <a:latin typeface="Calibri"/>
                  <a:cs typeface="Calibri"/>
                </a:rPr>
                <a:t>No.</a:t>
              </a:r>
              <a:r>
                <a:rPr sz="1200" spc="15" dirty="0">
                  <a:solidFill>
                    <a:srgbClr val="222222"/>
                  </a:solidFill>
                  <a:latin typeface="Calibri"/>
                  <a:cs typeface="Calibri"/>
                </a:rPr>
                <a:t> </a:t>
              </a:r>
              <a:r>
                <a:rPr sz="1200" spc="10" dirty="0">
                  <a:solidFill>
                    <a:srgbClr val="222222"/>
                  </a:solidFill>
                  <a:latin typeface="Calibri"/>
                  <a:cs typeface="Calibri"/>
                </a:rPr>
                <a:t>of</a:t>
              </a:r>
              <a:r>
                <a:rPr sz="1200" spc="15" dirty="0">
                  <a:solidFill>
                    <a:srgbClr val="222222"/>
                  </a:solidFill>
                  <a:latin typeface="Calibri"/>
                  <a:cs typeface="Calibri"/>
                </a:rPr>
                <a:t> </a:t>
              </a:r>
              <a:r>
                <a:rPr sz="1200" spc="60" dirty="0">
                  <a:solidFill>
                    <a:srgbClr val="222222"/>
                  </a:solidFill>
                  <a:latin typeface="Calibri"/>
                  <a:cs typeface="Calibri"/>
                </a:rPr>
                <a:t>ctDNA</a:t>
              </a:r>
              <a:r>
                <a:rPr sz="1200" spc="20" dirty="0">
                  <a:solidFill>
                    <a:srgbClr val="222222"/>
                  </a:solidFill>
                  <a:latin typeface="Calibri"/>
                  <a:cs typeface="Calibri"/>
                </a:rPr>
                <a:t> </a:t>
              </a:r>
              <a:r>
                <a:rPr sz="1200" spc="30" dirty="0">
                  <a:solidFill>
                    <a:srgbClr val="222222"/>
                  </a:solidFill>
                  <a:latin typeface="Calibri"/>
                  <a:cs typeface="Calibri"/>
                </a:rPr>
                <a:t>fragments</a:t>
              </a:r>
              <a:endParaRPr sz="1200">
                <a:latin typeface="Calibri"/>
                <a:cs typeface="Calibri"/>
              </a:endParaRPr>
            </a:p>
          </p:txBody>
        </p:sp>
        <p:sp>
          <p:nvSpPr>
            <p:cNvPr id="18" name="object 18"/>
            <p:cNvSpPr txBox="1"/>
            <p:nvPr/>
          </p:nvSpPr>
          <p:spPr>
            <a:xfrm>
              <a:off x="5500189" y="4417065"/>
              <a:ext cx="21717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Calibri"/>
                  <a:cs typeface="Calibri"/>
                </a:rPr>
                <a:t>140</a:t>
              </a:r>
              <a:endParaRPr sz="1000">
                <a:latin typeface="Calibri"/>
                <a:cs typeface="Calibri"/>
              </a:endParaRPr>
            </a:p>
          </p:txBody>
        </p:sp>
        <p:sp>
          <p:nvSpPr>
            <p:cNvPr id="19" name="object 19"/>
            <p:cNvSpPr txBox="1"/>
            <p:nvPr/>
          </p:nvSpPr>
          <p:spPr>
            <a:xfrm>
              <a:off x="6150191" y="4417065"/>
              <a:ext cx="22161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Calibri"/>
                  <a:cs typeface="Calibri"/>
                </a:rPr>
                <a:t>160</a:t>
              </a:r>
              <a:endParaRPr sz="1000">
                <a:latin typeface="Calibri"/>
                <a:cs typeface="Calibri"/>
              </a:endParaRPr>
            </a:p>
          </p:txBody>
        </p:sp>
        <p:sp>
          <p:nvSpPr>
            <p:cNvPr id="20" name="object 20"/>
            <p:cNvSpPr txBox="1"/>
            <p:nvPr/>
          </p:nvSpPr>
          <p:spPr>
            <a:xfrm>
              <a:off x="6802921" y="4417065"/>
              <a:ext cx="2203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22222"/>
                  </a:solidFill>
                  <a:latin typeface="Calibri"/>
                  <a:cs typeface="Calibri"/>
                </a:rPr>
                <a:t>180</a:t>
              </a:r>
              <a:endParaRPr sz="1000">
                <a:latin typeface="Calibri"/>
                <a:cs typeface="Calibri"/>
              </a:endParaRPr>
            </a:p>
          </p:txBody>
        </p:sp>
        <p:sp>
          <p:nvSpPr>
            <p:cNvPr id="21" name="object 21"/>
            <p:cNvSpPr txBox="1"/>
            <p:nvPr/>
          </p:nvSpPr>
          <p:spPr>
            <a:xfrm>
              <a:off x="7485844" y="4417065"/>
              <a:ext cx="255904" cy="177800"/>
            </a:xfrm>
            <a:prstGeom prst="rect">
              <a:avLst/>
            </a:prstGeom>
          </p:spPr>
          <p:txBody>
            <a:bodyPr vert="horz" wrap="square" lIns="0" tIns="12700" rIns="0" bIns="0" rtlCol="0">
              <a:spAutoFit/>
            </a:bodyPr>
            <a:lstStyle/>
            <a:p>
              <a:pPr marL="12700">
                <a:lnSpc>
                  <a:spcPct val="100000"/>
                </a:lnSpc>
                <a:spcBef>
                  <a:spcPts val="100"/>
                </a:spcBef>
              </a:pPr>
              <a:r>
                <a:rPr sz="1000" spc="95" dirty="0">
                  <a:solidFill>
                    <a:srgbClr val="222222"/>
                  </a:solidFill>
                  <a:latin typeface="Calibri"/>
                  <a:cs typeface="Calibri"/>
                </a:rPr>
                <a:t>200</a:t>
              </a:r>
              <a:endParaRPr sz="1000">
                <a:latin typeface="Calibri"/>
                <a:cs typeface="Calibri"/>
              </a:endParaRPr>
            </a:p>
          </p:txBody>
        </p:sp>
        <p:pic>
          <p:nvPicPr>
            <p:cNvPr id="26" name="object 26"/>
            <p:cNvPicPr/>
            <p:nvPr/>
          </p:nvPicPr>
          <p:blipFill>
            <a:blip r:embed="rId2" cstate="print"/>
            <a:stretch>
              <a:fillRect/>
            </a:stretch>
          </p:blipFill>
          <p:spPr>
            <a:xfrm>
              <a:off x="2191662" y="1594049"/>
              <a:ext cx="142199" cy="142199"/>
            </a:xfrm>
            <a:prstGeom prst="rect">
              <a:avLst/>
            </a:prstGeom>
          </p:spPr>
        </p:pic>
        <p:pic>
          <p:nvPicPr>
            <p:cNvPr id="27" name="object 27"/>
            <p:cNvPicPr/>
            <p:nvPr/>
          </p:nvPicPr>
          <p:blipFill>
            <a:blip r:embed="rId3" cstate="print"/>
            <a:stretch>
              <a:fillRect/>
            </a:stretch>
          </p:blipFill>
          <p:spPr>
            <a:xfrm>
              <a:off x="4734636" y="1594024"/>
              <a:ext cx="142199" cy="142199"/>
            </a:xfrm>
            <a:prstGeom prst="rect">
              <a:avLst/>
            </a:prstGeom>
          </p:spPr>
        </p:pic>
      </p:grpSp>
      <p:grpSp>
        <p:nvGrpSpPr>
          <p:cNvPr id="23" name="object 23">
            <a:extLst>
              <a:ext uri="{C183D7F6-B498-43B3-948B-1728B52AA6E4}">
                <adec:decorative xmlns:adec="http://schemas.microsoft.com/office/drawing/2017/decorative" val="1"/>
              </a:ext>
            </a:extLst>
          </p:cNvPr>
          <p:cNvGrpSpPr/>
          <p:nvPr/>
        </p:nvGrpSpPr>
        <p:grpSpPr>
          <a:xfrm>
            <a:off x="8654975" y="96666"/>
            <a:ext cx="319405" cy="288925"/>
            <a:chOff x="8654975" y="96666"/>
            <a:chExt cx="319405" cy="288925"/>
          </a:xfrm>
        </p:grpSpPr>
        <p:pic>
          <p:nvPicPr>
            <p:cNvPr id="24" name="object 24"/>
            <p:cNvPicPr/>
            <p:nvPr/>
          </p:nvPicPr>
          <p:blipFill>
            <a:blip r:embed="rId4" cstate="print"/>
            <a:stretch>
              <a:fillRect/>
            </a:stretch>
          </p:blipFill>
          <p:spPr>
            <a:xfrm>
              <a:off x="8662595" y="125975"/>
              <a:ext cx="196183" cy="259424"/>
            </a:xfrm>
            <a:prstGeom prst="rect">
              <a:avLst/>
            </a:prstGeom>
          </p:spPr>
        </p:pic>
        <p:sp>
          <p:nvSpPr>
            <p:cNvPr id="25" name="object 25"/>
            <p:cNvSpPr/>
            <p:nvPr/>
          </p:nvSpPr>
          <p:spPr>
            <a:xfrm>
              <a:off x="8659738" y="101429"/>
              <a:ext cx="309880" cy="142240"/>
            </a:xfrm>
            <a:custGeom>
              <a:avLst/>
              <a:gdLst/>
              <a:ahLst/>
              <a:cxnLst/>
              <a:rect l="l" t="t" r="r" b="b"/>
              <a:pathLst>
                <a:path w="309879" h="142240">
                  <a:moveTo>
                    <a:pt x="0" y="0"/>
                  </a:moveTo>
                  <a:lnTo>
                    <a:pt x="1578" y="9969"/>
                  </a:lnTo>
                  <a:lnTo>
                    <a:pt x="3158" y="24463"/>
                  </a:lnTo>
                  <a:lnTo>
                    <a:pt x="9472" y="39459"/>
                  </a:lnTo>
                  <a:lnTo>
                    <a:pt x="25256" y="50937"/>
                  </a:lnTo>
                  <a:lnTo>
                    <a:pt x="55886" y="57473"/>
                  </a:lnTo>
                  <a:lnTo>
                    <a:pt x="97464" y="61327"/>
                  </a:lnTo>
                  <a:lnTo>
                    <a:pt x="140818" y="64009"/>
                  </a:lnTo>
                  <a:lnTo>
                    <a:pt x="176774" y="67026"/>
                  </a:lnTo>
                  <a:lnTo>
                    <a:pt x="202917" y="69434"/>
                  </a:lnTo>
                  <a:lnTo>
                    <a:pt x="224127" y="70878"/>
                  </a:lnTo>
                  <a:lnTo>
                    <a:pt x="242181" y="73746"/>
                  </a:lnTo>
                  <a:lnTo>
                    <a:pt x="258853" y="80427"/>
                  </a:lnTo>
                  <a:lnTo>
                    <a:pt x="274883" y="93894"/>
                  </a:lnTo>
                  <a:lnTo>
                    <a:pt x="289235" y="112095"/>
                  </a:lnTo>
                  <a:lnTo>
                    <a:pt x="301022" y="129878"/>
                  </a:lnTo>
                  <a:lnTo>
                    <a:pt x="309357" y="142089"/>
                  </a:lnTo>
                </a:path>
              </a:pathLst>
            </a:custGeom>
            <a:ln w="9524">
              <a:solidFill>
                <a:srgbClr val="3781B6"/>
              </a:solidFill>
            </a:ln>
          </p:spPr>
          <p:txBody>
            <a:bodyPr wrap="square" lIns="0" tIns="0" rIns="0" bIns="0" rtlCol="0"/>
            <a:lstStyle/>
            <a:p>
              <a:endParaRPr/>
            </a:p>
          </p:txBody>
        </p:sp>
      </p:grpSp>
      <p:sp>
        <p:nvSpPr>
          <p:cNvPr id="22" name="object 22">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30" name="object 40">
            <a:extLst>
              <a:ext uri="{FF2B5EF4-FFF2-40B4-BE49-F238E27FC236}">
                <a16:creationId xmlns:a16="http://schemas.microsoft.com/office/drawing/2014/main" id="{E13D35C6-3666-4BDE-B973-C507540C9D8B}"/>
              </a:ext>
            </a:extLst>
          </p:cNvPr>
          <p:cNvSpPr txBox="1"/>
          <p:nvPr/>
        </p:nvSpPr>
        <p:spPr>
          <a:xfrm>
            <a:off x="109749" y="4957244"/>
            <a:ext cx="5071851" cy="120546"/>
          </a:xfrm>
          <a:prstGeom prst="rect">
            <a:avLst/>
          </a:prstGeom>
        </p:spPr>
        <p:txBody>
          <a:bodyPr vert="horz" wrap="square" lIns="0" tIns="12700" rIns="0" bIns="0" rtlCol="0">
            <a:spAutoFit/>
          </a:bodyPr>
          <a:lstStyle/>
          <a:p>
            <a:r>
              <a:rPr lang="en-US" sz="700" i="1" spc="35" dirty="0">
                <a:solidFill>
                  <a:srgbClr val="222222"/>
                </a:solidFill>
                <a:cs typeface="Calibri"/>
              </a:rPr>
              <a:t>Sources:</a:t>
            </a:r>
            <a:r>
              <a:rPr lang="en-US" sz="700" i="1" spc="30" dirty="0">
                <a:solidFill>
                  <a:srgbClr val="222222"/>
                </a:solidFill>
                <a:cs typeface="Calibri"/>
              </a:rPr>
              <a:t> </a:t>
            </a:r>
            <a:r>
              <a:rPr lang="en-US" sz="700" i="1" spc="10" dirty="0">
                <a:solidFill>
                  <a:srgbClr val="222222"/>
                </a:solidFill>
                <a:cs typeface="Calibri"/>
              </a:rPr>
              <a:t>Ultra-Short</a:t>
            </a:r>
            <a:r>
              <a:rPr lang="en-US" sz="700" i="1" spc="30" dirty="0">
                <a:solidFill>
                  <a:srgbClr val="222222"/>
                </a:solidFill>
                <a:cs typeface="Calibri"/>
              </a:rPr>
              <a:t> </a:t>
            </a:r>
            <a:r>
              <a:rPr lang="en-US" sz="700" i="1" spc="20" dirty="0">
                <a:solidFill>
                  <a:srgbClr val="222222"/>
                </a:solidFill>
                <a:cs typeface="Calibri"/>
              </a:rPr>
              <a:t>Circulating</a:t>
            </a:r>
            <a:r>
              <a:rPr lang="en-US" sz="700" i="1" spc="25" dirty="0">
                <a:solidFill>
                  <a:srgbClr val="222222"/>
                </a:solidFill>
                <a:cs typeface="Calibri"/>
              </a:rPr>
              <a:t> </a:t>
            </a:r>
            <a:r>
              <a:rPr lang="en-US" sz="700" i="1" spc="10" dirty="0">
                <a:solidFill>
                  <a:srgbClr val="222222"/>
                </a:solidFill>
                <a:cs typeface="Calibri"/>
              </a:rPr>
              <a:t>Tumor</a:t>
            </a:r>
            <a:r>
              <a:rPr lang="en-US" sz="700" i="1" spc="30" dirty="0">
                <a:solidFill>
                  <a:srgbClr val="222222"/>
                </a:solidFill>
                <a:cs typeface="Calibri"/>
              </a:rPr>
              <a:t> </a:t>
            </a:r>
            <a:r>
              <a:rPr lang="en-US" sz="700" i="1" spc="50" dirty="0">
                <a:solidFill>
                  <a:srgbClr val="222222"/>
                </a:solidFill>
                <a:cs typeface="Calibri"/>
              </a:rPr>
              <a:t>DNA</a:t>
            </a:r>
            <a:r>
              <a:rPr lang="en-US" sz="700" i="1" spc="30" dirty="0">
                <a:solidFill>
                  <a:srgbClr val="222222"/>
                </a:solidFill>
                <a:cs typeface="Calibri"/>
              </a:rPr>
              <a:t> </a:t>
            </a:r>
            <a:r>
              <a:rPr lang="en-US" sz="700" i="1" spc="20" dirty="0">
                <a:solidFill>
                  <a:srgbClr val="222222"/>
                </a:solidFill>
                <a:cs typeface="Calibri"/>
              </a:rPr>
              <a:t>(</a:t>
            </a:r>
            <a:r>
              <a:rPr lang="en-US" sz="700" i="1" spc="20" dirty="0" err="1">
                <a:solidFill>
                  <a:srgbClr val="222222"/>
                </a:solidFill>
                <a:cs typeface="Calibri"/>
              </a:rPr>
              <a:t>usctDNA</a:t>
            </a:r>
            <a:r>
              <a:rPr lang="en-US" sz="700" i="1" spc="20" dirty="0">
                <a:solidFill>
                  <a:srgbClr val="222222"/>
                </a:solidFill>
                <a:cs typeface="Calibri"/>
              </a:rPr>
              <a:t>)</a:t>
            </a:r>
            <a:r>
              <a:rPr lang="en-US" sz="700" i="1" spc="30" dirty="0">
                <a:solidFill>
                  <a:srgbClr val="222222"/>
                </a:solidFill>
                <a:cs typeface="Calibri"/>
              </a:rPr>
              <a:t> </a:t>
            </a:r>
            <a:r>
              <a:rPr lang="en-US" sz="700" i="1" spc="10" dirty="0">
                <a:solidFill>
                  <a:srgbClr val="222222"/>
                </a:solidFill>
                <a:cs typeface="Calibri"/>
              </a:rPr>
              <a:t>in</a:t>
            </a:r>
            <a:r>
              <a:rPr lang="en-US" sz="700" i="1" spc="30" dirty="0">
                <a:solidFill>
                  <a:srgbClr val="222222"/>
                </a:solidFill>
                <a:cs typeface="Calibri"/>
              </a:rPr>
              <a:t> Plasma </a:t>
            </a:r>
            <a:r>
              <a:rPr lang="en-US" sz="700" i="1" spc="35" dirty="0">
                <a:solidFill>
                  <a:srgbClr val="222222"/>
                </a:solidFill>
                <a:cs typeface="Calibri"/>
              </a:rPr>
              <a:t>and</a:t>
            </a:r>
            <a:r>
              <a:rPr lang="en-US" sz="700" i="1" spc="30" dirty="0">
                <a:solidFill>
                  <a:srgbClr val="222222"/>
                </a:solidFill>
                <a:cs typeface="Calibri"/>
              </a:rPr>
              <a:t> Saliva </a:t>
            </a:r>
            <a:r>
              <a:rPr lang="en-US" sz="700" i="1" spc="10" dirty="0">
                <a:solidFill>
                  <a:srgbClr val="222222"/>
                </a:solidFill>
                <a:cs typeface="Calibri"/>
              </a:rPr>
              <a:t>of</a:t>
            </a:r>
            <a:r>
              <a:rPr lang="en-US" sz="700" i="1" spc="30" dirty="0">
                <a:solidFill>
                  <a:srgbClr val="222222"/>
                </a:solidFill>
                <a:cs typeface="Calibri"/>
              </a:rPr>
              <a:t> </a:t>
            </a:r>
            <a:r>
              <a:rPr lang="en-US" sz="700" i="1" spc="25" dirty="0">
                <a:solidFill>
                  <a:srgbClr val="222222"/>
                </a:solidFill>
                <a:cs typeface="Calibri"/>
              </a:rPr>
              <a:t>Non-Small</a:t>
            </a:r>
            <a:r>
              <a:rPr lang="en-US" sz="700" i="1" spc="30" dirty="0">
                <a:solidFill>
                  <a:srgbClr val="222222"/>
                </a:solidFill>
                <a:cs typeface="Calibri"/>
              </a:rPr>
              <a:t> </a:t>
            </a:r>
            <a:r>
              <a:rPr lang="en-US" sz="700" i="1" spc="40" dirty="0">
                <a:solidFill>
                  <a:srgbClr val="222222"/>
                </a:solidFill>
                <a:cs typeface="Calibri"/>
              </a:rPr>
              <a:t>Cell</a:t>
            </a:r>
            <a:r>
              <a:rPr lang="en-US" sz="700" i="1" spc="30" dirty="0">
                <a:solidFill>
                  <a:srgbClr val="222222"/>
                </a:solidFill>
                <a:cs typeface="Calibri"/>
              </a:rPr>
              <a:t> </a:t>
            </a:r>
            <a:r>
              <a:rPr lang="en-US" sz="700" i="1" spc="35" dirty="0">
                <a:solidFill>
                  <a:srgbClr val="222222"/>
                </a:solidFill>
                <a:cs typeface="Calibri"/>
              </a:rPr>
              <a:t>Lung</a:t>
            </a:r>
            <a:r>
              <a:rPr lang="en-US" sz="700" i="1" spc="30" dirty="0">
                <a:solidFill>
                  <a:srgbClr val="222222"/>
                </a:solidFill>
                <a:cs typeface="Calibri"/>
              </a:rPr>
              <a:t> </a:t>
            </a:r>
            <a:r>
              <a:rPr lang="en-US" sz="700" i="1" spc="45" dirty="0">
                <a:solidFill>
                  <a:srgbClr val="222222"/>
                </a:solidFill>
                <a:cs typeface="Calibri"/>
              </a:rPr>
              <a:t>Cancer</a:t>
            </a:r>
            <a:r>
              <a:rPr lang="en-US" sz="700" i="1" spc="30" dirty="0">
                <a:solidFill>
                  <a:srgbClr val="222222"/>
                </a:solidFill>
                <a:cs typeface="Calibri"/>
              </a:rPr>
              <a:t> </a:t>
            </a:r>
            <a:r>
              <a:rPr lang="en-US" sz="700" i="1" spc="45" dirty="0">
                <a:solidFill>
                  <a:srgbClr val="222222"/>
                </a:solidFill>
                <a:cs typeface="Calibri"/>
              </a:rPr>
              <a:t>(NSCLC)</a:t>
            </a:r>
            <a:r>
              <a:rPr lang="en-US" sz="700" i="1" spc="30" dirty="0">
                <a:solidFill>
                  <a:srgbClr val="222222"/>
                </a:solidFill>
                <a:cs typeface="Calibri"/>
              </a:rPr>
              <a:t> </a:t>
            </a:r>
            <a:r>
              <a:rPr lang="en-US" sz="700" i="1" spc="15" dirty="0">
                <a:solidFill>
                  <a:srgbClr val="222222"/>
                </a:solidFill>
                <a:cs typeface="Calibri"/>
              </a:rPr>
              <a:t>Patients</a:t>
            </a:r>
            <a:endParaRPr lang="en-US" sz="700" dirty="0">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444500" y="469528"/>
            <a:ext cx="3976370"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EFIRM,</a:t>
            </a:r>
            <a:r>
              <a:rPr spc="-30" dirty="0">
                <a:solidFill>
                  <a:srgbClr val="2773AA"/>
                </a:solidFill>
              </a:rPr>
              <a:t> </a:t>
            </a:r>
            <a:r>
              <a:rPr dirty="0">
                <a:solidFill>
                  <a:srgbClr val="2773AA"/>
                </a:solidFill>
              </a:rPr>
              <a:t>a</a:t>
            </a:r>
            <a:r>
              <a:rPr spc="-30" dirty="0">
                <a:solidFill>
                  <a:srgbClr val="2773AA"/>
                </a:solidFill>
              </a:rPr>
              <a:t> </a:t>
            </a:r>
            <a:r>
              <a:rPr spc="-5" dirty="0">
                <a:solidFill>
                  <a:srgbClr val="2773AA"/>
                </a:solidFill>
              </a:rPr>
              <a:t>novel</a:t>
            </a:r>
            <a:r>
              <a:rPr spc="-25" dirty="0">
                <a:solidFill>
                  <a:srgbClr val="2773AA"/>
                </a:solidFill>
              </a:rPr>
              <a:t> </a:t>
            </a:r>
            <a:r>
              <a:rPr spc="-5" dirty="0">
                <a:solidFill>
                  <a:srgbClr val="2773AA"/>
                </a:solidFill>
              </a:rPr>
              <a:t>eLB</a:t>
            </a:r>
            <a:r>
              <a:rPr spc="-30" dirty="0">
                <a:solidFill>
                  <a:srgbClr val="2773AA"/>
                </a:solidFill>
              </a:rPr>
              <a:t> </a:t>
            </a:r>
            <a:r>
              <a:rPr spc="-5" dirty="0">
                <a:solidFill>
                  <a:srgbClr val="2773AA"/>
                </a:solidFill>
              </a:rPr>
              <a:t>platform</a:t>
            </a:r>
          </a:p>
        </p:txBody>
      </p:sp>
      <p:sp>
        <p:nvSpPr>
          <p:cNvPr id="29" name="object 29"/>
          <p:cNvSpPr txBox="1"/>
          <p:nvPr/>
        </p:nvSpPr>
        <p:spPr>
          <a:xfrm>
            <a:off x="1293853" y="1126450"/>
            <a:ext cx="367347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Illustration</a:t>
            </a:r>
            <a:r>
              <a:rPr sz="1400" b="1" spc="-20" dirty="0">
                <a:solidFill>
                  <a:srgbClr val="2773AA"/>
                </a:solidFill>
                <a:latin typeface="Arial"/>
                <a:cs typeface="Arial"/>
              </a:rPr>
              <a:t> </a:t>
            </a:r>
            <a:r>
              <a:rPr sz="1400" b="1" spc="-5" dirty="0">
                <a:solidFill>
                  <a:srgbClr val="2773AA"/>
                </a:solidFill>
                <a:latin typeface="Arial"/>
                <a:cs typeface="Arial"/>
              </a:rPr>
              <a:t>of</a:t>
            </a:r>
            <a:r>
              <a:rPr sz="1400" b="1" spc="-20" dirty="0">
                <a:solidFill>
                  <a:srgbClr val="2773AA"/>
                </a:solidFill>
                <a:latin typeface="Arial"/>
                <a:cs typeface="Arial"/>
              </a:rPr>
              <a:t> </a:t>
            </a:r>
            <a:r>
              <a:rPr sz="1400" b="1" spc="-5" dirty="0">
                <a:solidFill>
                  <a:srgbClr val="2773AA"/>
                </a:solidFill>
                <a:latin typeface="Arial"/>
                <a:cs typeface="Arial"/>
              </a:rPr>
              <a:t>EFIRM</a:t>
            </a:r>
            <a:r>
              <a:rPr sz="1400" b="1" spc="-20" dirty="0">
                <a:solidFill>
                  <a:srgbClr val="2773AA"/>
                </a:solidFill>
                <a:latin typeface="Arial"/>
                <a:cs typeface="Arial"/>
              </a:rPr>
              <a:t> </a:t>
            </a:r>
            <a:r>
              <a:rPr sz="1400" b="1" dirty="0">
                <a:solidFill>
                  <a:srgbClr val="2773AA"/>
                </a:solidFill>
                <a:latin typeface="Arial"/>
                <a:cs typeface="Arial"/>
              </a:rPr>
              <a:t>(eLB)</a:t>
            </a:r>
            <a:r>
              <a:rPr sz="1400" b="1" spc="-20" dirty="0">
                <a:solidFill>
                  <a:srgbClr val="2773AA"/>
                </a:solidFill>
                <a:latin typeface="Arial"/>
                <a:cs typeface="Arial"/>
              </a:rPr>
              <a:t> </a:t>
            </a:r>
            <a:r>
              <a:rPr sz="1400" b="1" spc="-5" dirty="0">
                <a:solidFill>
                  <a:srgbClr val="2773AA"/>
                </a:solidFill>
                <a:latin typeface="Arial"/>
                <a:cs typeface="Arial"/>
              </a:rPr>
              <a:t>core</a:t>
            </a:r>
            <a:r>
              <a:rPr sz="1400" b="1" spc="-20" dirty="0">
                <a:solidFill>
                  <a:srgbClr val="2773AA"/>
                </a:solidFill>
                <a:latin typeface="Arial"/>
                <a:cs typeface="Arial"/>
              </a:rPr>
              <a:t> </a:t>
            </a:r>
            <a:r>
              <a:rPr sz="1400" b="1" dirty="0">
                <a:solidFill>
                  <a:srgbClr val="2773AA"/>
                </a:solidFill>
                <a:latin typeface="Arial"/>
                <a:cs typeface="Arial"/>
              </a:rPr>
              <a:t>technology</a:t>
            </a:r>
            <a:endParaRPr sz="1400">
              <a:latin typeface="Arial"/>
              <a:cs typeface="Arial"/>
            </a:endParaRPr>
          </a:p>
        </p:txBody>
      </p:sp>
      <p:sp>
        <p:nvSpPr>
          <p:cNvPr id="30" name="object 30">
            <a:extLst>
              <a:ext uri="{C183D7F6-B498-43B3-948B-1728B52AA6E4}">
                <adec:decorative xmlns:adec="http://schemas.microsoft.com/office/drawing/2017/decorative" val="1"/>
              </a:ext>
            </a:extLst>
          </p:cNvPr>
          <p:cNvSpPr/>
          <p:nvPr/>
        </p:nvSpPr>
        <p:spPr>
          <a:xfrm>
            <a:off x="717075" y="1420962"/>
            <a:ext cx="4832350" cy="0"/>
          </a:xfrm>
          <a:custGeom>
            <a:avLst/>
            <a:gdLst/>
            <a:ahLst/>
            <a:cxnLst/>
            <a:rect l="l" t="t" r="r" b="b"/>
            <a:pathLst>
              <a:path w="4832350">
                <a:moveTo>
                  <a:pt x="0" y="0"/>
                </a:moveTo>
                <a:lnTo>
                  <a:pt x="4831800" y="0"/>
                </a:lnTo>
              </a:path>
            </a:pathLst>
          </a:custGeom>
          <a:ln w="9524">
            <a:solidFill>
              <a:srgbClr val="2773AA"/>
            </a:solidFill>
          </a:ln>
        </p:spPr>
        <p:txBody>
          <a:bodyPr wrap="square" lIns="0" tIns="0" rIns="0" bIns="0" rtlCol="0"/>
          <a:lstStyle/>
          <a:p>
            <a:endParaRPr/>
          </a:p>
        </p:txBody>
      </p:sp>
      <p:grpSp>
        <p:nvGrpSpPr>
          <p:cNvPr id="50" name="Group 49" descr="EFIRM Detection Device: Electrochemical-based capture and quantification">
            <a:extLst>
              <a:ext uri="{FF2B5EF4-FFF2-40B4-BE49-F238E27FC236}">
                <a16:creationId xmlns:a16="http://schemas.microsoft.com/office/drawing/2014/main" id="{0AA338D2-0890-47E7-8004-F0103849F3BD}"/>
              </a:ext>
            </a:extLst>
          </p:cNvPr>
          <p:cNvGrpSpPr/>
          <p:nvPr/>
        </p:nvGrpSpPr>
        <p:grpSpPr>
          <a:xfrm>
            <a:off x="705774" y="1506400"/>
            <a:ext cx="4832350" cy="932815"/>
            <a:chOff x="705774" y="1506400"/>
            <a:chExt cx="4832350" cy="932815"/>
          </a:xfrm>
        </p:grpSpPr>
        <p:pic>
          <p:nvPicPr>
            <p:cNvPr id="46" name="object 46"/>
            <p:cNvPicPr/>
            <p:nvPr/>
          </p:nvPicPr>
          <p:blipFill>
            <a:blip r:embed="rId2" cstate="print"/>
            <a:stretch>
              <a:fillRect/>
            </a:stretch>
          </p:blipFill>
          <p:spPr>
            <a:xfrm>
              <a:off x="1350050" y="1549989"/>
              <a:ext cx="1135748" cy="888716"/>
            </a:xfrm>
            <a:prstGeom prst="rect">
              <a:avLst/>
            </a:prstGeom>
          </p:spPr>
        </p:pic>
        <p:sp>
          <p:nvSpPr>
            <p:cNvPr id="47" name="object 47"/>
            <p:cNvSpPr txBox="1"/>
            <p:nvPr/>
          </p:nvSpPr>
          <p:spPr>
            <a:xfrm>
              <a:off x="705774" y="1506400"/>
              <a:ext cx="4832350" cy="932815"/>
            </a:xfrm>
            <a:prstGeom prst="rect">
              <a:avLst/>
            </a:prstGeom>
            <a:ln w="9524">
              <a:solidFill>
                <a:srgbClr val="2773AA"/>
              </a:solidFill>
            </a:ln>
          </p:spPr>
          <p:txBody>
            <a:bodyPr vert="horz" wrap="square" lIns="0" tIns="4445" rIns="0" bIns="0" rtlCol="0">
              <a:spAutoFit/>
            </a:bodyPr>
            <a:lstStyle/>
            <a:p>
              <a:pPr>
                <a:lnSpc>
                  <a:spcPct val="100000"/>
                </a:lnSpc>
                <a:spcBef>
                  <a:spcPts val="35"/>
                </a:spcBef>
              </a:pPr>
              <a:endParaRPr sz="1150" dirty="0">
                <a:latin typeface="Times New Roman"/>
                <a:cs typeface="Times New Roman"/>
              </a:endParaRPr>
            </a:p>
            <a:p>
              <a:pPr marL="2034539" marR="1044575">
                <a:lnSpc>
                  <a:spcPts val="1430"/>
                </a:lnSpc>
              </a:pPr>
              <a:r>
                <a:rPr sz="1200" b="1" spc="-5" dirty="0">
                  <a:solidFill>
                    <a:srgbClr val="2F7EB8"/>
                  </a:solidFill>
                  <a:latin typeface="Arial"/>
                  <a:cs typeface="Arial"/>
                </a:rPr>
                <a:t>EFIRM Detection Device </a:t>
              </a:r>
              <a:r>
                <a:rPr sz="1200" b="1" spc="-320" dirty="0">
                  <a:solidFill>
                    <a:srgbClr val="2F7EB8"/>
                  </a:solidFill>
                  <a:latin typeface="Arial"/>
                  <a:cs typeface="Arial"/>
                </a:rPr>
                <a:t> </a:t>
              </a:r>
              <a:r>
                <a:rPr sz="1200" spc="-5" dirty="0">
                  <a:latin typeface="Arial"/>
                  <a:cs typeface="Arial"/>
                </a:rPr>
                <a:t>Electrochemical-based </a:t>
              </a:r>
              <a:r>
                <a:rPr sz="1200" dirty="0">
                  <a:latin typeface="Arial"/>
                  <a:cs typeface="Arial"/>
                </a:rPr>
                <a:t> capture</a:t>
              </a:r>
              <a:r>
                <a:rPr sz="1200" spc="-50" dirty="0">
                  <a:latin typeface="Arial"/>
                  <a:cs typeface="Arial"/>
                </a:rPr>
                <a:t> </a:t>
              </a:r>
              <a:r>
                <a:rPr sz="1200" spc="-5" dirty="0">
                  <a:latin typeface="Arial"/>
                  <a:cs typeface="Arial"/>
                </a:rPr>
                <a:t>and</a:t>
              </a:r>
              <a:r>
                <a:rPr sz="1200" spc="-45" dirty="0">
                  <a:latin typeface="Arial"/>
                  <a:cs typeface="Arial"/>
                </a:rPr>
                <a:t> </a:t>
              </a:r>
              <a:r>
                <a:rPr sz="1200" spc="-5" dirty="0">
                  <a:latin typeface="Arial"/>
                  <a:cs typeface="Arial"/>
                </a:rPr>
                <a:t>quantification</a:t>
              </a:r>
              <a:endParaRPr sz="1200" dirty="0">
                <a:latin typeface="Arial"/>
                <a:cs typeface="Arial"/>
              </a:endParaRPr>
            </a:p>
          </p:txBody>
        </p:sp>
      </p:grpSp>
      <p:grpSp>
        <p:nvGrpSpPr>
          <p:cNvPr id="49" name="Group 48" descr="Technology overview of EFIRM. Illustration depicts a gold plate with a conducting polymer and capture probe. ctDNA links the capture probe to a detection probe.">
            <a:extLst>
              <a:ext uri="{FF2B5EF4-FFF2-40B4-BE49-F238E27FC236}">
                <a16:creationId xmlns:a16="http://schemas.microsoft.com/office/drawing/2014/main" id="{15AB364A-ED41-40F2-983B-769F0946AB40}"/>
              </a:ext>
            </a:extLst>
          </p:cNvPr>
          <p:cNvGrpSpPr/>
          <p:nvPr/>
        </p:nvGrpSpPr>
        <p:grpSpPr>
          <a:xfrm>
            <a:off x="701012" y="2490737"/>
            <a:ext cx="4841875" cy="2252345"/>
            <a:chOff x="701012" y="2490737"/>
            <a:chExt cx="4841875" cy="2252345"/>
          </a:xfrm>
        </p:grpSpPr>
        <p:grpSp>
          <p:nvGrpSpPr>
            <p:cNvPr id="2" name="object 2"/>
            <p:cNvGrpSpPr/>
            <p:nvPr/>
          </p:nvGrpSpPr>
          <p:grpSpPr>
            <a:xfrm>
              <a:off x="701012" y="2490737"/>
              <a:ext cx="4841875" cy="2252345"/>
              <a:chOff x="701012" y="2490737"/>
              <a:chExt cx="4841875" cy="2252345"/>
            </a:xfrm>
          </p:grpSpPr>
          <p:sp>
            <p:nvSpPr>
              <p:cNvPr id="3" name="object 3"/>
              <p:cNvSpPr/>
              <p:nvPr/>
            </p:nvSpPr>
            <p:spPr>
              <a:xfrm>
                <a:off x="705774" y="2495500"/>
                <a:ext cx="4832350" cy="2242820"/>
              </a:xfrm>
              <a:custGeom>
                <a:avLst/>
                <a:gdLst/>
                <a:ahLst/>
                <a:cxnLst/>
                <a:rect l="l" t="t" r="r" b="b"/>
                <a:pathLst>
                  <a:path w="4832350" h="2242820">
                    <a:moveTo>
                      <a:pt x="0" y="0"/>
                    </a:moveTo>
                    <a:lnTo>
                      <a:pt x="4831799" y="0"/>
                    </a:lnTo>
                    <a:lnTo>
                      <a:pt x="4831799" y="2242199"/>
                    </a:lnTo>
                    <a:lnTo>
                      <a:pt x="0" y="2242199"/>
                    </a:lnTo>
                    <a:lnTo>
                      <a:pt x="0" y="0"/>
                    </a:lnTo>
                    <a:close/>
                  </a:path>
                </a:pathLst>
              </a:custGeom>
              <a:ln w="9524">
                <a:solidFill>
                  <a:srgbClr val="2773AA"/>
                </a:solidFill>
                <a:prstDash val="lgDash"/>
              </a:ln>
            </p:spPr>
            <p:txBody>
              <a:bodyPr wrap="square" lIns="0" tIns="0" rIns="0" bIns="0" rtlCol="0"/>
              <a:lstStyle/>
              <a:p>
                <a:endParaRPr/>
              </a:p>
            </p:txBody>
          </p:sp>
          <p:sp>
            <p:nvSpPr>
              <p:cNvPr id="4" name="object 4"/>
              <p:cNvSpPr/>
              <p:nvPr/>
            </p:nvSpPr>
            <p:spPr>
              <a:xfrm>
                <a:off x="1153225" y="4497938"/>
                <a:ext cx="1961514" cy="66675"/>
              </a:xfrm>
              <a:custGeom>
                <a:avLst/>
                <a:gdLst/>
                <a:ahLst/>
                <a:cxnLst/>
                <a:rect l="l" t="t" r="r" b="b"/>
                <a:pathLst>
                  <a:path w="1961514" h="66675">
                    <a:moveTo>
                      <a:pt x="1961107" y="66607"/>
                    </a:moveTo>
                    <a:lnTo>
                      <a:pt x="0" y="66607"/>
                    </a:lnTo>
                    <a:lnTo>
                      <a:pt x="0" y="0"/>
                    </a:lnTo>
                    <a:lnTo>
                      <a:pt x="1961107" y="0"/>
                    </a:lnTo>
                    <a:lnTo>
                      <a:pt x="1961107" y="66607"/>
                    </a:lnTo>
                    <a:close/>
                  </a:path>
                </a:pathLst>
              </a:custGeom>
              <a:solidFill>
                <a:srgbClr val="F9C943"/>
              </a:solidFill>
            </p:spPr>
            <p:txBody>
              <a:bodyPr wrap="square" lIns="0" tIns="0" rIns="0" bIns="0" rtlCol="0"/>
              <a:lstStyle/>
              <a:p>
                <a:endParaRPr/>
              </a:p>
            </p:txBody>
          </p:sp>
          <p:sp>
            <p:nvSpPr>
              <p:cNvPr id="5" name="object 5"/>
              <p:cNvSpPr/>
              <p:nvPr/>
            </p:nvSpPr>
            <p:spPr>
              <a:xfrm>
                <a:off x="3114332" y="3849646"/>
                <a:ext cx="648335" cy="715010"/>
              </a:xfrm>
              <a:custGeom>
                <a:avLst/>
                <a:gdLst/>
                <a:ahLst/>
                <a:cxnLst/>
                <a:rect l="l" t="t" r="r" b="b"/>
                <a:pathLst>
                  <a:path w="648335" h="715010">
                    <a:moveTo>
                      <a:pt x="0" y="714899"/>
                    </a:moveTo>
                    <a:lnTo>
                      <a:pt x="0" y="648292"/>
                    </a:lnTo>
                    <a:lnTo>
                      <a:pt x="648292" y="0"/>
                    </a:lnTo>
                    <a:lnTo>
                      <a:pt x="648292" y="66606"/>
                    </a:lnTo>
                    <a:lnTo>
                      <a:pt x="0" y="714899"/>
                    </a:lnTo>
                    <a:close/>
                  </a:path>
                </a:pathLst>
              </a:custGeom>
              <a:solidFill>
                <a:srgbClr val="C7A035"/>
              </a:solidFill>
            </p:spPr>
            <p:txBody>
              <a:bodyPr wrap="square" lIns="0" tIns="0" rIns="0" bIns="0" rtlCol="0"/>
              <a:lstStyle/>
              <a:p>
                <a:endParaRPr/>
              </a:p>
            </p:txBody>
          </p:sp>
          <p:sp>
            <p:nvSpPr>
              <p:cNvPr id="6" name="object 6"/>
              <p:cNvSpPr/>
              <p:nvPr/>
            </p:nvSpPr>
            <p:spPr>
              <a:xfrm>
                <a:off x="1153225" y="3849646"/>
                <a:ext cx="2609850" cy="648335"/>
              </a:xfrm>
              <a:custGeom>
                <a:avLst/>
                <a:gdLst/>
                <a:ahLst/>
                <a:cxnLst/>
                <a:rect l="l" t="t" r="r" b="b"/>
                <a:pathLst>
                  <a:path w="2609850" h="648335">
                    <a:moveTo>
                      <a:pt x="1961107" y="648292"/>
                    </a:moveTo>
                    <a:lnTo>
                      <a:pt x="0" y="648292"/>
                    </a:lnTo>
                    <a:lnTo>
                      <a:pt x="648292" y="0"/>
                    </a:lnTo>
                    <a:lnTo>
                      <a:pt x="2609399" y="0"/>
                    </a:lnTo>
                    <a:lnTo>
                      <a:pt x="1961107" y="648292"/>
                    </a:lnTo>
                    <a:close/>
                  </a:path>
                </a:pathLst>
              </a:custGeom>
              <a:solidFill>
                <a:srgbClr val="FAD368"/>
              </a:solidFill>
            </p:spPr>
            <p:txBody>
              <a:bodyPr wrap="square" lIns="0" tIns="0" rIns="0" bIns="0" rtlCol="0"/>
              <a:lstStyle/>
              <a:p>
                <a:endParaRPr/>
              </a:p>
            </p:txBody>
          </p:sp>
          <p:sp>
            <p:nvSpPr>
              <p:cNvPr id="7" name="object 7"/>
              <p:cNvSpPr/>
              <p:nvPr/>
            </p:nvSpPr>
            <p:spPr>
              <a:xfrm>
                <a:off x="3241554" y="4497938"/>
                <a:ext cx="436245" cy="66675"/>
              </a:xfrm>
              <a:custGeom>
                <a:avLst/>
                <a:gdLst/>
                <a:ahLst/>
                <a:cxnLst/>
                <a:rect l="l" t="t" r="r" b="b"/>
                <a:pathLst>
                  <a:path w="436245" h="66675">
                    <a:moveTo>
                      <a:pt x="436206" y="66607"/>
                    </a:moveTo>
                    <a:lnTo>
                      <a:pt x="0" y="66607"/>
                    </a:lnTo>
                    <a:lnTo>
                      <a:pt x="0" y="0"/>
                    </a:lnTo>
                    <a:lnTo>
                      <a:pt x="436206" y="0"/>
                    </a:lnTo>
                    <a:lnTo>
                      <a:pt x="436206" y="66607"/>
                    </a:lnTo>
                    <a:close/>
                  </a:path>
                </a:pathLst>
              </a:custGeom>
              <a:solidFill>
                <a:srgbClr val="F9C943"/>
              </a:solidFill>
            </p:spPr>
            <p:txBody>
              <a:bodyPr wrap="square" lIns="0" tIns="0" rIns="0" bIns="0" rtlCol="0"/>
              <a:lstStyle/>
              <a:p>
                <a:endParaRPr/>
              </a:p>
            </p:txBody>
          </p:sp>
          <p:sp>
            <p:nvSpPr>
              <p:cNvPr id="8" name="object 8"/>
              <p:cNvSpPr/>
              <p:nvPr/>
            </p:nvSpPr>
            <p:spPr>
              <a:xfrm>
                <a:off x="3677761" y="3849646"/>
                <a:ext cx="648335" cy="715010"/>
              </a:xfrm>
              <a:custGeom>
                <a:avLst/>
                <a:gdLst/>
                <a:ahLst/>
                <a:cxnLst/>
                <a:rect l="l" t="t" r="r" b="b"/>
                <a:pathLst>
                  <a:path w="648335" h="715010">
                    <a:moveTo>
                      <a:pt x="0" y="714899"/>
                    </a:moveTo>
                    <a:lnTo>
                      <a:pt x="0" y="648292"/>
                    </a:lnTo>
                    <a:lnTo>
                      <a:pt x="648292" y="0"/>
                    </a:lnTo>
                    <a:lnTo>
                      <a:pt x="648292" y="66606"/>
                    </a:lnTo>
                    <a:lnTo>
                      <a:pt x="0" y="714899"/>
                    </a:lnTo>
                    <a:close/>
                  </a:path>
                </a:pathLst>
              </a:custGeom>
              <a:solidFill>
                <a:srgbClr val="C7A035"/>
              </a:solidFill>
            </p:spPr>
            <p:txBody>
              <a:bodyPr wrap="square" lIns="0" tIns="0" rIns="0" bIns="0" rtlCol="0"/>
              <a:lstStyle/>
              <a:p>
                <a:endParaRPr/>
              </a:p>
            </p:txBody>
          </p:sp>
          <p:sp>
            <p:nvSpPr>
              <p:cNvPr id="9" name="object 9"/>
              <p:cNvSpPr/>
              <p:nvPr/>
            </p:nvSpPr>
            <p:spPr>
              <a:xfrm>
                <a:off x="3241554" y="3849646"/>
                <a:ext cx="1084580" cy="648335"/>
              </a:xfrm>
              <a:custGeom>
                <a:avLst/>
                <a:gdLst/>
                <a:ahLst/>
                <a:cxnLst/>
                <a:rect l="l" t="t" r="r" b="b"/>
                <a:pathLst>
                  <a:path w="1084579" h="648335">
                    <a:moveTo>
                      <a:pt x="436206" y="648292"/>
                    </a:moveTo>
                    <a:lnTo>
                      <a:pt x="0" y="648292"/>
                    </a:lnTo>
                    <a:lnTo>
                      <a:pt x="648292" y="0"/>
                    </a:lnTo>
                    <a:lnTo>
                      <a:pt x="1084499" y="0"/>
                    </a:lnTo>
                    <a:lnTo>
                      <a:pt x="436206" y="648292"/>
                    </a:lnTo>
                    <a:close/>
                  </a:path>
                </a:pathLst>
              </a:custGeom>
              <a:solidFill>
                <a:srgbClr val="FAD368"/>
              </a:solidFill>
            </p:spPr>
            <p:txBody>
              <a:bodyPr wrap="square" lIns="0" tIns="0" rIns="0" bIns="0" rtlCol="0"/>
              <a:lstStyle/>
              <a:p>
                <a:endParaRPr/>
              </a:p>
            </p:txBody>
          </p:sp>
          <p:pic>
            <p:nvPicPr>
              <p:cNvPr id="10" name="object 10"/>
              <p:cNvPicPr/>
              <p:nvPr/>
            </p:nvPicPr>
            <p:blipFill>
              <a:blip r:embed="rId3" cstate="print"/>
              <a:stretch>
                <a:fillRect/>
              </a:stretch>
            </p:blipFill>
            <p:spPr>
              <a:xfrm>
                <a:off x="1096075" y="3707326"/>
                <a:ext cx="2723700" cy="829200"/>
              </a:xfrm>
              <a:prstGeom prst="rect">
                <a:avLst/>
              </a:prstGeom>
            </p:spPr>
          </p:pic>
          <p:sp>
            <p:nvSpPr>
              <p:cNvPr id="11" name="object 11"/>
              <p:cNvSpPr/>
              <p:nvPr/>
            </p:nvSpPr>
            <p:spPr>
              <a:xfrm>
                <a:off x="1153225" y="4393719"/>
                <a:ext cx="1961514" cy="66675"/>
              </a:xfrm>
              <a:custGeom>
                <a:avLst/>
                <a:gdLst/>
                <a:ahLst/>
                <a:cxnLst/>
                <a:rect l="l" t="t" r="r" b="b"/>
                <a:pathLst>
                  <a:path w="1961514" h="66675">
                    <a:moveTo>
                      <a:pt x="1961107" y="66606"/>
                    </a:moveTo>
                    <a:lnTo>
                      <a:pt x="0" y="66606"/>
                    </a:lnTo>
                    <a:lnTo>
                      <a:pt x="0" y="0"/>
                    </a:lnTo>
                    <a:lnTo>
                      <a:pt x="1961107" y="0"/>
                    </a:lnTo>
                    <a:lnTo>
                      <a:pt x="1961107" y="66606"/>
                    </a:lnTo>
                    <a:close/>
                  </a:path>
                </a:pathLst>
              </a:custGeom>
              <a:solidFill>
                <a:srgbClr val="2773AA"/>
              </a:solidFill>
            </p:spPr>
            <p:txBody>
              <a:bodyPr wrap="square" lIns="0" tIns="0" rIns="0" bIns="0" rtlCol="0"/>
              <a:lstStyle/>
              <a:p>
                <a:endParaRPr/>
              </a:p>
            </p:txBody>
          </p:sp>
          <p:sp>
            <p:nvSpPr>
              <p:cNvPr id="12" name="object 12"/>
              <p:cNvSpPr/>
              <p:nvPr/>
            </p:nvSpPr>
            <p:spPr>
              <a:xfrm>
                <a:off x="3114332" y="3745426"/>
                <a:ext cx="648335" cy="715010"/>
              </a:xfrm>
              <a:custGeom>
                <a:avLst/>
                <a:gdLst/>
                <a:ahLst/>
                <a:cxnLst/>
                <a:rect l="l" t="t" r="r" b="b"/>
                <a:pathLst>
                  <a:path w="648335" h="715010">
                    <a:moveTo>
                      <a:pt x="0" y="714899"/>
                    </a:moveTo>
                    <a:lnTo>
                      <a:pt x="0" y="648292"/>
                    </a:lnTo>
                    <a:lnTo>
                      <a:pt x="648292" y="0"/>
                    </a:lnTo>
                    <a:lnTo>
                      <a:pt x="648292" y="66607"/>
                    </a:lnTo>
                    <a:lnTo>
                      <a:pt x="0" y="714899"/>
                    </a:lnTo>
                    <a:close/>
                  </a:path>
                </a:pathLst>
              </a:custGeom>
              <a:solidFill>
                <a:srgbClr val="1F5B87"/>
              </a:solidFill>
            </p:spPr>
            <p:txBody>
              <a:bodyPr wrap="square" lIns="0" tIns="0" rIns="0" bIns="0" rtlCol="0"/>
              <a:lstStyle/>
              <a:p>
                <a:endParaRPr/>
              </a:p>
            </p:txBody>
          </p:sp>
          <p:sp>
            <p:nvSpPr>
              <p:cNvPr id="13" name="object 13"/>
              <p:cNvSpPr/>
              <p:nvPr/>
            </p:nvSpPr>
            <p:spPr>
              <a:xfrm>
                <a:off x="1153225" y="3745426"/>
                <a:ext cx="2609850" cy="648335"/>
              </a:xfrm>
              <a:custGeom>
                <a:avLst/>
                <a:gdLst/>
                <a:ahLst/>
                <a:cxnLst/>
                <a:rect l="l" t="t" r="r" b="b"/>
                <a:pathLst>
                  <a:path w="2609850" h="648335">
                    <a:moveTo>
                      <a:pt x="1961107" y="648292"/>
                    </a:moveTo>
                    <a:lnTo>
                      <a:pt x="0" y="648292"/>
                    </a:lnTo>
                    <a:lnTo>
                      <a:pt x="648292" y="0"/>
                    </a:lnTo>
                    <a:lnTo>
                      <a:pt x="2609399" y="0"/>
                    </a:lnTo>
                    <a:lnTo>
                      <a:pt x="1961107" y="648292"/>
                    </a:lnTo>
                    <a:close/>
                  </a:path>
                </a:pathLst>
              </a:custGeom>
              <a:solidFill>
                <a:srgbClr val="528FBB"/>
              </a:solidFill>
            </p:spPr>
            <p:txBody>
              <a:bodyPr wrap="square" lIns="0" tIns="0" rIns="0" bIns="0" rtlCol="0"/>
              <a:lstStyle/>
              <a:p>
                <a:endParaRPr/>
              </a:p>
            </p:txBody>
          </p:sp>
          <p:pic>
            <p:nvPicPr>
              <p:cNvPr id="14" name="object 14"/>
              <p:cNvPicPr/>
              <p:nvPr/>
            </p:nvPicPr>
            <p:blipFill>
              <a:blip r:embed="rId4" cstate="print"/>
              <a:stretch>
                <a:fillRect/>
              </a:stretch>
            </p:blipFill>
            <p:spPr>
              <a:xfrm>
                <a:off x="1419120" y="2658179"/>
                <a:ext cx="276428" cy="245296"/>
              </a:xfrm>
              <a:prstGeom prst="rect">
                <a:avLst/>
              </a:prstGeom>
            </p:spPr>
          </p:pic>
        </p:grpSp>
        <p:sp>
          <p:nvSpPr>
            <p:cNvPr id="17" name="object 17"/>
            <p:cNvSpPr txBox="1"/>
            <p:nvPr/>
          </p:nvSpPr>
          <p:spPr>
            <a:xfrm>
              <a:off x="994340" y="2682657"/>
              <a:ext cx="1119505" cy="208279"/>
            </a:xfrm>
            <a:prstGeom prst="rect">
              <a:avLst/>
            </a:prstGeom>
          </p:spPr>
          <p:txBody>
            <a:bodyPr vert="horz" wrap="square" lIns="0" tIns="12700" rIns="0" bIns="0" rtlCol="0">
              <a:spAutoFit/>
            </a:bodyPr>
            <a:lstStyle/>
            <a:p>
              <a:pPr marL="38100">
                <a:lnSpc>
                  <a:spcPct val="100000"/>
                </a:lnSpc>
                <a:spcBef>
                  <a:spcPts val="100"/>
                </a:spcBef>
                <a:tabLst>
                  <a:tab pos="731520" algn="l"/>
                </a:tabLst>
              </a:pPr>
              <a:r>
                <a:rPr sz="1200" spc="35" dirty="0">
                  <a:solidFill>
                    <a:srgbClr val="222222"/>
                  </a:solidFill>
                  <a:latin typeface="Calibri"/>
                  <a:cs typeface="Calibri"/>
                </a:rPr>
                <a:t>TMB</a:t>
              </a:r>
              <a:r>
                <a:rPr sz="1200" spc="52" baseline="31250" dirty="0">
                  <a:solidFill>
                    <a:srgbClr val="222222"/>
                  </a:solidFill>
                  <a:latin typeface="Calibri"/>
                  <a:cs typeface="Calibri"/>
                </a:rPr>
                <a:t>+	</a:t>
              </a:r>
              <a:r>
                <a:rPr sz="1800" spc="52" baseline="4629" dirty="0">
                  <a:solidFill>
                    <a:srgbClr val="222222"/>
                  </a:solidFill>
                  <a:latin typeface="Calibri"/>
                  <a:cs typeface="Calibri"/>
                </a:rPr>
                <a:t>TMB</a:t>
              </a:r>
              <a:r>
                <a:rPr sz="1200" spc="52" baseline="38194" dirty="0">
                  <a:solidFill>
                    <a:srgbClr val="222222"/>
                  </a:solidFill>
                  <a:latin typeface="Calibri"/>
                  <a:cs typeface="Calibri"/>
                </a:rPr>
                <a:t>-</a:t>
              </a:r>
              <a:endParaRPr sz="1200" baseline="38194">
                <a:latin typeface="Calibri"/>
                <a:cs typeface="Calibri"/>
              </a:endParaRPr>
            </a:p>
          </p:txBody>
        </p:sp>
        <p:pic>
          <p:nvPicPr>
            <p:cNvPr id="18" name="object 18"/>
            <p:cNvPicPr/>
            <p:nvPr/>
          </p:nvPicPr>
          <p:blipFill>
            <a:blip r:embed="rId5" cstate="print"/>
            <a:stretch>
              <a:fillRect/>
            </a:stretch>
          </p:blipFill>
          <p:spPr>
            <a:xfrm>
              <a:off x="1483656" y="2651134"/>
              <a:ext cx="1828565" cy="1575110"/>
            </a:xfrm>
            <a:prstGeom prst="rect">
              <a:avLst/>
            </a:prstGeom>
          </p:spPr>
        </p:pic>
        <p:sp>
          <p:nvSpPr>
            <p:cNvPr id="19" name="object 19"/>
            <p:cNvSpPr txBox="1"/>
            <p:nvPr/>
          </p:nvSpPr>
          <p:spPr>
            <a:xfrm>
              <a:off x="1526067" y="3353773"/>
              <a:ext cx="86360" cy="208279"/>
            </a:xfrm>
            <a:prstGeom prst="rect">
              <a:avLst/>
            </a:prstGeom>
          </p:spPr>
          <p:txBody>
            <a:bodyPr vert="horz" wrap="square" lIns="0" tIns="12700" rIns="0" bIns="0" rtlCol="0">
              <a:spAutoFit/>
            </a:bodyPr>
            <a:lstStyle/>
            <a:p>
              <a:pPr>
                <a:lnSpc>
                  <a:spcPct val="100000"/>
                </a:lnSpc>
                <a:spcBef>
                  <a:spcPts val="100"/>
                </a:spcBef>
              </a:pPr>
              <a:r>
                <a:rPr sz="1200" spc="75" dirty="0">
                  <a:solidFill>
                    <a:srgbClr val="222222"/>
                  </a:solidFill>
                  <a:latin typeface="Calibri"/>
                  <a:cs typeface="Calibri"/>
                </a:rPr>
                <a:t>e</a:t>
              </a:r>
              <a:endParaRPr sz="1200">
                <a:latin typeface="Calibri"/>
                <a:cs typeface="Calibri"/>
              </a:endParaRPr>
            </a:p>
          </p:txBody>
        </p:sp>
        <p:sp>
          <p:nvSpPr>
            <p:cNvPr id="20" name="object 20"/>
            <p:cNvSpPr txBox="1"/>
            <p:nvPr/>
          </p:nvSpPr>
          <p:spPr>
            <a:xfrm>
              <a:off x="1553743" y="3528398"/>
              <a:ext cx="30480" cy="147320"/>
            </a:xfrm>
            <a:prstGeom prst="rect">
              <a:avLst/>
            </a:prstGeom>
          </p:spPr>
          <p:txBody>
            <a:bodyPr vert="horz" wrap="square" lIns="0" tIns="12700" rIns="0" bIns="0" rtlCol="0">
              <a:spAutoFit/>
            </a:bodyPr>
            <a:lstStyle/>
            <a:p>
              <a:pPr>
                <a:lnSpc>
                  <a:spcPct val="100000"/>
                </a:lnSpc>
                <a:spcBef>
                  <a:spcPts val="100"/>
                </a:spcBef>
              </a:pPr>
              <a:r>
                <a:rPr sz="800" spc="-5" dirty="0">
                  <a:solidFill>
                    <a:srgbClr val="222222"/>
                  </a:solidFill>
                  <a:latin typeface="Calibri"/>
                  <a:cs typeface="Calibri"/>
                </a:rPr>
                <a:t>-</a:t>
              </a:r>
              <a:endParaRPr sz="800">
                <a:latin typeface="Calibri"/>
                <a:cs typeface="Calibri"/>
              </a:endParaRPr>
            </a:p>
          </p:txBody>
        </p:sp>
        <p:sp>
          <p:nvSpPr>
            <p:cNvPr id="21" name="object 21"/>
            <p:cNvSpPr txBox="1"/>
            <p:nvPr/>
          </p:nvSpPr>
          <p:spPr>
            <a:xfrm>
              <a:off x="1919318" y="3531095"/>
              <a:ext cx="86360" cy="208279"/>
            </a:xfrm>
            <a:prstGeom prst="rect">
              <a:avLst/>
            </a:prstGeom>
          </p:spPr>
          <p:txBody>
            <a:bodyPr vert="horz" wrap="square" lIns="0" tIns="12700" rIns="0" bIns="0" rtlCol="0">
              <a:spAutoFit/>
            </a:bodyPr>
            <a:lstStyle/>
            <a:p>
              <a:pPr>
                <a:lnSpc>
                  <a:spcPct val="100000"/>
                </a:lnSpc>
                <a:spcBef>
                  <a:spcPts val="100"/>
                </a:spcBef>
              </a:pPr>
              <a:r>
                <a:rPr sz="1200" spc="75" dirty="0">
                  <a:solidFill>
                    <a:srgbClr val="222222"/>
                  </a:solidFill>
                  <a:latin typeface="Calibri"/>
                  <a:cs typeface="Calibri"/>
                </a:rPr>
                <a:t>e</a:t>
              </a:r>
              <a:endParaRPr sz="1200">
                <a:latin typeface="Calibri"/>
                <a:cs typeface="Calibri"/>
              </a:endParaRPr>
            </a:p>
          </p:txBody>
        </p:sp>
        <p:sp>
          <p:nvSpPr>
            <p:cNvPr id="22" name="object 22"/>
            <p:cNvSpPr txBox="1"/>
            <p:nvPr/>
          </p:nvSpPr>
          <p:spPr>
            <a:xfrm>
              <a:off x="1946994" y="3705720"/>
              <a:ext cx="30480" cy="147320"/>
            </a:xfrm>
            <a:prstGeom prst="rect">
              <a:avLst/>
            </a:prstGeom>
          </p:spPr>
          <p:txBody>
            <a:bodyPr vert="horz" wrap="square" lIns="0" tIns="12700" rIns="0" bIns="0" rtlCol="0">
              <a:spAutoFit/>
            </a:bodyPr>
            <a:lstStyle/>
            <a:p>
              <a:pPr>
                <a:lnSpc>
                  <a:spcPct val="100000"/>
                </a:lnSpc>
                <a:spcBef>
                  <a:spcPts val="100"/>
                </a:spcBef>
              </a:pPr>
              <a:r>
                <a:rPr sz="800" spc="-5" dirty="0">
                  <a:solidFill>
                    <a:srgbClr val="222222"/>
                  </a:solidFill>
                  <a:latin typeface="Calibri"/>
                  <a:cs typeface="Calibri"/>
                </a:rPr>
                <a:t>-</a:t>
              </a:r>
              <a:endParaRPr sz="800">
                <a:latin typeface="Calibri"/>
                <a:cs typeface="Calibri"/>
              </a:endParaRPr>
            </a:p>
          </p:txBody>
        </p:sp>
        <p:sp>
          <p:nvSpPr>
            <p:cNvPr id="23" name="object 23"/>
            <p:cNvSpPr txBox="1"/>
            <p:nvPr/>
          </p:nvSpPr>
          <p:spPr>
            <a:xfrm>
              <a:off x="1526067" y="3776280"/>
              <a:ext cx="86360" cy="208279"/>
            </a:xfrm>
            <a:prstGeom prst="rect">
              <a:avLst/>
            </a:prstGeom>
          </p:spPr>
          <p:txBody>
            <a:bodyPr vert="horz" wrap="square" lIns="0" tIns="12700" rIns="0" bIns="0" rtlCol="0">
              <a:spAutoFit/>
            </a:bodyPr>
            <a:lstStyle/>
            <a:p>
              <a:pPr>
                <a:lnSpc>
                  <a:spcPct val="100000"/>
                </a:lnSpc>
                <a:spcBef>
                  <a:spcPts val="100"/>
                </a:spcBef>
              </a:pPr>
              <a:r>
                <a:rPr sz="1200" spc="75" dirty="0">
                  <a:solidFill>
                    <a:srgbClr val="222222"/>
                  </a:solidFill>
                  <a:latin typeface="Calibri"/>
                  <a:cs typeface="Calibri"/>
                </a:rPr>
                <a:t>e</a:t>
              </a:r>
              <a:endParaRPr sz="1200">
                <a:latin typeface="Calibri"/>
                <a:cs typeface="Calibri"/>
              </a:endParaRPr>
            </a:p>
          </p:txBody>
        </p:sp>
        <p:sp>
          <p:nvSpPr>
            <p:cNvPr id="24" name="object 24"/>
            <p:cNvSpPr txBox="1"/>
            <p:nvPr/>
          </p:nvSpPr>
          <p:spPr>
            <a:xfrm>
              <a:off x="1553743" y="3950905"/>
              <a:ext cx="30480" cy="147320"/>
            </a:xfrm>
            <a:prstGeom prst="rect">
              <a:avLst/>
            </a:prstGeom>
          </p:spPr>
          <p:txBody>
            <a:bodyPr vert="horz" wrap="square" lIns="0" tIns="12700" rIns="0" bIns="0" rtlCol="0">
              <a:spAutoFit/>
            </a:bodyPr>
            <a:lstStyle/>
            <a:p>
              <a:pPr>
                <a:lnSpc>
                  <a:spcPct val="100000"/>
                </a:lnSpc>
                <a:spcBef>
                  <a:spcPts val="100"/>
                </a:spcBef>
              </a:pPr>
              <a:r>
                <a:rPr sz="800" spc="-5" dirty="0">
                  <a:solidFill>
                    <a:srgbClr val="222222"/>
                  </a:solidFill>
                  <a:latin typeface="Calibri"/>
                  <a:cs typeface="Calibri"/>
                </a:rPr>
                <a:t>-</a:t>
              </a:r>
              <a:endParaRPr sz="800">
                <a:latin typeface="Calibri"/>
                <a:cs typeface="Calibri"/>
              </a:endParaRPr>
            </a:p>
          </p:txBody>
        </p:sp>
        <p:grpSp>
          <p:nvGrpSpPr>
            <p:cNvPr id="25" name="object 25"/>
            <p:cNvGrpSpPr/>
            <p:nvPr/>
          </p:nvGrpSpPr>
          <p:grpSpPr>
            <a:xfrm>
              <a:off x="3995997" y="2521997"/>
              <a:ext cx="1529715" cy="1139190"/>
              <a:chOff x="3995997" y="2521997"/>
              <a:chExt cx="1529715" cy="1139190"/>
            </a:xfrm>
          </p:grpSpPr>
          <p:pic>
            <p:nvPicPr>
              <p:cNvPr id="26" name="object 26"/>
              <p:cNvPicPr/>
              <p:nvPr/>
            </p:nvPicPr>
            <p:blipFill>
              <a:blip r:embed="rId6" cstate="print"/>
              <a:stretch>
                <a:fillRect/>
              </a:stretch>
            </p:blipFill>
            <p:spPr>
              <a:xfrm>
                <a:off x="3995997" y="2521997"/>
                <a:ext cx="1529100" cy="1138800"/>
              </a:xfrm>
              <a:prstGeom prst="rect">
                <a:avLst/>
              </a:prstGeom>
            </p:spPr>
          </p:pic>
          <p:sp>
            <p:nvSpPr>
              <p:cNvPr id="27" name="object 27"/>
              <p:cNvSpPr/>
              <p:nvPr/>
            </p:nvSpPr>
            <p:spPr>
              <a:xfrm>
                <a:off x="4053147" y="2560096"/>
                <a:ext cx="1415415" cy="1024890"/>
              </a:xfrm>
              <a:custGeom>
                <a:avLst/>
                <a:gdLst/>
                <a:ahLst/>
                <a:cxnLst/>
                <a:rect l="l" t="t" r="r" b="b"/>
                <a:pathLst>
                  <a:path w="1415414" h="1024889">
                    <a:moveTo>
                      <a:pt x="1414799" y="1024500"/>
                    </a:moveTo>
                    <a:lnTo>
                      <a:pt x="0" y="1024500"/>
                    </a:lnTo>
                    <a:lnTo>
                      <a:pt x="0" y="0"/>
                    </a:lnTo>
                    <a:lnTo>
                      <a:pt x="1414799" y="0"/>
                    </a:lnTo>
                    <a:lnTo>
                      <a:pt x="1414799" y="1024500"/>
                    </a:lnTo>
                    <a:close/>
                  </a:path>
                </a:pathLst>
              </a:custGeom>
              <a:solidFill>
                <a:srgbClr val="FFFFFF"/>
              </a:solidFill>
            </p:spPr>
            <p:txBody>
              <a:bodyPr wrap="square" lIns="0" tIns="0" rIns="0" bIns="0" rtlCol="0"/>
              <a:lstStyle/>
              <a:p>
                <a:endParaRPr/>
              </a:p>
            </p:txBody>
          </p:sp>
        </p:grpSp>
        <p:sp>
          <p:nvSpPr>
            <p:cNvPr id="28" name="object 28"/>
            <p:cNvSpPr txBox="1"/>
            <p:nvPr/>
          </p:nvSpPr>
          <p:spPr>
            <a:xfrm>
              <a:off x="4053147" y="2560096"/>
              <a:ext cx="1415415" cy="1024890"/>
            </a:xfrm>
            <a:prstGeom prst="rect">
              <a:avLst/>
            </a:prstGeom>
          </p:spPr>
          <p:txBody>
            <a:bodyPr vert="horz" wrap="square" lIns="0" tIns="58419" rIns="0" bIns="0" rtlCol="0">
              <a:spAutoFit/>
            </a:bodyPr>
            <a:lstStyle/>
            <a:p>
              <a:pPr marL="203200" marR="74930">
                <a:lnSpc>
                  <a:spcPts val="1170"/>
                </a:lnSpc>
                <a:spcBef>
                  <a:spcPts val="459"/>
                </a:spcBef>
              </a:pPr>
              <a:r>
                <a:rPr sz="1000" spc="40" dirty="0">
                  <a:solidFill>
                    <a:srgbClr val="222222"/>
                  </a:solidFill>
                  <a:latin typeface="Calibri"/>
                  <a:cs typeface="Calibri"/>
                </a:rPr>
                <a:t>Conducting</a:t>
              </a:r>
              <a:r>
                <a:rPr sz="1000" spc="-20" dirty="0">
                  <a:solidFill>
                    <a:srgbClr val="222222"/>
                  </a:solidFill>
                  <a:latin typeface="Calibri"/>
                  <a:cs typeface="Calibri"/>
                </a:rPr>
                <a:t> </a:t>
              </a:r>
              <a:r>
                <a:rPr sz="1000" spc="25" dirty="0">
                  <a:solidFill>
                    <a:srgbClr val="222222"/>
                  </a:solidFill>
                  <a:latin typeface="Calibri"/>
                  <a:cs typeface="Calibri"/>
                </a:rPr>
                <a:t>polymer </a:t>
              </a:r>
              <a:r>
                <a:rPr sz="1000" spc="-210" dirty="0">
                  <a:solidFill>
                    <a:srgbClr val="222222"/>
                  </a:solidFill>
                  <a:latin typeface="Calibri"/>
                  <a:cs typeface="Calibri"/>
                </a:rPr>
                <a:t> </a:t>
              </a:r>
              <a:r>
                <a:rPr sz="1000" spc="70" dirty="0">
                  <a:solidFill>
                    <a:srgbClr val="222222"/>
                  </a:solidFill>
                  <a:latin typeface="Calibri"/>
                  <a:cs typeface="Calibri"/>
                </a:rPr>
                <a:t>HRP</a:t>
              </a:r>
              <a:endParaRPr sz="1000">
                <a:latin typeface="Calibri"/>
                <a:cs typeface="Calibri"/>
              </a:endParaRPr>
            </a:p>
            <a:p>
              <a:pPr marL="203200">
                <a:lnSpc>
                  <a:spcPts val="1120"/>
                </a:lnSpc>
              </a:pPr>
              <a:r>
                <a:rPr sz="1000" spc="30" dirty="0">
                  <a:solidFill>
                    <a:srgbClr val="222222"/>
                  </a:solidFill>
                  <a:latin typeface="Calibri"/>
                  <a:cs typeface="Calibri"/>
                </a:rPr>
                <a:t>Detection</a:t>
              </a:r>
              <a:r>
                <a:rPr sz="1000" spc="-10" dirty="0">
                  <a:solidFill>
                    <a:srgbClr val="222222"/>
                  </a:solidFill>
                  <a:latin typeface="Calibri"/>
                  <a:cs typeface="Calibri"/>
                </a:rPr>
                <a:t> </a:t>
              </a:r>
              <a:r>
                <a:rPr sz="1000" spc="35" dirty="0">
                  <a:solidFill>
                    <a:srgbClr val="222222"/>
                  </a:solidFill>
                  <a:latin typeface="Calibri"/>
                  <a:cs typeface="Calibri"/>
                </a:rPr>
                <a:t>probe</a:t>
              </a:r>
              <a:endParaRPr sz="1000">
                <a:latin typeface="Calibri"/>
                <a:cs typeface="Calibri"/>
              </a:endParaRPr>
            </a:p>
            <a:p>
              <a:pPr marL="203200" marR="392430">
                <a:lnSpc>
                  <a:spcPts val="1170"/>
                </a:lnSpc>
                <a:spcBef>
                  <a:spcPts val="50"/>
                </a:spcBef>
              </a:pPr>
              <a:r>
                <a:rPr sz="1000" spc="35" dirty="0">
                  <a:solidFill>
                    <a:srgbClr val="222222"/>
                  </a:solidFill>
                  <a:latin typeface="Calibri"/>
                  <a:cs typeface="Calibri"/>
                </a:rPr>
                <a:t>Capture</a:t>
              </a:r>
              <a:r>
                <a:rPr sz="1000" spc="-30" dirty="0">
                  <a:solidFill>
                    <a:srgbClr val="222222"/>
                  </a:solidFill>
                  <a:latin typeface="Calibri"/>
                  <a:cs typeface="Calibri"/>
                </a:rPr>
                <a:t> </a:t>
              </a:r>
              <a:r>
                <a:rPr sz="1000" spc="35" dirty="0">
                  <a:solidFill>
                    <a:srgbClr val="222222"/>
                  </a:solidFill>
                  <a:latin typeface="Calibri"/>
                  <a:cs typeface="Calibri"/>
                </a:rPr>
                <a:t>probe </a:t>
              </a:r>
              <a:r>
                <a:rPr sz="1000" spc="-210" dirty="0">
                  <a:solidFill>
                    <a:srgbClr val="222222"/>
                  </a:solidFill>
                  <a:latin typeface="Calibri"/>
                  <a:cs typeface="Calibri"/>
                </a:rPr>
                <a:t> </a:t>
              </a:r>
              <a:r>
                <a:rPr sz="1000" spc="50" dirty="0">
                  <a:solidFill>
                    <a:srgbClr val="222222"/>
                  </a:solidFill>
                  <a:latin typeface="Calibri"/>
                  <a:cs typeface="Calibri"/>
                </a:rPr>
                <a:t>ctDNA</a:t>
              </a:r>
              <a:endParaRPr sz="1000">
                <a:latin typeface="Calibri"/>
                <a:cs typeface="Calibri"/>
              </a:endParaRPr>
            </a:p>
            <a:p>
              <a:pPr marL="203200">
                <a:lnSpc>
                  <a:spcPts val="1135"/>
                </a:lnSpc>
              </a:pPr>
              <a:r>
                <a:rPr sz="1000" spc="40" dirty="0">
                  <a:solidFill>
                    <a:srgbClr val="222222"/>
                  </a:solidFill>
                  <a:latin typeface="Calibri"/>
                  <a:cs typeface="Calibri"/>
                </a:rPr>
                <a:t>Gold</a:t>
              </a:r>
              <a:r>
                <a:rPr sz="1000" spc="-5" dirty="0">
                  <a:solidFill>
                    <a:srgbClr val="222222"/>
                  </a:solidFill>
                  <a:latin typeface="Calibri"/>
                  <a:cs typeface="Calibri"/>
                </a:rPr>
                <a:t> </a:t>
              </a:r>
              <a:r>
                <a:rPr sz="1000" spc="20" dirty="0">
                  <a:solidFill>
                    <a:srgbClr val="222222"/>
                  </a:solidFill>
                  <a:latin typeface="Calibri"/>
                  <a:cs typeface="Calibri"/>
                </a:rPr>
                <a:t>plate</a:t>
              </a:r>
              <a:endParaRPr sz="1000">
                <a:latin typeface="Calibri"/>
                <a:cs typeface="Calibri"/>
              </a:endParaRPr>
            </a:p>
          </p:txBody>
        </p:sp>
        <p:grpSp>
          <p:nvGrpSpPr>
            <p:cNvPr id="33" name="object 33"/>
            <p:cNvGrpSpPr/>
            <p:nvPr/>
          </p:nvGrpSpPr>
          <p:grpSpPr>
            <a:xfrm>
              <a:off x="4118727" y="2665016"/>
              <a:ext cx="72390" cy="813435"/>
              <a:chOff x="4118727" y="2665016"/>
              <a:chExt cx="72390" cy="813435"/>
            </a:xfrm>
          </p:grpSpPr>
          <p:pic>
            <p:nvPicPr>
              <p:cNvPr id="34" name="object 34"/>
              <p:cNvPicPr/>
              <p:nvPr/>
            </p:nvPicPr>
            <p:blipFill>
              <a:blip r:embed="rId7" cstate="print"/>
              <a:stretch>
                <a:fillRect/>
              </a:stretch>
            </p:blipFill>
            <p:spPr>
              <a:xfrm>
                <a:off x="4118727" y="2665016"/>
                <a:ext cx="71999" cy="71999"/>
              </a:xfrm>
              <a:prstGeom prst="rect">
                <a:avLst/>
              </a:prstGeom>
            </p:spPr>
          </p:pic>
          <p:pic>
            <p:nvPicPr>
              <p:cNvPr id="35" name="object 35"/>
              <p:cNvPicPr/>
              <p:nvPr/>
            </p:nvPicPr>
            <p:blipFill>
              <a:blip r:embed="rId8" cstate="print"/>
              <a:stretch>
                <a:fillRect/>
              </a:stretch>
            </p:blipFill>
            <p:spPr>
              <a:xfrm>
                <a:off x="4118727" y="2813001"/>
                <a:ext cx="71999" cy="71999"/>
              </a:xfrm>
              <a:prstGeom prst="rect">
                <a:avLst/>
              </a:prstGeom>
            </p:spPr>
          </p:pic>
          <p:pic>
            <p:nvPicPr>
              <p:cNvPr id="36" name="object 36"/>
              <p:cNvPicPr/>
              <p:nvPr/>
            </p:nvPicPr>
            <p:blipFill>
              <a:blip r:embed="rId9" cstate="print"/>
              <a:stretch>
                <a:fillRect/>
              </a:stretch>
            </p:blipFill>
            <p:spPr>
              <a:xfrm>
                <a:off x="4118727" y="2961611"/>
                <a:ext cx="71999" cy="71999"/>
              </a:xfrm>
              <a:prstGeom prst="rect">
                <a:avLst/>
              </a:prstGeom>
            </p:spPr>
          </p:pic>
          <p:pic>
            <p:nvPicPr>
              <p:cNvPr id="37" name="object 37"/>
              <p:cNvPicPr/>
              <p:nvPr/>
            </p:nvPicPr>
            <p:blipFill>
              <a:blip r:embed="rId10" cstate="print"/>
              <a:stretch>
                <a:fillRect/>
              </a:stretch>
            </p:blipFill>
            <p:spPr>
              <a:xfrm>
                <a:off x="4118727" y="3110523"/>
                <a:ext cx="71999" cy="71999"/>
              </a:xfrm>
              <a:prstGeom prst="rect">
                <a:avLst/>
              </a:prstGeom>
            </p:spPr>
          </p:pic>
          <p:pic>
            <p:nvPicPr>
              <p:cNvPr id="38" name="object 38"/>
              <p:cNvPicPr/>
              <p:nvPr/>
            </p:nvPicPr>
            <p:blipFill>
              <a:blip r:embed="rId11" cstate="print"/>
              <a:stretch>
                <a:fillRect/>
              </a:stretch>
            </p:blipFill>
            <p:spPr>
              <a:xfrm>
                <a:off x="4118727" y="3259588"/>
                <a:ext cx="71999" cy="71999"/>
              </a:xfrm>
              <a:prstGeom prst="rect">
                <a:avLst/>
              </a:prstGeom>
            </p:spPr>
          </p:pic>
          <p:pic>
            <p:nvPicPr>
              <p:cNvPr id="39" name="object 39"/>
              <p:cNvPicPr/>
              <p:nvPr/>
            </p:nvPicPr>
            <p:blipFill>
              <a:blip r:embed="rId12" cstate="print"/>
              <a:stretch>
                <a:fillRect/>
              </a:stretch>
            </p:blipFill>
            <p:spPr>
              <a:xfrm>
                <a:off x="4118727" y="3405824"/>
                <a:ext cx="71999" cy="71999"/>
              </a:xfrm>
              <a:prstGeom prst="rect">
                <a:avLst/>
              </a:prstGeom>
            </p:spPr>
          </p:pic>
        </p:grpSp>
        <p:sp>
          <p:nvSpPr>
            <p:cNvPr id="48" name="object 48"/>
            <p:cNvSpPr txBox="1"/>
            <p:nvPr/>
          </p:nvSpPr>
          <p:spPr>
            <a:xfrm>
              <a:off x="4174621" y="4365866"/>
              <a:ext cx="1193800" cy="177800"/>
            </a:xfrm>
            <a:prstGeom prst="rect">
              <a:avLst/>
            </a:prstGeom>
          </p:spPr>
          <p:txBody>
            <a:bodyPr vert="horz" wrap="square" lIns="0" tIns="12700" rIns="0" bIns="0" rtlCol="0">
              <a:spAutoFit/>
            </a:bodyPr>
            <a:lstStyle/>
            <a:p>
              <a:pPr>
                <a:lnSpc>
                  <a:spcPct val="100000"/>
                </a:lnSpc>
                <a:spcBef>
                  <a:spcPts val="100"/>
                </a:spcBef>
              </a:pPr>
              <a:r>
                <a:rPr sz="1000" i="1" spc="-95" dirty="0">
                  <a:latin typeface="Arial"/>
                  <a:cs typeface="Arial"/>
                </a:rPr>
                <a:t>T</a:t>
              </a:r>
              <a:r>
                <a:rPr sz="1000" i="1" spc="-5" dirty="0">
                  <a:latin typeface="Arial"/>
                  <a:cs typeface="Arial"/>
                </a:rPr>
                <a:t>echnolog</a:t>
              </a:r>
              <a:r>
                <a:rPr sz="1000" i="1" dirty="0">
                  <a:latin typeface="Arial"/>
                  <a:cs typeface="Arial"/>
                </a:rPr>
                <a:t>y</a:t>
              </a:r>
              <a:r>
                <a:rPr sz="1000" i="1" spc="-5" dirty="0">
                  <a:latin typeface="Arial"/>
                  <a:cs typeface="Arial"/>
                </a:rPr>
                <a:t> overview</a:t>
              </a:r>
              <a:endParaRPr sz="1000">
                <a:latin typeface="Arial"/>
                <a:cs typeface="Arial"/>
              </a:endParaRPr>
            </a:p>
          </p:txBody>
        </p:sp>
      </p:grpSp>
      <p:sp>
        <p:nvSpPr>
          <p:cNvPr id="31" name="object 31"/>
          <p:cNvSpPr txBox="1"/>
          <p:nvPr/>
        </p:nvSpPr>
        <p:spPr>
          <a:xfrm>
            <a:off x="5975650" y="1809940"/>
            <a:ext cx="2827020" cy="73279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Direct,</a:t>
            </a:r>
            <a:r>
              <a:rPr sz="1400" b="1" spc="-30" dirty="0">
                <a:solidFill>
                  <a:srgbClr val="2773AA"/>
                </a:solidFill>
                <a:latin typeface="Arial"/>
                <a:cs typeface="Arial"/>
              </a:rPr>
              <a:t> </a:t>
            </a:r>
            <a:r>
              <a:rPr sz="1400" b="1" spc="-5" dirty="0">
                <a:solidFill>
                  <a:srgbClr val="2773AA"/>
                </a:solidFill>
                <a:latin typeface="Arial"/>
                <a:cs typeface="Arial"/>
              </a:rPr>
              <a:t>scalable,</a:t>
            </a:r>
            <a:r>
              <a:rPr sz="1400" b="1" spc="-25" dirty="0">
                <a:solidFill>
                  <a:srgbClr val="2773AA"/>
                </a:solidFill>
                <a:latin typeface="Arial"/>
                <a:cs typeface="Arial"/>
              </a:rPr>
              <a:t> </a:t>
            </a:r>
            <a:r>
              <a:rPr sz="1400" b="1" spc="-5" dirty="0">
                <a:solidFill>
                  <a:srgbClr val="2773AA"/>
                </a:solidFill>
                <a:latin typeface="Arial"/>
                <a:cs typeface="Arial"/>
              </a:rPr>
              <a:t>quick</a:t>
            </a:r>
            <a:r>
              <a:rPr sz="1400" b="1" spc="-25" dirty="0">
                <a:solidFill>
                  <a:srgbClr val="2773AA"/>
                </a:solidFill>
                <a:latin typeface="Arial"/>
                <a:cs typeface="Arial"/>
              </a:rPr>
              <a:t> </a:t>
            </a:r>
            <a:r>
              <a:rPr sz="1400" b="1" spc="-5" dirty="0">
                <a:solidFill>
                  <a:srgbClr val="2773AA"/>
                </a:solidFill>
                <a:latin typeface="Arial"/>
                <a:cs typeface="Arial"/>
              </a:rPr>
              <a:t>detection</a:t>
            </a:r>
            <a:endParaRPr sz="1400" dirty="0">
              <a:latin typeface="Arial"/>
              <a:cs typeface="Arial"/>
            </a:endParaRPr>
          </a:p>
          <a:p>
            <a:pPr marL="12700" marR="5080">
              <a:lnSpc>
                <a:spcPct val="100000"/>
              </a:lnSpc>
              <a:spcBef>
                <a:spcPts val="1005"/>
              </a:spcBef>
            </a:pPr>
            <a:r>
              <a:rPr sz="1200" spc="-5" dirty="0">
                <a:latin typeface="Arial"/>
                <a:cs typeface="Arial"/>
              </a:rPr>
              <a:t>No </a:t>
            </a:r>
            <a:r>
              <a:rPr sz="1200" dirty="0">
                <a:latin typeface="Arial"/>
                <a:cs typeface="Arial"/>
              </a:rPr>
              <a:t>sample </a:t>
            </a:r>
            <a:r>
              <a:rPr sz="1200" spc="-5" dirty="0">
                <a:latin typeface="Arial"/>
                <a:cs typeface="Arial"/>
              </a:rPr>
              <a:t>amplification needed, easy to </a:t>
            </a:r>
            <a:r>
              <a:rPr sz="1200" dirty="0">
                <a:latin typeface="Arial"/>
                <a:cs typeface="Arial"/>
              </a:rPr>
              <a:t> scale</a:t>
            </a:r>
            <a:r>
              <a:rPr sz="1200" spc="-25" dirty="0">
                <a:latin typeface="Arial"/>
                <a:cs typeface="Arial"/>
              </a:rPr>
              <a:t> </a:t>
            </a:r>
            <a:r>
              <a:rPr sz="1200" spc="-5" dirty="0">
                <a:latin typeface="Arial"/>
                <a:cs typeface="Arial"/>
              </a:rPr>
              <a:t>for</a:t>
            </a:r>
            <a:r>
              <a:rPr sz="1200" spc="-20" dirty="0">
                <a:latin typeface="Arial"/>
                <a:cs typeface="Arial"/>
              </a:rPr>
              <a:t> </a:t>
            </a:r>
            <a:r>
              <a:rPr sz="1200" spc="-5" dirty="0">
                <a:latin typeface="Arial"/>
                <a:cs typeface="Arial"/>
              </a:rPr>
              <a:t>new</a:t>
            </a:r>
            <a:r>
              <a:rPr sz="1200" spc="-25" dirty="0">
                <a:latin typeface="Arial"/>
                <a:cs typeface="Arial"/>
              </a:rPr>
              <a:t> </a:t>
            </a:r>
            <a:r>
              <a:rPr sz="1200" dirty="0">
                <a:latin typeface="Arial"/>
                <a:cs typeface="Arial"/>
              </a:rPr>
              <a:t>mutations,</a:t>
            </a:r>
            <a:r>
              <a:rPr sz="1200" spc="-20" dirty="0">
                <a:latin typeface="Arial"/>
                <a:cs typeface="Arial"/>
              </a:rPr>
              <a:t> </a:t>
            </a:r>
            <a:r>
              <a:rPr sz="1200" dirty="0">
                <a:latin typeface="Arial"/>
                <a:cs typeface="Arial"/>
              </a:rPr>
              <a:t>rapid</a:t>
            </a:r>
            <a:r>
              <a:rPr sz="1200" spc="-25" dirty="0">
                <a:latin typeface="Arial"/>
                <a:cs typeface="Arial"/>
              </a:rPr>
              <a:t> </a:t>
            </a:r>
            <a:r>
              <a:rPr sz="1200" spc="-5" dirty="0">
                <a:latin typeface="Arial"/>
                <a:cs typeface="Arial"/>
              </a:rPr>
              <a:t>turnaround</a:t>
            </a:r>
            <a:endParaRPr sz="1200" dirty="0">
              <a:latin typeface="Arial"/>
              <a:cs typeface="Arial"/>
            </a:endParaRPr>
          </a:p>
        </p:txBody>
      </p:sp>
      <p:sp>
        <p:nvSpPr>
          <p:cNvPr id="32" name="object 32">
            <a:extLst>
              <a:ext uri="{C183D7F6-B498-43B3-948B-1728B52AA6E4}">
                <adec:decorative xmlns:adec="http://schemas.microsoft.com/office/drawing/2017/decorative" val="1"/>
              </a:ext>
            </a:extLst>
          </p:cNvPr>
          <p:cNvSpPr/>
          <p:nvPr/>
        </p:nvSpPr>
        <p:spPr>
          <a:xfrm>
            <a:off x="5987924" y="2955368"/>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pic>
        <p:nvPicPr>
          <p:cNvPr id="44" name="object 44" descr="National Cancer Institute logo"/>
          <p:cNvPicPr/>
          <p:nvPr/>
        </p:nvPicPr>
        <p:blipFill>
          <a:blip r:embed="rId13" cstate="print"/>
          <a:stretch>
            <a:fillRect/>
          </a:stretch>
        </p:blipFill>
        <p:spPr>
          <a:xfrm>
            <a:off x="6341850" y="3386622"/>
            <a:ext cx="721174" cy="276701"/>
          </a:xfrm>
          <a:prstGeom prst="rect">
            <a:avLst/>
          </a:prstGeom>
        </p:spPr>
      </p:pic>
      <p:pic>
        <p:nvPicPr>
          <p:cNvPr id="45" name="object 45" descr="UCLA logo"/>
          <p:cNvPicPr/>
          <p:nvPr/>
        </p:nvPicPr>
        <p:blipFill>
          <a:blip r:embed="rId14" cstate="print"/>
          <a:stretch>
            <a:fillRect/>
          </a:stretch>
        </p:blipFill>
        <p:spPr>
          <a:xfrm>
            <a:off x="7391869" y="3369924"/>
            <a:ext cx="614821" cy="293400"/>
          </a:xfrm>
          <a:prstGeom prst="rect">
            <a:avLst/>
          </a:prstGeom>
        </p:spPr>
      </p:pic>
      <p:grpSp>
        <p:nvGrpSpPr>
          <p:cNvPr id="41" name="object 41">
            <a:extLst>
              <a:ext uri="{C183D7F6-B498-43B3-948B-1728B52AA6E4}">
                <adec:decorative xmlns:adec="http://schemas.microsoft.com/office/drawing/2017/decorative" val="1"/>
              </a:ext>
            </a:extLst>
          </p:cNvPr>
          <p:cNvGrpSpPr/>
          <p:nvPr/>
        </p:nvGrpSpPr>
        <p:grpSpPr>
          <a:xfrm>
            <a:off x="8654975" y="96666"/>
            <a:ext cx="319405" cy="288925"/>
            <a:chOff x="8654975" y="96666"/>
            <a:chExt cx="319405" cy="288925"/>
          </a:xfrm>
        </p:grpSpPr>
        <p:pic>
          <p:nvPicPr>
            <p:cNvPr id="42" name="object 42"/>
            <p:cNvPicPr/>
            <p:nvPr/>
          </p:nvPicPr>
          <p:blipFill>
            <a:blip r:embed="rId15" cstate="print"/>
            <a:stretch>
              <a:fillRect/>
            </a:stretch>
          </p:blipFill>
          <p:spPr>
            <a:xfrm>
              <a:off x="8662595" y="125975"/>
              <a:ext cx="196183" cy="259424"/>
            </a:xfrm>
            <a:prstGeom prst="rect">
              <a:avLst/>
            </a:prstGeom>
          </p:spPr>
        </p:pic>
        <p:sp>
          <p:nvSpPr>
            <p:cNvPr id="43" name="object 43"/>
            <p:cNvSpPr/>
            <p:nvPr/>
          </p:nvSpPr>
          <p:spPr>
            <a:xfrm>
              <a:off x="8659738" y="101429"/>
              <a:ext cx="309880" cy="142240"/>
            </a:xfrm>
            <a:custGeom>
              <a:avLst/>
              <a:gdLst/>
              <a:ahLst/>
              <a:cxnLst/>
              <a:rect l="l" t="t" r="r" b="b"/>
              <a:pathLst>
                <a:path w="309879" h="142240">
                  <a:moveTo>
                    <a:pt x="0" y="0"/>
                  </a:moveTo>
                  <a:lnTo>
                    <a:pt x="1578" y="9969"/>
                  </a:lnTo>
                  <a:lnTo>
                    <a:pt x="3158" y="24463"/>
                  </a:lnTo>
                  <a:lnTo>
                    <a:pt x="9472" y="39459"/>
                  </a:lnTo>
                  <a:lnTo>
                    <a:pt x="25256" y="50937"/>
                  </a:lnTo>
                  <a:lnTo>
                    <a:pt x="55886" y="57473"/>
                  </a:lnTo>
                  <a:lnTo>
                    <a:pt x="97464" y="61327"/>
                  </a:lnTo>
                  <a:lnTo>
                    <a:pt x="140818" y="64009"/>
                  </a:lnTo>
                  <a:lnTo>
                    <a:pt x="176774" y="67026"/>
                  </a:lnTo>
                  <a:lnTo>
                    <a:pt x="202917" y="69434"/>
                  </a:lnTo>
                  <a:lnTo>
                    <a:pt x="224127" y="70878"/>
                  </a:lnTo>
                  <a:lnTo>
                    <a:pt x="242181" y="73746"/>
                  </a:lnTo>
                  <a:lnTo>
                    <a:pt x="258853" y="80427"/>
                  </a:lnTo>
                  <a:lnTo>
                    <a:pt x="274883" y="93894"/>
                  </a:lnTo>
                  <a:lnTo>
                    <a:pt x="289235" y="112095"/>
                  </a:lnTo>
                  <a:lnTo>
                    <a:pt x="301022" y="129878"/>
                  </a:lnTo>
                  <a:lnTo>
                    <a:pt x="309357" y="142089"/>
                  </a:lnTo>
                </a:path>
              </a:pathLst>
            </a:custGeom>
            <a:ln w="9524">
              <a:solidFill>
                <a:srgbClr val="3781B6"/>
              </a:solidFill>
            </a:ln>
          </p:spPr>
          <p:txBody>
            <a:bodyPr wrap="square" lIns="0" tIns="0" rIns="0" bIns="0" rtlCol="0"/>
            <a:lstStyle/>
            <a:p>
              <a:endParaRPr/>
            </a:p>
          </p:txBody>
        </p:sp>
      </p:grpSp>
      <p:sp>
        <p:nvSpPr>
          <p:cNvPr id="16" name="object 16">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40" name="object 40"/>
          <p:cNvSpPr txBox="1"/>
          <p:nvPr/>
        </p:nvSpPr>
        <p:spPr>
          <a:xfrm>
            <a:off x="109749" y="4957244"/>
            <a:ext cx="4737735" cy="132080"/>
          </a:xfrm>
          <a:prstGeom prst="rect">
            <a:avLst/>
          </a:prstGeom>
        </p:spPr>
        <p:txBody>
          <a:bodyPr vert="horz" wrap="square" lIns="0" tIns="12700" rIns="0" bIns="0" rtlCol="0">
            <a:spAutoFit/>
          </a:bodyPr>
          <a:lstStyle/>
          <a:p>
            <a:pPr marL="12700">
              <a:lnSpc>
                <a:spcPct val="100000"/>
              </a:lnSpc>
              <a:spcBef>
                <a:spcPts val="100"/>
              </a:spcBef>
            </a:pPr>
            <a:r>
              <a:rPr sz="700" i="1" spc="35" dirty="0">
                <a:solidFill>
                  <a:srgbClr val="222222"/>
                </a:solidFill>
                <a:latin typeface="Calibri"/>
                <a:cs typeface="Calibri"/>
              </a:rPr>
              <a:t>Sources:</a:t>
            </a:r>
            <a:r>
              <a:rPr sz="700" i="1" spc="30" dirty="0">
                <a:solidFill>
                  <a:srgbClr val="222222"/>
                </a:solidFill>
                <a:latin typeface="Calibri"/>
                <a:cs typeface="Calibri"/>
              </a:rPr>
              <a:t> </a:t>
            </a:r>
            <a:r>
              <a:rPr sz="700" i="1" spc="20" dirty="0">
                <a:solidFill>
                  <a:srgbClr val="222222"/>
                </a:solidFill>
                <a:latin typeface="Calibri"/>
                <a:cs typeface="Calibri"/>
              </a:rPr>
              <a:t>Electric</a:t>
            </a:r>
            <a:r>
              <a:rPr sz="700" i="1" spc="30" dirty="0">
                <a:solidFill>
                  <a:srgbClr val="222222"/>
                </a:solidFill>
                <a:latin typeface="Calibri"/>
                <a:cs typeface="Calibri"/>
              </a:rPr>
              <a:t> </a:t>
            </a:r>
            <a:r>
              <a:rPr sz="700" i="1" spc="35" dirty="0">
                <a:solidFill>
                  <a:srgbClr val="222222"/>
                </a:solidFill>
                <a:latin typeface="Calibri"/>
                <a:cs typeface="Calibri"/>
              </a:rPr>
              <a:t>Field–Induced</a:t>
            </a:r>
            <a:r>
              <a:rPr sz="700" i="1" spc="30" dirty="0">
                <a:solidFill>
                  <a:srgbClr val="222222"/>
                </a:solidFill>
                <a:latin typeface="Calibri"/>
                <a:cs typeface="Calibri"/>
              </a:rPr>
              <a:t> </a:t>
            </a:r>
            <a:r>
              <a:rPr sz="700" i="1" spc="40" dirty="0">
                <a:solidFill>
                  <a:srgbClr val="222222"/>
                </a:solidFill>
                <a:latin typeface="Calibri"/>
                <a:cs typeface="Calibri"/>
              </a:rPr>
              <a:t>Release</a:t>
            </a:r>
            <a:r>
              <a:rPr sz="700" i="1" spc="35" dirty="0">
                <a:solidFill>
                  <a:srgbClr val="222222"/>
                </a:solidFill>
                <a:latin typeface="Calibri"/>
                <a:cs typeface="Calibri"/>
              </a:rPr>
              <a:t> and</a:t>
            </a:r>
            <a:r>
              <a:rPr sz="700" i="1" spc="30" dirty="0">
                <a:solidFill>
                  <a:srgbClr val="222222"/>
                </a:solidFill>
                <a:latin typeface="Calibri"/>
                <a:cs typeface="Calibri"/>
              </a:rPr>
              <a:t> </a:t>
            </a:r>
            <a:r>
              <a:rPr sz="700" i="1" spc="20" dirty="0">
                <a:solidFill>
                  <a:srgbClr val="222222"/>
                </a:solidFill>
                <a:latin typeface="Calibri"/>
                <a:cs typeface="Calibri"/>
              </a:rPr>
              <a:t>Measurement</a:t>
            </a:r>
            <a:r>
              <a:rPr sz="700" i="1" spc="30" dirty="0">
                <a:solidFill>
                  <a:srgbClr val="222222"/>
                </a:solidFill>
                <a:latin typeface="Calibri"/>
                <a:cs typeface="Calibri"/>
              </a:rPr>
              <a:t> </a:t>
            </a:r>
            <a:r>
              <a:rPr sz="700" i="1" spc="25" dirty="0">
                <a:solidFill>
                  <a:srgbClr val="222222"/>
                </a:solidFill>
                <a:latin typeface="Calibri"/>
                <a:cs typeface="Calibri"/>
              </a:rPr>
              <a:t>Liquid</a:t>
            </a:r>
            <a:r>
              <a:rPr sz="700" i="1" spc="30" dirty="0">
                <a:solidFill>
                  <a:srgbClr val="222222"/>
                </a:solidFill>
                <a:latin typeface="Calibri"/>
                <a:cs typeface="Calibri"/>
              </a:rPr>
              <a:t> </a:t>
            </a:r>
            <a:r>
              <a:rPr sz="700" i="1" spc="35" dirty="0">
                <a:solidFill>
                  <a:srgbClr val="222222"/>
                </a:solidFill>
                <a:latin typeface="Calibri"/>
                <a:cs typeface="Calibri"/>
              </a:rPr>
              <a:t>Biopsy </a:t>
            </a:r>
            <a:r>
              <a:rPr sz="700" i="1" spc="5" dirty="0">
                <a:solidFill>
                  <a:srgbClr val="222222"/>
                </a:solidFill>
                <a:latin typeface="Calibri"/>
                <a:cs typeface="Calibri"/>
              </a:rPr>
              <a:t>for</a:t>
            </a:r>
            <a:r>
              <a:rPr sz="700" i="1" spc="30" dirty="0">
                <a:solidFill>
                  <a:srgbClr val="222222"/>
                </a:solidFill>
                <a:latin typeface="Calibri"/>
                <a:cs typeface="Calibri"/>
              </a:rPr>
              <a:t> Noninvasive </a:t>
            </a:r>
            <a:r>
              <a:rPr sz="700" i="1" spc="20" dirty="0">
                <a:solidFill>
                  <a:srgbClr val="222222"/>
                </a:solidFill>
                <a:latin typeface="Calibri"/>
                <a:cs typeface="Calibri"/>
              </a:rPr>
              <a:t>Early</a:t>
            </a:r>
            <a:r>
              <a:rPr sz="700" i="1" spc="30" dirty="0">
                <a:solidFill>
                  <a:srgbClr val="222222"/>
                </a:solidFill>
                <a:latin typeface="Calibri"/>
                <a:cs typeface="Calibri"/>
              </a:rPr>
              <a:t> </a:t>
            </a:r>
            <a:r>
              <a:rPr sz="700" i="1" spc="35" dirty="0">
                <a:solidFill>
                  <a:srgbClr val="222222"/>
                </a:solidFill>
                <a:latin typeface="Calibri"/>
                <a:cs typeface="Calibri"/>
              </a:rPr>
              <a:t>Lung </a:t>
            </a:r>
            <a:r>
              <a:rPr sz="700" i="1" spc="45" dirty="0">
                <a:solidFill>
                  <a:srgbClr val="222222"/>
                </a:solidFill>
                <a:latin typeface="Calibri"/>
                <a:cs typeface="Calibri"/>
              </a:rPr>
              <a:t>Cancer</a:t>
            </a:r>
            <a:r>
              <a:rPr sz="700" i="1" spc="30" dirty="0">
                <a:solidFill>
                  <a:srgbClr val="222222"/>
                </a:solidFill>
                <a:latin typeface="Calibri"/>
                <a:cs typeface="Calibri"/>
              </a:rPr>
              <a:t> </a:t>
            </a:r>
            <a:r>
              <a:rPr sz="700" i="1" spc="35" dirty="0">
                <a:solidFill>
                  <a:srgbClr val="222222"/>
                </a:solidFill>
                <a:latin typeface="Calibri"/>
                <a:cs typeface="Calibri"/>
              </a:rPr>
              <a:t>Assessment</a:t>
            </a:r>
            <a:endParaRPr sz="7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 name="object 61"/>
          <p:cNvSpPr txBox="1">
            <a:spLocks noGrp="1"/>
          </p:cNvSpPr>
          <p:nvPr>
            <p:ph type="title"/>
          </p:nvPr>
        </p:nvSpPr>
        <p:spPr>
          <a:xfrm>
            <a:off x="444500" y="467128"/>
            <a:ext cx="3423920"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EFIRM</a:t>
            </a:r>
            <a:r>
              <a:rPr spc="-55" dirty="0">
                <a:solidFill>
                  <a:srgbClr val="2773AA"/>
                </a:solidFill>
              </a:rPr>
              <a:t> </a:t>
            </a:r>
            <a:r>
              <a:rPr spc="-5" dirty="0">
                <a:solidFill>
                  <a:srgbClr val="2773AA"/>
                </a:solidFill>
              </a:rPr>
              <a:t>outperforms</a:t>
            </a:r>
            <a:r>
              <a:rPr spc="-50" dirty="0">
                <a:solidFill>
                  <a:srgbClr val="2773AA"/>
                </a:solidFill>
              </a:rPr>
              <a:t> </a:t>
            </a:r>
            <a:r>
              <a:rPr spc="-5" dirty="0">
                <a:solidFill>
                  <a:srgbClr val="2773AA"/>
                </a:solidFill>
              </a:rPr>
              <a:t>PCR</a:t>
            </a:r>
          </a:p>
        </p:txBody>
      </p:sp>
      <p:grpSp>
        <p:nvGrpSpPr>
          <p:cNvPr id="69" name="object 69">
            <a:extLst>
              <a:ext uri="{C183D7F6-B498-43B3-948B-1728B52AA6E4}">
                <adec:decorative xmlns:adec="http://schemas.microsoft.com/office/drawing/2017/decorative" val="1"/>
              </a:ext>
            </a:extLst>
          </p:cNvPr>
          <p:cNvGrpSpPr/>
          <p:nvPr/>
        </p:nvGrpSpPr>
        <p:grpSpPr>
          <a:xfrm>
            <a:off x="8654975" y="96666"/>
            <a:ext cx="319405" cy="288925"/>
            <a:chOff x="8654975" y="96666"/>
            <a:chExt cx="319405" cy="288925"/>
          </a:xfrm>
        </p:grpSpPr>
        <p:pic>
          <p:nvPicPr>
            <p:cNvPr id="70" name="object 70"/>
            <p:cNvPicPr/>
            <p:nvPr/>
          </p:nvPicPr>
          <p:blipFill>
            <a:blip r:embed="rId2" cstate="print"/>
            <a:stretch>
              <a:fillRect/>
            </a:stretch>
          </p:blipFill>
          <p:spPr>
            <a:xfrm>
              <a:off x="8662595" y="125975"/>
              <a:ext cx="196183" cy="259424"/>
            </a:xfrm>
            <a:prstGeom prst="rect">
              <a:avLst/>
            </a:prstGeom>
          </p:spPr>
        </p:pic>
        <p:sp>
          <p:nvSpPr>
            <p:cNvPr id="71" name="object 71"/>
            <p:cNvSpPr/>
            <p:nvPr/>
          </p:nvSpPr>
          <p:spPr>
            <a:xfrm>
              <a:off x="8659738" y="101429"/>
              <a:ext cx="309880" cy="142240"/>
            </a:xfrm>
            <a:custGeom>
              <a:avLst/>
              <a:gdLst/>
              <a:ahLst/>
              <a:cxnLst/>
              <a:rect l="l" t="t" r="r" b="b"/>
              <a:pathLst>
                <a:path w="309879" h="142240">
                  <a:moveTo>
                    <a:pt x="0" y="0"/>
                  </a:moveTo>
                  <a:lnTo>
                    <a:pt x="1578" y="9969"/>
                  </a:lnTo>
                  <a:lnTo>
                    <a:pt x="3158" y="24463"/>
                  </a:lnTo>
                  <a:lnTo>
                    <a:pt x="9472" y="39459"/>
                  </a:lnTo>
                  <a:lnTo>
                    <a:pt x="25256" y="50937"/>
                  </a:lnTo>
                  <a:lnTo>
                    <a:pt x="55886" y="57473"/>
                  </a:lnTo>
                  <a:lnTo>
                    <a:pt x="97464" y="61327"/>
                  </a:lnTo>
                  <a:lnTo>
                    <a:pt x="140818" y="64009"/>
                  </a:lnTo>
                  <a:lnTo>
                    <a:pt x="176774" y="67026"/>
                  </a:lnTo>
                  <a:lnTo>
                    <a:pt x="202917" y="69434"/>
                  </a:lnTo>
                  <a:lnTo>
                    <a:pt x="224127" y="70878"/>
                  </a:lnTo>
                  <a:lnTo>
                    <a:pt x="242181" y="73746"/>
                  </a:lnTo>
                  <a:lnTo>
                    <a:pt x="258853" y="80427"/>
                  </a:lnTo>
                  <a:lnTo>
                    <a:pt x="274883" y="93894"/>
                  </a:lnTo>
                  <a:lnTo>
                    <a:pt x="289235" y="112095"/>
                  </a:lnTo>
                  <a:lnTo>
                    <a:pt x="301022" y="129878"/>
                  </a:lnTo>
                  <a:lnTo>
                    <a:pt x="309357" y="142089"/>
                  </a:lnTo>
                </a:path>
              </a:pathLst>
            </a:custGeom>
            <a:ln w="9524">
              <a:solidFill>
                <a:srgbClr val="3781B6"/>
              </a:solidFill>
            </a:ln>
          </p:spPr>
          <p:txBody>
            <a:bodyPr wrap="square" lIns="0" tIns="0" rIns="0" bIns="0" rtlCol="0"/>
            <a:lstStyle/>
            <a:p>
              <a:endParaRPr/>
            </a:p>
          </p:txBody>
        </p:sp>
      </p:grpSp>
      <p:sp>
        <p:nvSpPr>
          <p:cNvPr id="62" name="object 62"/>
          <p:cNvSpPr txBox="1"/>
          <p:nvPr/>
        </p:nvSpPr>
        <p:spPr>
          <a:xfrm>
            <a:off x="890697" y="1013322"/>
            <a:ext cx="3246120" cy="223520"/>
          </a:xfrm>
          <a:prstGeom prst="rect">
            <a:avLst/>
          </a:prstGeom>
        </p:spPr>
        <p:txBody>
          <a:bodyPr vert="horz" wrap="square" lIns="0" tIns="12700" rIns="0" bIns="0" rtlCol="0">
            <a:spAutoFit/>
          </a:bodyPr>
          <a:lstStyle/>
          <a:p>
            <a:pPr marL="12700">
              <a:lnSpc>
                <a:spcPct val="100000"/>
              </a:lnSpc>
              <a:spcBef>
                <a:spcPts val="100"/>
              </a:spcBef>
            </a:pPr>
            <a:r>
              <a:rPr sz="1300" b="1" spc="110" dirty="0">
                <a:solidFill>
                  <a:srgbClr val="2773AA"/>
                </a:solidFill>
                <a:latin typeface="Calibri"/>
                <a:cs typeface="Calibri"/>
              </a:rPr>
              <a:t>ddPCR</a:t>
            </a:r>
            <a:r>
              <a:rPr sz="1300" b="1" spc="30" dirty="0">
                <a:solidFill>
                  <a:srgbClr val="2773AA"/>
                </a:solidFill>
                <a:latin typeface="Calibri"/>
                <a:cs typeface="Calibri"/>
              </a:rPr>
              <a:t> </a:t>
            </a:r>
            <a:r>
              <a:rPr sz="1300" b="1" spc="45" dirty="0">
                <a:solidFill>
                  <a:srgbClr val="2773AA"/>
                </a:solidFill>
                <a:latin typeface="Calibri"/>
                <a:cs typeface="Calibri"/>
              </a:rPr>
              <a:t>vs.</a:t>
            </a:r>
            <a:r>
              <a:rPr sz="1300" b="1" spc="30" dirty="0">
                <a:solidFill>
                  <a:srgbClr val="2773AA"/>
                </a:solidFill>
                <a:latin typeface="Calibri"/>
                <a:cs typeface="Calibri"/>
              </a:rPr>
              <a:t> </a:t>
            </a:r>
            <a:r>
              <a:rPr sz="1300" b="1" spc="70" dirty="0">
                <a:solidFill>
                  <a:srgbClr val="2773AA"/>
                </a:solidFill>
                <a:latin typeface="Calibri"/>
                <a:cs typeface="Calibri"/>
              </a:rPr>
              <a:t>EFIRM</a:t>
            </a:r>
            <a:r>
              <a:rPr sz="1300" b="1" spc="30" dirty="0">
                <a:solidFill>
                  <a:srgbClr val="2773AA"/>
                </a:solidFill>
                <a:latin typeface="Calibri"/>
                <a:cs typeface="Calibri"/>
              </a:rPr>
              <a:t> </a:t>
            </a:r>
            <a:r>
              <a:rPr sz="1300" b="1" spc="40" dirty="0">
                <a:solidFill>
                  <a:srgbClr val="2773AA"/>
                </a:solidFill>
                <a:latin typeface="Calibri"/>
                <a:cs typeface="Calibri"/>
              </a:rPr>
              <a:t>detection</a:t>
            </a:r>
            <a:r>
              <a:rPr sz="1300" b="1" spc="30" dirty="0">
                <a:solidFill>
                  <a:srgbClr val="2773AA"/>
                </a:solidFill>
                <a:latin typeface="Calibri"/>
                <a:cs typeface="Calibri"/>
              </a:rPr>
              <a:t> of </a:t>
            </a:r>
            <a:r>
              <a:rPr sz="1300" b="1" spc="120" dirty="0">
                <a:solidFill>
                  <a:srgbClr val="2773AA"/>
                </a:solidFill>
                <a:latin typeface="Calibri"/>
                <a:cs typeface="Calibri"/>
              </a:rPr>
              <a:t>EGFR</a:t>
            </a:r>
            <a:r>
              <a:rPr sz="1300" b="1" spc="25" dirty="0">
                <a:solidFill>
                  <a:srgbClr val="2773AA"/>
                </a:solidFill>
                <a:latin typeface="Calibri"/>
                <a:cs typeface="Calibri"/>
              </a:rPr>
              <a:t> </a:t>
            </a:r>
            <a:r>
              <a:rPr sz="1300" b="1" u="heavy" spc="120" dirty="0">
                <a:solidFill>
                  <a:srgbClr val="2773AA"/>
                </a:solidFill>
                <a:uFill>
                  <a:solidFill>
                    <a:srgbClr val="2773AA"/>
                  </a:solidFill>
                </a:uFill>
                <a:latin typeface="Calibri"/>
                <a:cs typeface="Calibri"/>
              </a:rPr>
              <a:t>L858R</a:t>
            </a:r>
            <a:endParaRPr sz="1300" dirty="0">
              <a:latin typeface="Calibri"/>
              <a:cs typeface="Calibri"/>
            </a:endParaRPr>
          </a:p>
        </p:txBody>
      </p:sp>
      <p:sp>
        <p:nvSpPr>
          <p:cNvPr id="10" name="object 10">
            <a:extLst>
              <a:ext uri="{C183D7F6-B498-43B3-948B-1728B52AA6E4}">
                <adec:decorative xmlns:adec="http://schemas.microsoft.com/office/drawing/2017/decorative" val="1"/>
              </a:ext>
            </a:extLst>
          </p:cNvPr>
          <p:cNvSpPr/>
          <p:nvPr/>
        </p:nvSpPr>
        <p:spPr>
          <a:xfrm>
            <a:off x="647797" y="1341338"/>
            <a:ext cx="3736975" cy="0"/>
          </a:xfrm>
          <a:custGeom>
            <a:avLst/>
            <a:gdLst/>
            <a:ahLst/>
            <a:cxnLst/>
            <a:rect l="l" t="t" r="r" b="b"/>
            <a:pathLst>
              <a:path w="3736975">
                <a:moveTo>
                  <a:pt x="0" y="0"/>
                </a:moveTo>
                <a:lnTo>
                  <a:pt x="3736800" y="0"/>
                </a:lnTo>
              </a:path>
            </a:pathLst>
          </a:custGeom>
          <a:ln w="9524">
            <a:solidFill>
              <a:srgbClr val="2773AA"/>
            </a:solidFill>
          </a:ln>
        </p:spPr>
        <p:txBody>
          <a:bodyPr wrap="square" lIns="0" tIns="0" rIns="0" bIns="0" rtlCol="0"/>
          <a:lstStyle/>
          <a:p>
            <a:endParaRPr/>
          </a:p>
        </p:txBody>
      </p:sp>
      <p:grpSp>
        <p:nvGrpSpPr>
          <p:cNvPr id="167" name="Group 166" descr="Box plots showing performance of EFIRM versus PCR in plasma and saliva for EGFR L858R">
            <a:extLst>
              <a:ext uri="{FF2B5EF4-FFF2-40B4-BE49-F238E27FC236}">
                <a16:creationId xmlns:a16="http://schemas.microsoft.com/office/drawing/2014/main" id="{2E01AABD-E583-4516-AD8E-0DE083B93E1E}"/>
              </a:ext>
            </a:extLst>
          </p:cNvPr>
          <p:cNvGrpSpPr/>
          <p:nvPr/>
        </p:nvGrpSpPr>
        <p:grpSpPr>
          <a:xfrm>
            <a:off x="222350" y="1326937"/>
            <a:ext cx="4152662" cy="3435560"/>
            <a:chOff x="222350" y="1326937"/>
            <a:chExt cx="4152662" cy="3435560"/>
          </a:xfrm>
        </p:grpSpPr>
        <p:pic>
          <p:nvPicPr>
            <p:cNvPr id="7" name="object 7"/>
            <p:cNvPicPr/>
            <p:nvPr/>
          </p:nvPicPr>
          <p:blipFill>
            <a:blip r:embed="rId3" cstate="print"/>
            <a:stretch>
              <a:fillRect/>
            </a:stretch>
          </p:blipFill>
          <p:spPr>
            <a:xfrm>
              <a:off x="2750587" y="1326937"/>
              <a:ext cx="1624425" cy="3295725"/>
            </a:xfrm>
            <a:prstGeom prst="rect">
              <a:avLst/>
            </a:prstGeom>
          </p:spPr>
        </p:pic>
        <p:sp>
          <p:nvSpPr>
            <p:cNvPr id="8" name="object 8"/>
            <p:cNvSpPr/>
            <p:nvPr/>
          </p:nvSpPr>
          <p:spPr>
            <a:xfrm>
              <a:off x="2812500" y="1369799"/>
              <a:ext cx="1501140" cy="3172460"/>
            </a:xfrm>
            <a:custGeom>
              <a:avLst/>
              <a:gdLst/>
              <a:ahLst/>
              <a:cxnLst/>
              <a:rect l="l" t="t" r="r" b="b"/>
              <a:pathLst>
                <a:path w="1501139" h="3172460">
                  <a:moveTo>
                    <a:pt x="1500599" y="3171899"/>
                  </a:moveTo>
                  <a:lnTo>
                    <a:pt x="0" y="3171899"/>
                  </a:lnTo>
                  <a:lnTo>
                    <a:pt x="0" y="0"/>
                  </a:lnTo>
                  <a:lnTo>
                    <a:pt x="1500599" y="0"/>
                  </a:lnTo>
                  <a:lnTo>
                    <a:pt x="1500599" y="3171899"/>
                  </a:lnTo>
                  <a:close/>
                </a:path>
              </a:pathLst>
            </a:custGeom>
            <a:solidFill>
              <a:srgbClr val="FFFFFF"/>
            </a:solidFill>
          </p:spPr>
          <p:txBody>
            <a:bodyPr wrap="square" lIns="0" tIns="0" rIns="0" bIns="0" rtlCol="0"/>
            <a:lstStyle/>
            <a:p>
              <a:endParaRPr dirty="0"/>
            </a:p>
          </p:txBody>
        </p:sp>
        <p:sp>
          <p:nvSpPr>
            <p:cNvPr id="9" name="object 9"/>
            <p:cNvSpPr/>
            <p:nvPr/>
          </p:nvSpPr>
          <p:spPr>
            <a:xfrm>
              <a:off x="2812500" y="1369799"/>
              <a:ext cx="1501140" cy="3172460"/>
            </a:xfrm>
            <a:custGeom>
              <a:avLst/>
              <a:gdLst/>
              <a:ahLst/>
              <a:cxnLst/>
              <a:rect l="l" t="t" r="r" b="b"/>
              <a:pathLst>
                <a:path w="1501139" h="3172460">
                  <a:moveTo>
                    <a:pt x="0" y="0"/>
                  </a:moveTo>
                  <a:lnTo>
                    <a:pt x="1500599" y="0"/>
                  </a:lnTo>
                  <a:lnTo>
                    <a:pt x="1500599" y="3171899"/>
                  </a:lnTo>
                  <a:lnTo>
                    <a:pt x="0" y="3171899"/>
                  </a:lnTo>
                  <a:lnTo>
                    <a:pt x="0" y="0"/>
                  </a:lnTo>
                  <a:close/>
                </a:path>
              </a:pathLst>
            </a:custGeom>
            <a:ln w="9524">
              <a:solidFill>
                <a:srgbClr val="FFFFFF"/>
              </a:solidFill>
            </a:ln>
          </p:spPr>
          <p:txBody>
            <a:bodyPr wrap="square" lIns="0" tIns="0" rIns="0" bIns="0" rtlCol="0"/>
            <a:lstStyle/>
            <a:p>
              <a:endParaRPr/>
            </a:p>
          </p:txBody>
        </p:sp>
        <p:sp>
          <p:nvSpPr>
            <p:cNvPr id="11" name="object 11"/>
            <p:cNvSpPr/>
            <p:nvPr/>
          </p:nvSpPr>
          <p:spPr>
            <a:xfrm>
              <a:off x="1910420" y="4115880"/>
              <a:ext cx="69850" cy="0"/>
            </a:xfrm>
            <a:custGeom>
              <a:avLst/>
              <a:gdLst/>
              <a:ahLst/>
              <a:cxnLst/>
              <a:rect l="l" t="t" r="r" b="b"/>
              <a:pathLst>
                <a:path w="69850">
                  <a:moveTo>
                    <a:pt x="0" y="0"/>
                  </a:moveTo>
                  <a:lnTo>
                    <a:pt x="69547" y="0"/>
                  </a:lnTo>
                </a:path>
              </a:pathLst>
            </a:custGeom>
            <a:ln w="9524">
              <a:solidFill>
                <a:srgbClr val="3D85C6"/>
              </a:solidFill>
            </a:ln>
          </p:spPr>
          <p:txBody>
            <a:bodyPr wrap="square" lIns="0" tIns="0" rIns="0" bIns="0" rtlCol="0"/>
            <a:lstStyle/>
            <a:p>
              <a:endParaRPr/>
            </a:p>
          </p:txBody>
        </p:sp>
        <p:sp>
          <p:nvSpPr>
            <p:cNvPr id="12" name="object 12"/>
            <p:cNvSpPr/>
            <p:nvPr/>
          </p:nvSpPr>
          <p:spPr>
            <a:xfrm>
              <a:off x="2046199" y="4111118"/>
              <a:ext cx="0" cy="9525"/>
            </a:xfrm>
            <a:custGeom>
              <a:avLst/>
              <a:gdLst/>
              <a:ahLst/>
              <a:cxnLst/>
              <a:rect l="l" t="t" r="r" b="b"/>
              <a:pathLst>
                <a:path h="9525">
                  <a:moveTo>
                    <a:pt x="0" y="0"/>
                  </a:moveTo>
                  <a:lnTo>
                    <a:pt x="0" y="9524"/>
                  </a:lnTo>
                </a:path>
              </a:pathLst>
            </a:custGeom>
            <a:ln w="6462">
              <a:solidFill>
                <a:srgbClr val="3D85C6"/>
              </a:solidFill>
            </a:ln>
          </p:spPr>
          <p:txBody>
            <a:bodyPr wrap="square" lIns="0" tIns="0" rIns="0" bIns="0" rtlCol="0"/>
            <a:lstStyle/>
            <a:p>
              <a:endParaRPr/>
            </a:p>
          </p:txBody>
        </p:sp>
        <p:sp>
          <p:nvSpPr>
            <p:cNvPr id="13" name="object 13"/>
            <p:cNvSpPr/>
            <p:nvPr/>
          </p:nvSpPr>
          <p:spPr>
            <a:xfrm>
              <a:off x="1890675" y="4145010"/>
              <a:ext cx="158750" cy="5080"/>
            </a:xfrm>
            <a:custGeom>
              <a:avLst/>
              <a:gdLst/>
              <a:ahLst/>
              <a:cxnLst/>
              <a:rect l="l" t="t" r="r" b="b"/>
              <a:pathLst>
                <a:path w="158750" h="5079">
                  <a:moveTo>
                    <a:pt x="0" y="0"/>
                  </a:moveTo>
                  <a:lnTo>
                    <a:pt x="89292" y="0"/>
                  </a:lnTo>
                </a:path>
                <a:path w="158750" h="5079">
                  <a:moveTo>
                    <a:pt x="152292" y="0"/>
                  </a:moveTo>
                  <a:lnTo>
                    <a:pt x="158755" y="0"/>
                  </a:lnTo>
                </a:path>
                <a:path w="158750" h="5079">
                  <a:moveTo>
                    <a:pt x="0" y="4762"/>
                  </a:moveTo>
                  <a:lnTo>
                    <a:pt x="158755" y="4762"/>
                  </a:lnTo>
                </a:path>
              </a:pathLst>
            </a:custGeom>
            <a:ln w="4676">
              <a:solidFill>
                <a:srgbClr val="3D85C6"/>
              </a:solidFill>
            </a:ln>
          </p:spPr>
          <p:txBody>
            <a:bodyPr wrap="square" lIns="0" tIns="0" rIns="0" bIns="0" rtlCol="0"/>
            <a:lstStyle/>
            <a:p>
              <a:endParaRPr/>
            </a:p>
          </p:txBody>
        </p:sp>
        <p:sp>
          <p:nvSpPr>
            <p:cNvPr id="14" name="object 14"/>
            <p:cNvSpPr/>
            <p:nvPr/>
          </p:nvSpPr>
          <p:spPr>
            <a:xfrm>
              <a:off x="1380293" y="1780202"/>
              <a:ext cx="467359" cy="1117600"/>
            </a:xfrm>
            <a:custGeom>
              <a:avLst/>
              <a:gdLst/>
              <a:ahLst/>
              <a:cxnLst/>
              <a:rect l="l" t="t" r="r" b="b"/>
              <a:pathLst>
                <a:path w="467360" h="1117600">
                  <a:moveTo>
                    <a:pt x="0" y="686868"/>
                  </a:moveTo>
                  <a:lnTo>
                    <a:pt x="0" y="1116899"/>
                  </a:lnTo>
                </a:path>
                <a:path w="467360" h="1117600">
                  <a:moveTo>
                    <a:pt x="0" y="0"/>
                  </a:moveTo>
                  <a:lnTo>
                    <a:pt x="0" y="634068"/>
                  </a:lnTo>
                </a:path>
                <a:path w="467360" h="1117600">
                  <a:moveTo>
                    <a:pt x="0" y="1117529"/>
                  </a:moveTo>
                  <a:lnTo>
                    <a:pt x="467127" y="1117529"/>
                  </a:lnTo>
                </a:path>
              </a:pathLst>
            </a:custGeom>
            <a:ln w="9524">
              <a:solidFill>
                <a:srgbClr val="2F7EB8"/>
              </a:solidFill>
            </a:ln>
          </p:spPr>
          <p:txBody>
            <a:bodyPr wrap="square" lIns="0" tIns="0" rIns="0" bIns="0" rtlCol="0"/>
            <a:lstStyle/>
            <a:p>
              <a:endParaRPr/>
            </a:p>
          </p:txBody>
        </p:sp>
        <p:sp>
          <p:nvSpPr>
            <p:cNvPr id="15" name="object 15"/>
            <p:cNvSpPr/>
            <p:nvPr/>
          </p:nvSpPr>
          <p:spPr>
            <a:xfrm>
              <a:off x="1976748" y="2892969"/>
              <a:ext cx="0" cy="9525"/>
            </a:xfrm>
            <a:custGeom>
              <a:avLst/>
              <a:gdLst/>
              <a:ahLst/>
              <a:cxnLst/>
              <a:rect l="l" t="t" r="r" b="b"/>
              <a:pathLst>
                <a:path h="9525">
                  <a:moveTo>
                    <a:pt x="0" y="0"/>
                  </a:moveTo>
                  <a:lnTo>
                    <a:pt x="0" y="9524"/>
                  </a:lnTo>
                </a:path>
              </a:pathLst>
            </a:custGeom>
            <a:ln w="6440">
              <a:solidFill>
                <a:srgbClr val="2F7EB8"/>
              </a:solidFill>
            </a:ln>
          </p:spPr>
          <p:txBody>
            <a:bodyPr wrap="square" lIns="0" tIns="0" rIns="0" bIns="0" rtlCol="0"/>
            <a:lstStyle/>
            <a:p>
              <a:endParaRPr/>
            </a:p>
          </p:txBody>
        </p:sp>
        <p:sp>
          <p:nvSpPr>
            <p:cNvPr id="16" name="object 16"/>
            <p:cNvSpPr/>
            <p:nvPr/>
          </p:nvSpPr>
          <p:spPr>
            <a:xfrm>
              <a:off x="2042968" y="2897731"/>
              <a:ext cx="95250" cy="0"/>
            </a:xfrm>
            <a:custGeom>
              <a:avLst/>
              <a:gdLst/>
              <a:ahLst/>
              <a:cxnLst/>
              <a:rect l="l" t="t" r="r" b="b"/>
              <a:pathLst>
                <a:path w="95250">
                  <a:moveTo>
                    <a:pt x="0" y="0"/>
                  </a:moveTo>
                  <a:lnTo>
                    <a:pt x="6462" y="0"/>
                  </a:lnTo>
                </a:path>
                <a:path w="95250">
                  <a:moveTo>
                    <a:pt x="69462" y="0"/>
                  </a:moveTo>
                  <a:lnTo>
                    <a:pt x="95124" y="0"/>
                  </a:lnTo>
                </a:path>
              </a:pathLst>
            </a:custGeom>
            <a:ln w="6440">
              <a:solidFill>
                <a:srgbClr val="2F7EB8"/>
              </a:solidFill>
            </a:ln>
          </p:spPr>
          <p:txBody>
            <a:bodyPr wrap="square" lIns="0" tIns="0" rIns="0" bIns="0" rtlCol="0"/>
            <a:lstStyle/>
            <a:p>
              <a:endParaRPr/>
            </a:p>
          </p:txBody>
        </p:sp>
        <p:sp>
          <p:nvSpPr>
            <p:cNvPr id="17" name="object 17"/>
            <p:cNvSpPr/>
            <p:nvPr/>
          </p:nvSpPr>
          <p:spPr>
            <a:xfrm>
              <a:off x="3130921" y="1780202"/>
              <a:ext cx="0" cy="1116965"/>
            </a:xfrm>
            <a:custGeom>
              <a:avLst/>
              <a:gdLst/>
              <a:ahLst/>
              <a:cxnLst/>
              <a:rect l="l" t="t" r="r" b="b"/>
              <a:pathLst>
                <a:path h="1116964">
                  <a:moveTo>
                    <a:pt x="0" y="0"/>
                  </a:moveTo>
                  <a:lnTo>
                    <a:pt x="0" y="1116899"/>
                  </a:lnTo>
                </a:path>
              </a:pathLst>
            </a:custGeom>
            <a:ln w="9524">
              <a:solidFill>
                <a:srgbClr val="2F7EB8"/>
              </a:solidFill>
            </a:ln>
          </p:spPr>
          <p:txBody>
            <a:bodyPr wrap="square" lIns="0" tIns="0" rIns="0" bIns="0" rtlCol="0"/>
            <a:lstStyle/>
            <a:p>
              <a:endParaRPr/>
            </a:p>
          </p:txBody>
        </p:sp>
        <p:sp>
          <p:nvSpPr>
            <p:cNvPr id="18" name="object 18"/>
            <p:cNvSpPr/>
            <p:nvPr/>
          </p:nvSpPr>
          <p:spPr>
            <a:xfrm>
              <a:off x="3130921" y="2897731"/>
              <a:ext cx="467995" cy="0"/>
            </a:xfrm>
            <a:custGeom>
              <a:avLst/>
              <a:gdLst/>
              <a:ahLst/>
              <a:cxnLst/>
              <a:rect l="l" t="t" r="r" b="b"/>
              <a:pathLst>
                <a:path w="467995">
                  <a:moveTo>
                    <a:pt x="0" y="0"/>
                  </a:moveTo>
                  <a:lnTo>
                    <a:pt x="467675" y="0"/>
                  </a:lnTo>
                </a:path>
              </a:pathLst>
            </a:custGeom>
            <a:ln w="9524">
              <a:solidFill>
                <a:srgbClr val="2F7EB8"/>
              </a:solidFill>
            </a:ln>
          </p:spPr>
          <p:txBody>
            <a:bodyPr wrap="square" lIns="0" tIns="0" rIns="0" bIns="0" rtlCol="0"/>
            <a:lstStyle/>
            <a:p>
              <a:endParaRPr/>
            </a:p>
          </p:txBody>
        </p:sp>
        <p:sp>
          <p:nvSpPr>
            <p:cNvPr id="19" name="object 19"/>
            <p:cNvSpPr/>
            <p:nvPr/>
          </p:nvSpPr>
          <p:spPr>
            <a:xfrm>
              <a:off x="3727924" y="2892969"/>
              <a:ext cx="161290" cy="9525"/>
            </a:xfrm>
            <a:custGeom>
              <a:avLst/>
              <a:gdLst/>
              <a:ahLst/>
              <a:cxnLst/>
              <a:rect l="l" t="t" r="r" b="b"/>
              <a:pathLst>
                <a:path w="161289" h="9525">
                  <a:moveTo>
                    <a:pt x="0" y="0"/>
                  </a:moveTo>
                  <a:lnTo>
                    <a:pt x="0" y="9524"/>
                  </a:lnTo>
                </a:path>
                <a:path w="161289" h="9525">
                  <a:moveTo>
                    <a:pt x="66220" y="4762"/>
                  </a:moveTo>
                  <a:lnTo>
                    <a:pt x="72682" y="4762"/>
                  </a:lnTo>
                </a:path>
                <a:path w="161289" h="9525">
                  <a:moveTo>
                    <a:pt x="135682" y="4762"/>
                  </a:moveTo>
                  <a:lnTo>
                    <a:pt x="160797" y="4762"/>
                  </a:lnTo>
                </a:path>
              </a:pathLst>
            </a:custGeom>
            <a:ln w="6440">
              <a:solidFill>
                <a:srgbClr val="2F7EB8"/>
              </a:solidFill>
            </a:ln>
          </p:spPr>
          <p:txBody>
            <a:bodyPr wrap="square" lIns="0" tIns="0" rIns="0" bIns="0" rtlCol="0"/>
            <a:lstStyle/>
            <a:p>
              <a:endParaRPr/>
            </a:p>
          </p:txBody>
        </p:sp>
        <p:sp>
          <p:nvSpPr>
            <p:cNvPr id="20" name="object 20"/>
            <p:cNvSpPr/>
            <p:nvPr/>
          </p:nvSpPr>
          <p:spPr>
            <a:xfrm>
              <a:off x="1380293" y="3262723"/>
              <a:ext cx="2508885" cy="1117600"/>
            </a:xfrm>
            <a:custGeom>
              <a:avLst/>
              <a:gdLst/>
              <a:ahLst/>
              <a:cxnLst/>
              <a:rect l="l" t="t" r="r" b="b"/>
              <a:pathLst>
                <a:path w="2508885" h="1117600">
                  <a:moveTo>
                    <a:pt x="0" y="0"/>
                  </a:moveTo>
                  <a:lnTo>
                    <a:pt x="0" y="1116899"/>
                  </a:lnTo>
                </a:path>
                <a:path w="2508885" h="1117600">
                  <a:moveTo>
                    <a:pt x="0" y="1117529"/>
                  </a:moveTo>
                  <a:lnTo>
                    <a:pt x="757800" y="1117529"/>
                  </a:lnTo>
                </a:path>
                <a:path w="2508885" h="1117600">
                  <a:moveTo>
                    <a:pt x="1750628" y="0"/>
                  </a:moveTo>
                  <a:lnTo>
                    <a:pt x="1750628" y="1116899"/>
                  </a:lnTo>
                </a:path>
                <a:path w="2508885" h="1117600">
                  <a:moveTo>
                    <a:pt x="1750628" y="1117529"/>
                  </a:moveTo>
                  <a:lnTo>
                    <a:pt x="2508428" y="1117529"/>
                  </a:lnTo>
                </a:path>
              </a:pathLst>
            </a:custGeom>
            <a:ln w="9524">
              <a:solidFill>
                <a:srgbClr val="2F7EB8"/>
              </a:solidFill>
            </a:ln>
          </p:spPr>
          <p:txBody>
            <a:bodyPr wrap="square" lIns="0" tIns="0" rIns="0" bIns="0" rtlCol="0"/>
            <a:lstStyle/>
            <a:p>
              <a:endParaRPr/>
            </a:p>
          </p:txBody>
        </p:sp>
        <p:sp>
          <p:nvSpPr>
            <p:cNvPr id="21" name="object 21"/>
            <p:cNvSpPr/>
            <p:nvPr/>
          </p:nvSpPr>
          <p:spPr>
            <a:xfrm>
              <a:off x="1505018" y="1878325"/>
              <a:ext cx="184150" cy="1019810"/>
            </a:xfrm>
            <a:custGeom>
              <a:avLst/>
              <a:gdLst/>
              <a:ahLst/>
              <a:cxnLst/>
              <a:rect l="l" t="t" r="r" b="b"/>
              <a:pathLst>
                <a:path w="184150" h="1019810">
                  <a:moveTo>
                    <a:pt x="0" y="1019406"/>
                  </a:moveTo>
                  <a:lnTo>
                    <a:pt x="183599" y="1019406"/>
                  </a:lnTo>
                </a:path>
                <a:path w="184150" h="1019810">
                  <a:moveTo>
                    <a:pt x="0" y="0"/>
                  </a:moveTo>
                  <a:lnTo>
                    <a:pt x="183599" y="0"/>
                  </a:lnTo>
                </a:path>
                <a:path w="184150" h="1019810">
                  <a:moveTo>
                    <a:pt x="0" y="178235"/>
                  </a:moveTo>
                  <a:lnTo>
                    <a:pt x="183599" y="178235"/>
                  </a:lnTo>
                </a:path>
                <a:path w="184150" h="1019810">
                  <a:moveTo>
                    <a:pt x="0" y="649350"/>
                  </a:moveTo>
                  <a:lnTo>
                    <a:pt x="183599" y="649350"/>
                  </a:lnTo>
                </a:path>
                <a:path w="184150" h="1019810">
                  <a:moveTo>
                    <a:pt x="0" y="911290"/>
                  </a:moveTo>
                  <a:lnTo>
                    <a:pt x="183599" y="911290"/>
                  </a:lnTo>
                </a:path>
              </a:pathLst>
            </a:custGeom>
            <a:ln w="9524">
              <a:solidFill>
                <a:srgbClr val="FFAB40"/>
              </a:solidFill>
            </a:ln>
          </p:spPr>
          <p:txBody>
            <a:bodyPr wrap="square" lIns="0" tIns="0" rIns="0" bIns="0" rtlCol="0"/>
            <a:lstStyle/>
            <a:p>
              <a:endParaRPr/>
            </a:p>
          </p:txBody>
        </p:sp>
        <p:sp>
          <p:nvSpPr>
            <p:cNvPr id="22" name="object 22"/>
            <p:cNvSpPr/>
            <p:nvPr/>
          </p:nvSpPr>
          <p:spPr>
            <a:xfrm>
              <a:off x="1505018" y="2056560"/>
              <a:ext cx="184150" cy="732790"/>
            </a:xfrm>
            <a:custGeom>
              <a:avLst/>
              <a:gdLst/>
              <a:ahLst/>
              <a:cxnLst/>
              <a:rect l="l" t="t" r="r" b="b"/>
              <a:pathLst>
                <a:path w="184150" h="732789">
                  <a:moveTo>
                    <a:pt x="183537" y="410510"/>
                  </a:moveTo>
                  <a:lnTo>
                    <a:pt x="183537" y="732599"/>
                  </a:lnTo>
                </a:path>
                <a:path w="184150" h="732789">
                  <a:moveTo>
                    <a:pt x="183537" y="0"/>
                  </a:moveTo>
                  <a:lnTo>
                    <a:pt x="183537" y="357710"/>
                  </a:lnTo>
                </a:path>
                <a:path w="184150" h="732789">
                  <a:moveTo>
                    <a:pt x="0" y="410510"/>
                  </a:moveTo>
                  <a:lnTo>
                    <a:pt x="0" y="732599"/>
                  </a:lnTo>
                </a:path>
                <a:path w="184150" h="732789">
                  <a:moveTo>
                    <a:pt x="0" y="0"/>
                  </a:moveTo>
                  <a:lnTo>
                    <a:pt x="0" y="357710"/>
                  </a:lnTo>
                </a:path>
              </a:pathLst>
            </a:custGeom>
            <a:ln w="9524">
              <a:solidFill>
                <a:srgbClr val="FFAB40"/>
              </a:solidFill>
            </a:ln>
          </p:spPr>
          <p:txBody>
            <a:bodyPr wrap="square" lIns="0" tIns="0" rIns="0" bIns="0" rtlCol="0"/>
            <a:lstStyle/>
            <a:p>
              <a:endParaRPr/>
            </a:p>
          </p:txBody>
        </p:sp>
        <p:sp>
          <p:nvSpPr>
            <p:cNvPr id="23" name="object 23"/>
            <p:cNvSpPr/>
            <p:nvPr/>
          </p:nvSpPr>
          <p:spPr>
            <a:xfrm>
              <a:off x="1596787" y="1878325"/>
              <a:ext cx="635" cy="1030605"/>
            </a:xfrm>
            <a:custGeom>
              <a:avLst/>
              <a:gdLst/>
              <a:ahLst/>
              <a:cxnLst/>
              <a:rect l="l" t="t" r="r" b="b"/>
              <a:pathLst>
                <a:path w="634" h="1030605">
                  <a:moveTo>
                    <a:pt x="0" y="0"/>
                  </a:moveTo>
                  <a:lnTo>
                    <a:pt x="0" y="182999"/>
                  </a:lnTo>
                </a:path>
                <a:path w="634" h="1030605">
                  <a:moveTo>
                    <a:pt x="438" y="911290"/>
                  </a:moveTo>
                  <a:lnTo>
                    <a:pt x="438" y="1030090"/>
                  </a:lnTo>
                </a:path>
              </a:pathLst>
            </a:custGeom>
            <a:ln w="9524">
              <a:solidFill>
                <a:srgbClr val="FFAB40"/>
              </a:solidFill>
            </a:ln>
          </p:spPr>
          <p:txBody>
            <a:bodyPr wrap="square" lIns="0" tIns="0" rIns="0" bIns="0" rtlCol="0"/>
            <a:lstStyle/>
            <a:p>
              <a:endParaRPr/>
            </a:p>
          </p:txBody>
        </p:sp>
        <p:sp>
          <p:nvSpPr>
            <p:cNvPr id="24" name="object 24"/>
            <p:cNvSpPr/>
            <p:nvPr/>
          </p:nvSpPr>
          <p:spPr>
            <a:xfrm>
              <a:off x="1565233" y="1846771"/>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25" name="object 25"/>
            <p:cNvSpPr/>
            <p:nvPr/>
          </p:nvSpPr>
          <p:spPr>
            <a:xfrm>
              <a:off x="1565233" y="1846771"/>
              <a:ext cx="63500" cy="63500"/>
            </a:xfrm>
            <a:custGeom>
              <a:avLst/>
              <a:gdLst/>
              <a:ahLst/>
              <a:cxnLst/>
              <a:rect l="l" t="t" r="r" b="b"/>
              <a:pathLst>
                <a:path w="63500"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sp>
          <p:nvSpPr>
            <p:cNvPr id="26" name="object 26"/>
            <p:cNvSpPr/>
            <p:nvPr/>
          </p:nvSpPr>
          <p:spPr>
            <a:xfrm>
              <a:off x="1565233" y="2025006"/>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27" name="object 27"/>
            <p:cNvSpPr/>
            <p:nvPr/>
          </p:nvSpPr>
          <p:spPr>
            <a:xfrm>
              <a:off x="1565233" y="2025006"/>
              <a:ext cx="63500" cy="63500"/>
            </a:xfrm>
            <a:custGeom>
              <a:avLst/>
              <a:gdLst/>
              <a:ahLst/>
              <a:cxnLst/>
              <a:rect l="l" t="t" r="r" b="b"/>
              <a:pathLst>
                <a:path w="63500"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pic>
          <p:nvPicPr>
            <p:cNvPr id="28" name="object 28"/>
            <p:cNvPicPr/>
            <p:nvPr/>
          </p:nvPicPr>
          <p:blipFill>
            <a:blip r:embed="rId4" cstate="print"/>
            <a:stretch>
              <a:fillRect/>
            </a:stretch>
          </p:blipFill>
          <p:spPr>
            <a:xfrm>
              <a:off x="1560471" y="2271579"/>
              <a:ext cx="72524" cy="72524"/>
            </a:xfrm>
            <a:prstGeom prst="rect">
              <a:avLst/>
            </a:prstGeom>
          </p:spPr>
        </p:pic>
        <p:pic>
          <p:nvPicPr>
            <p:cNvPr id="29" name="object 29"/>
            <p:cNvPicPr/>
            <p:nvPr/>
          </p:nvPicPr>
          <p:blipFill>
            <a:blip r:embed="rId5" cstate="print"/>
            <a:stretch>
              <a:fillRect/>
            </a:stretch>
          </p:blipFill>
          <p:spPr>
            <a:xfrm>
              <a:off x="1560471" y="2491359"/>
              <a:ext cx="72524" cy="72524"/>
            </a:xfrm>
            <a:prstGeom prst="rect">
              <a:avLst/>
            </a:prstGeom>
          </p:spPr>
        </p:pic>
        <p:pic>
          <p:nvPicPr>
            <p:cNvPr id="30" name="object 30"/>
            <p:cNvPicPr/>
            <p:nvPr/>
          </p:nvPicPr>
          <p:blipFill>
            <a:blip r:embed="rId4" cstate="print"/>
            <a:stretch>
              <a:fillRect/>
            </a:stretch>
          </p:blipFill>
          <p:spPr>
            <a:xfrm>
              <a:off x="1560471" y="2638106"/>
              <a:ext cx="72524" cy="72524"/>
            </a:xfrm>
            <a:prstGeom prst="rect">
              <a:avLst/>
            </a:prstGeom>
          </p:spPr>
        </p:pic>
        <p:sp>
          <p:nvSpPr>
            <p:cNvPr id="31" name="object 31"/>
            <p:cNvSpPr/>
            <p:nvPr/>
          </p:nvSpPr>
          <p:spPr>
            <a:xfrm>
              <a:off x="1565233" y="2770289"/>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32" name="object 32"/>
            <p:cNvSpPr/>
            <p:nvPr/>
          </p:nvSpPr>
          <p:spPr>
            <a:xfrm>
              <a:off x="1565233" y="2770289"/>
              <a:ext cx="63500" cy="63500"/>
            </a:xfrm>
            <a:custGeom>
              <a:avLst/>
              <a:gdLst/>
              <a:ahLst/>
              <a:cxnLst/>
              <a:rect l="l" t="t" r="r" b="b"/>
              <a:pathLst>
                <a:path w="63500"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sp>
          <p:nvSpPr>
            <p:cNvPr id="33" name="object 33"/>
            <p:cNvSpPr/>
            <p:nvPr/>
          </p:nvSpPr>
          <p:spPr>
            <a:xfrm>
              <a:off x="1565671" y="2866178"/>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34" name="object 34"/>
            <p:cNvSpPr/>
            <p:nvPr/>
          </p:nvSpPr>
          <p:spPr>
            <a:xfrm>
              <a:off x="1565671" y="2866178"/>
              <a:ext cx="547370" cy="63500"/>
            </a:xfrm>
            <a:custGeom>
              <a:avLst/>
              <a:gdLst/>
              <a:ahLst/>
              <a:cxnLst/>
              <a:rect l="l" t="t" r="r" b="b"/>
              <a:pathLst>
                <a:path w="547369"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 w="547369" h="63500">
                  <a:moveTo>
                    <a:pt x="281748" y="0"/>
                  </a:moveTo>
                  <a:lnTo>
                    <a:pt x="344748" y="0"/>
                  </a:lnTo>
                  <a:lnTo>
                    <a:pt x="344748" y="62999"/>
                  </a:lnTo>
                  <a:lnTo>
                    <a:pt x="281748" y="62999"/>
                  </a:lnTo>
                  <a:lnTo>
                    <a:pt x="281748" y="0"/>
                  </a:lnTo>
                  <a:close/>
                </a:path>
                <a:path w="547369" h="63500">
                  <a:moveTo>
                    <a:pt x="344856" y="0"/>
                  </a:moveTo>
                  <a:lnTo>
                    <a:pt x="407856" y="0"/>
                  </a:lnTo>
                  <a:lnTo>
                    <a:pt x="407856" y="62999"/>
                  </a:lnTo>
                  <a:lnTo>
                    <a:pt x="344856" y="62999"/>
                  </a:lnTo>
                  <a:lnTo>
                    <a:pt x="344856" y="0"/>
                  </a:lnTo>
                  <a:close/>
                </a:path>
                <a:path w="547369" h="63500">
                  <a:moveTo>
                    <a:pt x="414296" y="0"/>
                  </a:moveTo>
                  <a:lnTo>
                    <a:pt x="477296" y="0"/>
                  </a:lnTo>
                  <a:lnTo>
                    <a:pt x="477296" y="62999"/>
                  </a:lnTo>
                  <a:lnTo>
                    <a:pt x="414296" y="62999"/>
                  </a:lnTo>
                  <a:lnTo>
                    <a:pt x="414296" y="0"/>
                  </a:lnTo>
                  <a:close/>
                </a:path>
                <a:path w="547369" h="63500">
                  <a:moveTo>
                    <a:pt x="483758" y="0"/>
                  </a:moveTo>
                  <a:lnTo>
                    <a:pt x="546758" y="0"/>
                  </a:lnTo>
                  <a:lnTo>
                    <a:pt x="546758" y="62999"/>
                  </a:lnTo>
                  <a:lnTo>
                    <a:pt x="483758" y="62999"/>
                  </a:lnTo>
                  <a:lnTo>
                    <a:pt x="483758" y="0"/>
                  </a:lnTo>
                  <a:close/>
                </a:path>
              </a:pathLst>
            </a:custGeom>
            <a:ln w="9524">
              <a:solidFill>
                <a:srgbClr val="000000"/>
              </a:solidFill>
            </a:ln>
          </p:spPr>
          <p:txBody>
            <a:bodyPr wrap="square" lIns="0" tIns="0" rIns="0" bIns="0" rtlCol="0"/>
            <a:lstStyle/>
            <a:p>
              <a:endParaRPr/>
            </a:p>
          </p:txBody>
        </p:sp>
        <p:sp>
          <p:nvSpPr>
            <p:cNvPr id="35" name="object 35"/>
            <p:cNvSpPr/>
            <p:nvPr/>
          </p:nvSpPr>
          <p:spPr>
            <a:xfrm>
              <a:off x="3242214" y="1878325"/>
              <a:ext cx="184150" cy="1019810"/>
            </a:xfrm>
            <a:custGeom>
              <a:avLst/>
              <a:gdLst/>
              <a:ahLst/>
              <a:cxnLst/>
              <a:rect l="l" t="t" r="r" b="b"/>
              <a:pathLst>
                <a:path w="184150" h="1019810">
                  <a:moveTo>
                    <a:pt x="0" y="0"/>
                  </a:moveTo>
                  <a:lnTo>
                    <a:pt x="183599" y="0"/>
                  </a:lnTo>
                </a:path>
                <a:path w="184150" h="1019810">
                  <a:moveTo>
                    <a:pt x="91768" y="0"/>
                  </a:moveTo>
                  <a:lnTo>
                    <a:pt x="91768" y="1009499"/>
                  </a:lnTo>
                </a:path>
                <a:path w="184150" h="1019810">
                  <a:moveTo>
                    <a:pt x="0" y="1019406"/>
                  </a:moveTo>
                  <a:lnTo>
                    <a:pt x="183599" y="1019406"/>
                  </a:lnTo>
                </a:path>
              </a:pathLst>
            </a:custGeom>
            <a:ln w="9524">
              <a:solidFill>
                <a:srgbClr val="FFAB40"/>
              </a:solidFill>
            </a:ln>
          </p:spPr>
          <p:txBody>
            <a:bodyPr wrap="square" lIns="0" tIns="0" rIns="0" bIns="0" rtlCol="0"/>
            <a:lstStyle/>
            <a:p>
              <a:endParaRPr/>
            </a:p>
          </p:txBody>
        </p:sp>
        <p:pic>
          <p:nvPicPr>
            <p:cNvPr id="36" name="object 36"/>
            <p:cNvPicPr/>
            <p:nvPr/>
          </p:nvPicPr>
          <p:blipFill>
            <a:blip r:embed="rId6" cstate="print"/>
            <a:stretch>
              <a:fillRect/>
            </a:stretch>
          </p:blipFill>
          <p:spPr>
            <a:xfrm>
              <a:off x="3297689" y="1842009"/>
              <a:ext cx="72524" cy="72524"/>
            </a:xfrm>
            <a:prstGeom prst="rect">
              <a:avLst/>
            </a:prstGeom>
          </p:spPr>
        </p:pic>
        <p:sp>
          <p:nvSpPr>
            <p:cNvPr id="37" name="object 37"/>
            <p:cNvSpPr/>
            <p:nvPr/>
          </p:nvSpPr>
          <p:spPr>
            <a:xfrm>
              <a:off x="3200909" y="2866178"/>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38" name="object 38"/>
            <p:cNvSpPr/>
            <p:nvPr/>
          </p:nvSpPr>
          <p:spPr>
            <a:xfrm>
              <a:off x="3200909" y="2866178"/>
              <a:ext cx="63500" cy="63500"/>
            </a:xfrm>
            <a:custGeom>
              <a:avLst/>
              <a:gdLst/>
              <a:ahLst/>
              <a:cxnLst/>
              <a:rect l="l" t="t" r="r" b="b"/>
              <a:pathLst>
                <a:path w="63500"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sp>
          <p:nvSpPr>
            <p:cNvPr id="39" name="object 39"/>
            <p:cNvSpPr/>
            <p:nvPr/>
          </p:nvSpPr>
          <p:spPr>
            <a:xfrm>
              <a:off x="3269889" y="2866178"/>
              <a:ext cx="63500" cy="63500"/>
            </a:xfrm>
            <a:custGeom>
              <a:avLst/>
              <a:gdLst/>
              <a:ahLst/>
              <a:cxnLst/>
              <a:rect l="l" t="t" r="r" b="b"/>
              <a:pathLst>
                <a:path w="63500" h="63500">
                  <a:moveTo>
                    <a:pt x="31500" y="62999"/>
                  </a:moveTo>
                  <a:lnTo>
                    <a:pt x="19238" y="60524"/>
                  </a:lnTo>
                  <a:lnTo>
                    <a:pt x="9226" y="53773"/>
                  </a:lnTo>
                  <a:lnTo>
                    <a:pt x="2475" y="43761"/>
                  </a:lnTo>
                  <a:lnTo>
                    <a:pt x="0" y="31499"/>
                  </a:lnTo>
                  <a:lnTo>
                    <a:pt x="2475" y="19238"/>
                  </a:lnTo>
                  <a:lnTo>
                    <a:pt x="9226" y="9226"/>
                  </a:lnTo>
                  <a:lnTo>
                    <a:pt x="19238" y="2475"/>
                  </a:lnTo>
                  <a:lnTo>
                    <a:pt x="31500" y="0"/>
                  </a:lnTo>
                  <a:lnTo>
                    <a:pt x="39854" y="0"/>
                  </a:lnTo>
                  <a:lnTo>
                    <a:pt x="47866" y="3318"/>
                  </a:lnTo>
                  <a:lnTo>
                    <a:pt x="59681" y="15133"/>
                  </a:lnTo>
                  <a:lnTo>
                    <a:pt x="63000" y="23145"/>
                  </a:lnTo>
                  <a:lnTo>
                    <a:pt x="63000" y="31499"/>
                  </a:lnTo>
                  <a:lnTo>
                    <a:pt x="60524" y="43761"/>
                  </a:lnTo>
                  <a:lnTo>
                    <a:pt x="53774" y="53773"/>
                  </a:lnTo>
                  <a:lnTo>
                    <a:pt x="43761" y="60524"/>
                  </a:lnTo>
                  <a:lnTo>
                    <a:pt x="31500" y="62999"/>
                  </a:lnTo>
                  <a:close/>
                </a:path>
              </a:pathLst>
            </a:custGeom>
            <a:solidFill>
              <a:srgbClr val="FFFFFF"/>
            </a:solidFill>
          </p:spPr>
          <p:txBody>
            <a:bodyPr wrap="square" lIns="0" tIns="0" rIns="0" bIns="0" rtlCol="0"/>
            <a:lstStyle/>
            <a:p>
              <a:endParaRPr/>
            </a:p>
          </p:txBody>
        </p:sp>
        <p:sp>
          <p:nvSpPr>
            <p:cNvPr id="40" name="object 40"/>
            <p:cNvSpPr/>
            <p:nvPr/>
          </p:nvSpPr>
          <p:spPr>
            <a:xfrm>
              <a:off x="3269889" y="2866178"/>
              <a:ext cx="63500" cy="63500"/>
            </a:xfrm>
            <a:custGeom>
              <a:avLst/>
              <a:gdLst/>
              <a:ahLst/>
              <a:cxnLst/>
              <a:rect l="l" t="t" r="r" b="b"/>
              <a:pathLst>
                <a:path w="63500" h="63500">
                  <a:moveTo>
                    <a:pt x="0" y="31499"/>
                  </a:moveTo>
                  <a:lnTo>
                    <a:pt x="2475" y="19238"/>
                  </a:lnTo>
                  <a:lnTo>
                    <a:pt x="9226" y="9226"/>
                  </a:lnTo>
                  <a:lnTo>
                    <a:pt x="19238" y="2475"/>
                  </a:lnTo>
                  <a:lnTo>
                    <a:pt x="31500" y="0"/>
                  </a:lnTo>
                  <a:lnTo>
                    <a:pt x="39854" y="0"/>
                  </a:lnTo>
                  <a:lnTo>
                    <a:pt x="47866" y="3318"/>
                  </a:lnTo>
                  <a:lnTo>
                    <a:pt x="53773" y="9226"/>
                  </a:lnTo>
                  <a:lnTo>
                    <a:pt x="59681" y="15133"/>
                  </a:lnTo>
                  <a:lnTo>
                    <a:pt x="63000" y="23145"/>
                  </a:lnTo>
                  <a:lnTo>
                    <a:pt x="63000" y="31499"/>
                  </a:lnTo>
                  <a:lnTo>
                    <a:pt x="60524" y="43761"/>
                  </a:lnTo>
                  <a:lnTo>
                    <a:pt x="53774" y="53773"/>
                  </a:lnTo>
                  <a:lnTo>
                    <a:pt x="43761" y="60524"/>
                  </a:lnTo>
                  <a:lnTo>
                    <a:pt x="31500"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sp>
          <p:nvSpPr>
            <p:cNvPr id="41" name="object 41"/>
            <p:cNvSpPr/>
            <p:nvPr/>
          </p:nvSpPr>
          <p:spPr>
            <a:xfrm>
              <a:off x="3335013" y="2866178"/>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42" name="object 42"/>
            <p:cNvSpPr/>
            <p:nvPr/>
          </p:nvSpPr>
          <p:spPr>
            <a:xfrm>
              <a:off x="3335013" y="2866178"/>
              <a:ext cx="63500" cy="63500"/>
            </a:xfrm>
            <a:custGeom>
              <a:avLst/>
              <a:gdLst/>
              <a:ahLst/>
              <a:cxnLst/>
              <a:rect l="l" t="t" r="r" b="b"/>
              <a:pathLst>
                <a:path w="63500"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sp>
          <p:nvSpPr>
            <p:cNvPr id="43" name="object 43"/>
            <p:cNvSpPr/>
            <p:nvPr/>
          </p:nvSpPr>
          <p:spPr>
            <a:xfrm>
              <a:off x="3403993" y="2866178"/>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44" name="object 44"/>
            <p:cNvSpPr/>
            <p:nvPr/>
          </p:nvSpPr>
          <p:spPr>
            <a:xfrm>
              <a:off x="3403993" y="2866178"/>
              <a:ext cx="459740" cy="63500"/>
            </a:xfrm>
            <a:custGeom>
              <a:avLst/>
              <a:gdLst/>
              <a:ahLst/>
              <a:cxnLst/>
              <a:rect l="l" t="t" r="r" b="b"/>
              <a:pathLst>
                <a:path w="459739"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 w="459739" h="63500">
                  <a:moveTo>
                    <a:pt x="194603" y="0"/>
                  </a:moveTo>
                  <a:lnTo>
                    <a:pt x="257603" y="0"/>
                  </a:lnTo>
                  <a:lnTo>
                    <a:pt x="257603" y="62999"/>
                  </a:lnTo>
                  <a:lnTo>
                    <a:pt x="194603" y="62999"/>
                  </a:lnTo>
                  <a:lnTo>
                    <a:pt x="194603" y="0"/>
                  </a:lnTo>
                  <a:close/>
                </a:path>
                <a:path w="459739" h="63500">
                  <a:moveTo>
                    <a:pt x="257710" y="0"/>
                  </a:moveTo>
                  <a:lnTo>
                    <a:pt x="320710" y="0"/>
                  </a:lnTo>
                  <a:lnTo>
                    <a:pt x="320710" y="62999"/>
                  </a:lnTo>
                  <a:lnTo>
                    <a:pt x="257710" y="62999"/>
                  </a:lnTo>
                  <a:lnTo>
                    <a:pt x="257710" y="0"/>
                  </a:lnTo>
                  <a:close/>
                </a:path>
                <a:path w="459739" h="63500">
                  <a:moveTo>
                    <a:pt x="327151" y="0"/>
                  </a:moveTo>
                  <a:lnTo>
                    <a:pt x="390151" y="0"/>
                  </a:lnTo>
                  <a:lnTo>
                    <a:pt x="390151" y="62999"/>
                  </a:lnTo>
                  <a:lnTo>
                    <a:pt x="327151" y="62999"/>
                  </a:lnTo>
                  <a:lnTo>
                    <a:pt x="327151" y="0"/>
                  </a:lnTo>
                  <a:close/>
                </a:path>
                <a:path w="459739" h="63500">
                  <a:moveTo>
                    <a:pt x="396613" y="0"/>
                  </a:moveTo>
                  <a:lnTo>
                    <a:pt x="459613" y="0"/>
                  </a:lnTo>
                  <a:lnTo>
                    <a:pt x="459613" y="62999"/>
                  </a:lnTo>
                  <a:lnTo>
                    <a:pt x="396613" y="62999"/>
                  </a:lnTo>
                  <a:lnTo>
                    <a:pt x="396613" y="0"/>
                  </a:lnTo>
                  <a:close/>
                </a:path>
              </a:pathLst>
            </a:custGeom>
            <a:ln w="9524">
              <a:solidFill>
                <a:srgbClr val="000000"/>
              </a:solidFill>
            </a:ln>
          </p:spPr>
          <p:txBody>
            <a:bodyPr wrap="square" lIns="0" tIns="0" rIns="0" bIns="0" rtlCol="0"/>
            <a:lstStyle/>
            <a:p>
              <a:endParaRPr/>
            </a:p>
          </p:txBody>
        </p:sp>
        <p:sp>
          <p:nvSpPr>
            <p:cNvPr id="45" name="object 45"/>
            <p:cNvSpPr/>
            <p:nvPr/>
          </p:nvSpPr>
          <p:spPr>
            <a:xfrm>
              <a:off x="1494544" y="3413502"/>
              <a:ext cx="194310" cy="553085"/>
            </a:xfrm>
            <a:custGeom>
              <a:avLst/>
              <a:gdLst/>
              <a:ahLst/>
              <a:cxnLst/>
              <a:rect l="l" t="t" r="r" b="b"/>
              <a:pathLst>
                <a:path w="194310" h="553085">
                  <a:moveTo>
                    <a:pt x="3462" y="0"/>
                  </a:moveTo>
                  <a:lnTo>
                    <a:pt x="187062" y="0"/>
                  </a:lnTo>
                </a:path>
                <a:path w="194310" h="553085">
                  <a:moveTo>
                    <a:pt x="3462" y="115477"/>
                  </a:moveTo>
                  <a:lnTo>
                    <a:pt x="187062" y="115477"/>
                  </a:lnTo>
                </a:path>
                <a:path w="194310" h="553085">
                  <a:moveTo>
                    <a:pt x="95230" y="0"/>
                  </a:moveTo>
                  <a:lnTo>
                    <a:pt x="95230" y="118799"/>
                  </a:lnTo>
                </a:path>
                <a:path w="194310" h="553085">
                  <a:moveTo>
                    <a:pt x="10474" y="220087"/>
                  </a:moveTo>
                  <a:lnTo>
                    <a:pt x="194074" y="220087"/>
                  </a:lnTo>
                </a:path>
                <a:path w="194310" h="553085">
                  <a:moveTo>
                    <a:pt x="0" y="476790"/>
                  </a:moveTo>
                  <a:lnTo>
                    <a:pt x="194099" y="476790"/>
                  </a:lnTo>
                </a:path>
                <a:path w="194310" h="553085">
                  <a:moveTo>
                    <a:pt x="920" y="110240"/>
                  </a:moveTo>
                  <a:lnTo>
                    <a:pt x="920" y="479840"/>
                  </a:lnTo>
                </a:path>
                <a:path w="194310" h="553085">
                  <a:moveTo>
                    <a:pt x="186999" y="115499"/>
                  </a:moveTo>
                  <a:lnTo>
                    <a:pt x="186999" y="485099"/>
                  </a:lnTo>
                </a:path>
                <a:path w="194310" h="553085">
                  <a:moveTo>
                    <a:pt x="3462" y="544346"/>
                  </a:moveTo>
                  <a:lnTo>
                    <a:pt x="187062" y="544346"/>
                  </a:lnTo>
                </a:path>
                <a:path w="194310" h="553085">
                  <a:moveTo>
                    <a:pt x="95230" y="481677"/>
                  </a:moveTo>
                  <a:lnTo>
                    <a:pt x="95230" y="553077"/>
                  </a:lnTo>
                </a:path>
              </a:pathLst>
            </a:custGeom>
            <a:ln w="9524">
              <a:solidFill>
                <a:srgbClr val="3D85C6"/>
              </a:solidFill>
            </a:ln>
          </p:spPr>
          <p:txBody>
            <a:bodyPr wrap="square" lIns="0" tIns="0" rIns="0" bIns="0" rtlCol="0"/>
            <a:lstStyle/>
            <a:p>
              <a:endParaRPr/>
            </a:p>
          </p:txBody>
        </p:sp>
        <p:pic>
          <p:nvPicPr>
            <p:cNvPr id="46" name="object 46"/>
            <p:cNvPicPr/>
            <p:nvPr/>
          </p:nvPicPr>
          <p:blipFill>
            <a:blip r:embed="rId5" cstate="print"/>
            <a:stretch>
              <a:fillRect/>
            </a:stretch>
          </p:blipFill>
          <p:spPr>
            <a:xfrm>
              <a:off x="1553459" y="3377208"/>
              <a:ext cx="72524" cy="72524"/>
            </a:xfrm>
            <a:prstGeom prst="rect">
              <a:avLst/>
            </a:prstGeom>
          </p:spPr>
        </p:pic>
        <p:pic>
          <p:nvPicPr>
            <p:cNvPr id="47" name="object 47"/>
            <p:cNvPicPr/>
            <p:nvPr/>
          </p:nvPicPr>
          <p:blipFill>
            <a:blip r:embed="rId6" cstate="print"/>
            <a:stretch>
              <a:fillRect/>
            </a:stretch>
          </p:blipFill>
          <p:spPr>
            <a:xfrm>
              <a:off x="1506303" y="3487251"/>
              <a:ext cx="72524" cy="72524"/>
            </a:xfrm>
            <a:prstGeom prst="rect">
              <a:avLst/>
            </a:prstGeom>
          </p:spPr>
        </p:pic>
        <p:pic>
          <p:nvPicPr>
            <p:cNvPr id="48" name="object 48"/>
            <p:cNvPicPr/>
            <p:nvPr/>
          </p:nvPicPr>
          <p:blipFill>
            <a:blip r:embed="rId5" cstate="print"/>
            <a:stretch>
              <a:fillRect/>
            </a:stretch>
          </p:blipFill>
          <p:spPr>
            <a:xfrm>
              <a:off x="1599343" y="3503028"/>
              <a:ext cx="72524" cy="72524"/>
            </a:xfrm>
            <a:prstGeom prst="rect">
              <a:avLst/>
            </a:prstGeom>
          </p:spPr>
        </p:pic>
        <p:pic>
          <p:nvPicPr>
            <p:cNvPr id="49" name="object 49"/>
            <p:cNvPicPr/>
            <p:nvPr/>
          </p:nvPicPr>
          <p:blipFill>
            <a:blip r:embed="rId5" cstate="print"/>
            <a:stretch>
              <a:fillRect/>
            </a:stretch>
          </p:blipFill>
          <p:spPr>
            <a:xfrm>
              <a:off x="1552188" y="3615592"/>
              <a:ext cx="72524" cy="72524"/>
            </a:xfrm>
            <a:prstGeom prst="rect">
              <a:avLst/>
            </a:prstGeom>
          </p:spPr>
        </p:pic>
        <p:sp>
          <p:nvSpPr>
            <p:cNvPr id="50" name="object 50"/>
            <p:cNvSpPr/>
            <p:nvPr/>
          </p:nvSpPr>
          <p:spPr>
            <a:xfrm>
              <a:off x="1526667" y="3865313"/>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51" name="object 51"/>
            <p:cNvSpPr/>
            <p:nvPr/>
          </p:nvSpPr>
          <p:spPr>
            <a:xfrm>
              <a:off x="1526667" y="3865313"/>
              <a:ext cx="63500" cy="63500"/>
            </a:xfrm>
            <a:custGeom>
              <a:avLst/>
              <a:gdLst/>
              <a:ahLst/>
              <a:cxnLst/>
              <a:rect l="l" t="t" r="r" b="b"/>
              <a:pathLst>
                <a:path w="63500" h="63500">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Lst>
            </a:custGeom>
            <a:ln w="9524">
              <a:solidFill>
                <a:srgbClr val="000000"/>
              </a:solidFill>
            </a:ln>
          </p:spPr>
          <p:txBody>
            <a:bodyPr wrap="square" lIns="0" tIns="0" rIns="0" bIns="0" rtlCol="0"/>
            <a:lstStyle/>
            <a:p>
              <a:endParaRPr/>
            </a:p>
          </p:txBody>
        </p:sp>
        <p:sp>
          <p:nvSpPr>
            <p:cNvPr id="52" name="object 52"/>
            <p:cNvSpPr/>
            <p:nvPr/>
          </p:nvSpPr>
          <p:spPr>
            <a:xfrm>
              <a:off x="1604105" y="3881112"/>
              <a:ext cx="63500" cy="63500"/>
            </a:xfrm>
            <a:custGeom>
              <a:avLst/>
              <a:gdLst/>
              <a:ahLst/>
              <a:cxnLst/>
              <a:rect l="l" t="t" r="r" b="b"/>
              <a:pathLst>
                <a:path w="63500" h="63500">
                  <a:moveTo>
                    <a:pt x="31499" y="62999"/>
                  </a:moveTo>
                  <a:lnTo>
                    <a:pt x="19238" y="60524"/>
                  </a:lnTo>
                  <a:lnTo>
                    <a:pt x="9226" y="53773"/>
                  </a:lnTo>
                  <a:lnTo>
                    <a:pt x="2475" y="43761"/>
                  </a:lnTo>
                  <a:lnTo>
                    <a:pt x="0" y="31499"/>
                  </a:lnTo>
                  <a:lnTo>
                    <a:pt x="2475" y="19238"/>
                  </a:lnTo>
                  <a:lnTo>
                    <a:pt x="9226" y="9226"/>
                  </a:lnTo>
                  <a:lnTo>
                    <a:pt x="19238" y="2475"/>
                  </a:lnTo>
                  <a:lnTo>
                    <a:pt x="31499" y="0"/>
                  </a:lnTo>
                  <a:lnTo>
                    <a:pt x="39854" y="0"/>
                  </a:lnTo>
                  <a:lnTo>
                    <a:pt x="47866" y="3318"/>
                  </a:lnTo>
                  <a:lnTo>
                    <a:pt x="59681" y="15133"/>
                  </a:lnTo>
                  <a:lnTo>
                    <a:pt x="62999" y="23145"/>
                  </a:lnTo>
                  <a:lnTo>
                    <a:pt x="62999" y="31499"/>
                  </a:lnTo>
                  <a:lnTo>
                    <a:pt x="60524" y="43761"/>
                  </a:lnTo>
                  <a:lnTo>
                    <a:pt x="53773" y="53773"/>
                  </a:lnTo>
                  <a:lnTo>
                    <a:pt x="43761" y="60524"/>
                  </a:lnTo>
                  <a:lnTo>
                    <a:pt x="31499" y="62999"/>
                  </a:lnTo>
                  <a:close/>
                </a:path>
              </a:pathLst>
            </a:custGeom>
            <a:solidFill>
              <a:srgbClr val="FFFFFF"/>
            </a:solidFill>
          </p:spPr>
          <p:txBody>
            <a:bodyPr wrap="square" lIns="0" tIns="0" rIns="0" bIns="0" rtlCol="0"/>
            <a:lstStyle/>
            <a:p>
              <a:endParaRPr/>
            </a:p>
          </p:txBody>
        </p:sp>
        <p:sp>
          <p:nvSpPr>
            <p:cNvPr id="53" name="object 53"/>
            <p:cNvSpPr/>
            <p:nvPr/>
          </p:nvSpPr>
          <p:spPr>
            <a:xfrm>
              <a:off x="1604105" y="3881112"/>
              <a:ext cx="508634" cy="292735"/>
            </a:xfrm>
            <a:custGeom>
              <a:avLst/>
              <a:gdLst/>
              <a:ahLst/>
              <a:cxnLst/>
              <a:rect l="l" t="t" r="r" b="b"/>
              <a:pathLst>
                <a:path w="508635" h="292735">
                  <a:moveTo>
                    <a:pt x="0" y="31499"/>
                  </a:moveTo>
                  <a:lnTo>
                    <a:pt x="2475" y="19238"/>
                  </a:lnTo>
                  <a:lnTo>
                    <a:pt x="9226" y="9226"/>
                  </a:lnTo>
                  <a:lnTo>
                    <a:pt x="19238" y="2475"/>
                  </a:lnTo>
                  <a:lnTo>
                    <a:pt x="31499" y="0"/>
                  </a:lnTo>
                  <a:lnTo>
                    <a:pt x="39854" y="0"/>
                  </a:lnTo>
                  <a:lnTo>
                    <a:pt x="47866" y="3318"/>
                  </a:lnTo>
                  <a:lnTo>
                    <a:pt x="53773" y="9226"/>
                  </a:lnTo>
                  <a:lnTo>
                    <a:pt x="59681" y="15133"/>
                  </a:lnTo>
                  <a:lnTo>
                    <a:pt x="62999" y="23145"/>
                  </a:lnTo>
                  <a:lnTo>
                    <a:pt x="62999" y="31499"/>
                  </a:lnTo>
                  <a:lnTo>
                    <a:pt x="60524" y="43761"/>
                  </a:lnTo>
                  <a:lnTo>
                    <a:pt x="53773" y="53773"/>
                  </a:lnTo>
                  <a:lnTo>
                    <a:pt x="43761" y="60524"/>
                  </a:lnTo>
                  <a:lnTo>
                    <a:pt x="31499" y="62999"/>
                  </a:lnTo>
                  <a:lnTo>
                    <a:pt x="19238" y="60524"/>
                  </a:lnTo>
                  <a:lnTo>
                    <a:pt x="9226" y="53773"/>
                  </a:lnTo>
                  <a:lnTo>
                    <a:pt x="2475" y="43761"/>
                  </a:lnTo>
                  <a:lnTo>
                    <a:pt x="0" y="31499"/>
                  </a:lnTo>
                  <a:close/>
                </a:path>
                <a:path w="508635" h="292735">
                  <a:moveTo>
                    <a:pt x="243314" y="203237"/>
                  </a:moveTo>
                  <a:lnTo>
                    <a:pt x="306314" y="203237"/>
                  </a:lnTo>
                  <a:lnTo>
                    <a:pt x="306314" y="266237"/>
                  </a:lnTo>
                  <a:lnTo>
                    <a:pt x="243314" y="266237"/>
                  </a:lnTo>
                  <a:lnTo>
                    <a:pt x="243314" y="203237"/>
                  </a:lnTo>
                  <a:close/>
                </a:path>
                <a:path w="508635" h="292735">
                  <a:moveTo>
                    <a:pt x="306422" y="166424"/>
                  </a:moveTo>
                  <a:lnTo>
                    <a:pt x="369422" y="166424"/>
                  </a:lnTo>
                  <a:lnTo>
                    <a:pt x="369422" y="229424"/>
                  </a:lnTo>
                  <a:lnTo>
                    <a:pt x="306422" y="229424"/>
                  </a:lnTo>
                  <a:lnTo>
                    <a:pt x="306422" y="166424"/>
                  </a:lnTo>
                  <a:close/>
                </a:path>
                <a:path w="508635" h="292735">
                  <a:moveTo>
                    <a:pt x="375862" y="203237"/>
                  </a:moveTo>
                  <a:lnTo>
                    <a:pt x="438862" y="203237"/>
                  </a:lnTo>
                  <a:lnTo>
                    <a:pt x="438862" y="266237"/>
                  </a:lnTo>
                  <a:lnTo>
                    <a:pt x="375862" y="266237"/>
                  </a:lnTo>
                  <a:lnTo>
                    <a:pt x="375862" y="203237"/>
                  </a:lnTo>
                  <a:close/>
                </a:path>
                <a:path w="508635" h="292735">
                  <a:moveTo>
                    <a:pt x="445324" y="229531"/>
                  </a:moveTo>
                  <a:lnTo>
                    <a:pt x="508324" y="229531"/>
                  </a:lnTo>
                  <a:lnTo>
                    <a:pt x="508324" y="292531"/>
                  </a:lnTo>
                  <a:lnTo>
                    <a:pt x="445324" y="292531"/>
                  </a:lnTo>
                  <a:lnTo>
                    <a:pt x="445324" y="229531"/>
                  </a:lnTo>
                  <a:close/>
                </a:path>
                <a:path w="508635" h="292735">
                  <a:moveTo>
                    <a:pt x="445324" y="166424"/>
                  </a:moveTo>
                  <a:lnTo>
                    <a:pt x="508324" y="166424"/>
                  </a:lnTo>
                  <a:lnTo>
                    <a:pt x="508324" y="229424"/>
                  </a:lnTo>
                  <a:lnTo>
                    <a:pt x="445324" y="229424"/>
                  </a:lnTo>
                  <a:lnTo>
                    <a:pt x="445324" y="166424"/>
                  </a:lnTo>
                  <a:close/>
                </a:path>
              </a:pathLst>
            </a:custGeom>
            <a:ln w="9524">
              <a:solidFill>
                <a:srgbClr val="000000"/>
              </a:solidFill>
            </a:ln>
          </p:spPr>
          <p:txBody>
            <a:bodyPr wrap="square" lIns="0" tIns="0" rIns="0" bIns="0" rtlCol="0"/>
            <a:lstStyle/>
            <a:p>
              <a:endParaRPr/>
            </a:p>
          </p:txBody>
        </p:sp>
        <p:pic>
          <p:nvPicPr>
            <p:cNvPr id="54" name="object 54"/>
            <p:cNvPicPr/>
            <p:nvPr/>
          </p:nvPicPr>
          <p:blipFill>
            <a:blip r:embed="rId7" cstate="print"/>
            <a:stretch>
              <a:fillRect/>
            </a:stretch>
          </p:blipFill>
          <p:spPr>
            <a:xfrm>
              <a:off x="3233135" y="3377208"/>
              <a:ext cx="197916" cy="459233"/>
            </a:xfrm>
            <a:prstGeom prst="rect">
              <a:avLst/>
            </a:prstGeom>
          </p:spPr>
        </p:pic>
        <p:sp>
          <p:nvSpPr>
            <p:cNvPr id="55" name="object 55"/>
            <p:cNvSpPr/>
            <p:nvPr/>
          </p:nvSpPr>
          <p:spPr>
            <a:xfrm>
              <a:off x="3613190" y="4024287"/>
              <a:ext cx="184150" cy="0"/>
            </a:xfrm>
            <a:custGeom>
              <a:avLst/>
              <a:gdLst/>
              <a:ahLst/>
              <a:cxnLst/>
              <a:rect l="l" t="t" r="r" b="b"/>
              <a:pathLst>
                <a:path w="184150">
                  <a:moveTo>
                    <a:pt x="0" y="0"/>
                  </a:moveTo>
                  <a:lnTo>
                    <a:pt x="67226" y="0"/>
                  </a:lnTo>
                </a:path>
                <a:path w="184150">
                  <a:moveTo>
                    <a:pt x="130226" y="0"/>
                  </a:moveTo>
                  <a:lnTo>
                    <a:pt x="183599" y="0"/>
                  </a:lnTo>
                </a:path>
              </a:pathLst>
            </a:custGeom>
            <a:ln w="9524">
              <a:solidFill>
                <a:srgbClr val="3D85C6"/>
              </a:solidFill>
            </a:ln>
          </p:spPr>
          <p:txBody>
            <a:bodyPr wrap="square" lIns="0" tIns="0" rIns="0" bIns="0" rtlCol="0"/>
            <a:lstStyle/>
            <a:p>
              <a:endParaRPr/>
            </a:p>
          </p:txBody>
        </p:sp>
        <p:sp>
          <p:nvSpPr>
            <p:cNvPr id="56" name="object 56"/>
            <p:cNvSpPr/>
            <p:nvPr/>
          </p:nvSpPr>
          <p:spPr>
            <a:xfrm>
              <a:off x="3661597" y="4067790"/>
              <a:ext cx="135255" cy="5080"/>
            </a:xfrm>
            <a:custGeom>
              <a:avLst/>
              <a:gdLst/>
              <a:ahLst/>
              <a:cxnLst/>
              <a:rect l="l" t="t" r="r" b="b"/>
              <a:pathLst>
                <a:path w="135254" h="5079">
                  <a:moveTo>
                    <a:pt x="0" y="4762"/>
                  </a:moveTo>
                  <a:lnTo>
                    <a:pt x="135193" y="4762"/>
                  </a:lnTo>
                </a:path>
                <a:path w="135254" h="5079">
                  <a:moveTo>
                    <a:pt x="0" y="0"/>
                  </a:moveTo>
                  <a:lnTo>
                    <a:pt x="135193" y="0"/>
                  </a:lnTo>
                </a:path>
              </a:pathLst>
            </a:custGeom>
            <a:ln w="6515">
              <a:solidFill>
                <a:srgbClr val="3D85C6"/>
              </a:solidFill>
            </a:ln>
          </p:spPr>
          <p:txBody>
            <a:bodyPr wrap="square" lIns="0" tIns="0" rIns="0" bIns="0" rtlCol="0"/>
            <a:lstStyle/>
            <a:p>
              <a:endParaRPr/>
            </a:p>
          </p:txBody>
        </p:sp>
        <p:sp>
          <p:nvSpPr>
            <p:cNvPr id="57" name="object 57"/>
            <p:cNvSpPr/>
            <p:nvPr/>
          </p:nvSpPr>
          <p:spPr>
            <a:xfrm>
              <a:off x="3610670" y="4043002"/>
              <a:ext cx="193675" cy="156210"/>
            </a:xfrm>
            <a:custGeom>
              <a:avLst/>
              <a:gdLst/>
              <a:ahLst/>
              <a:cxnLst/>
              <a:rect l="l" t="t" r="r" b="b"/>
              <a:pathLst>
                <a:path w="193675" h="156210">
                  <a:moveTo>
                    <a:pt x="94310" y="0"/>
                  </a:moveTo>
                  <a:lnTo>
                    <a:pt x="94310" y="26292"/>
                  </a:lnTo>
                </a:path>
                <a:path w="193675" h="156210">
                  <a:moveTo>
                    <a:pt x="9531" y="77874"/>
                  </a:moveTo>
                  <a:lnTo>
                    <a:pt x="61463" y="77874"/>
                  </a:lnTo>
                </a:path>
                <a:path w="193675" h="156210">
                  <a:moveTo>
                    <a:pt x="124463" y="77874"/>
                  </a:moveTo>
                  <a:lnTo>
                    <a:pt x="193131" y="77874"/>
                  </a:lnTo>
                </a:path>
                <a:path w="193675" h="156210">
                  <a:moveTo>
                    <a:pt x="0" y="61047"/>
                  </a:moveTo>
                  <a:lnTo>
                    <a:pt x="0" y="126008"/>
                  </a:lnTo>
                </a:path>
                <a:path w="193675" h="156210">
                  <a:moveTo>
                    <a:pt x="186079" y="24276"/>
                  </a:moveTo>
                  <a:lnTo>
                    <a:pt x="186079" y="85214"/>
                  </a:lnTo>
                </a:path>
                <a:path w="193675" h="156210">
                  <a:moveTo>
                    <a:pt x="2519" y="155662"/>
                  </a:moveTo>
                  <a:lnTo>
                    <a:pt x="69746" y="155662"/>
                  </a:lnTo>
                </a:path>
                <a:path w="193675" h="156210">
                  <a:moveTo>
                    <a:pt x="132746" y="155662"/>
                  </a:moveTo>
                  <a:lnTo>
                    <a:pt x="186119" y="155662"/>
                  </a:lnTo>
                </a:path>
                <a:path w="193675" h="156210">
                  <a:moveTo>
                    <a:pt x="2519" y="115563"/>
                  </a:moveTo>
                  <a:lnTo>
                    <a:pt x="69746" y="115563"/>
                  </a:lnTo>
                </a:path>
                <a:path w="193675" h="156210">
                  <a:moveTo>
                    <a:pt x="132746" y="115563"/>
                  </a:moveTo>
                  <a:lnTo>
                    <a:pt x="154503" y="115563"/>
                  </a:lnTo>
                </a:path>
              </a:pathLst>
            </a:custGeom>
            <a:ln w="9524">
              <a:solidFill>
                <a:srgbClr val="3D85C6"/>
              </a:solidFill>
            </a:ln>
          </p:spPr>
          <p:txBody>
            <a:bodyPr wrap="square" lIns="0" tIns="0" rIns="0" bIns="0" rtlCol="0"/>
            <a:lstStyle/>
            <a:p>
              <a:endParaRPr/>
            </a:p>
          </p:txBody>
        </p:sp>
        <p:sp>
          <p:nvSpPr>
            <p:cNvPr id="58" name="object 58"/>
            <p:cNvSpPr/>
            <p:nvPr/>
          </p:nvSpPr>
          <p:spPr>
            <a:xfrm>
              <a:off x="3598597" y="3980002"/>
              <a:ext cx="229870" cy="230504"/>
            </a:xfrm>
            <a:custGeom>
              <a:avLst/>
              <a:gdLst/>
              <a:ahLst/>
              <a:cxnLst/>
              <a:rect l="l" t="t" r="r" b="b"/>
              <a:pathLst>
                <a:path w="229870" h="230504">
                  <a:moveTo>
                    <a:pt x="81820" y="0"/>
                  </a:moveTo>
                  <a:lnTo>
                    <a:pt x="144820" y="0"/>
                  </a:lnTo>
                  <a:lnTo>
                    <a:pt x="144820" y="62999"/>
                  </a:lnTo>
                  <a:lnTo>
                    <a:pt x="81820" y="62999"/>
                  </a:lnTo>
                  <a:lnTo>
                    <a:pt x="81820" y="0"/>
                  </a:lnTo>
                  <a:close/>
                </a:path>
                <a:path w="229870" h="230504">
                  <a:moveTo>
                    <a:pt x="73537" y="89292"/>
                  </a:moveTo>
                  <a:lnTo>
                    <a:pt x="136537" y="89292"/>
                  </a:lnTo>
                  <a:lnTo>
                    <a:pt x="136537" y="152292"/>
                  </a:lnTo>
                  <a:lnTo>
                    <a:pt x="73537" y="152292"/>
                  </a:lnTo>
                  <a:lnTo>
                    <a:pt x="73537" y="89292"/>
                  </a:lnTo>
                  <a:close/>
                </a:path>
                <a:path w="229870" h="230504">
                  <a:moveTo>
                    <a:pt x="81820" y="167432"/>
                  </a:moveTo>
                  <a:lnTo>
                    <a:pt x="144820" y="167432"/>
                  </a:lnTo>
                  <a:lnTo>
                    <a:pt x="144820" y="230432"/>
                  </a:lnTo>
                  <a:lnTo>
                    <a:pt x="81820" y="230432"/>
                  </a:lnTo>
                  <a:lnTo>
                    <a:pt x="81820" y="167432"/>
                  </a:lnTo>
                  <a:close/>
                </a:path>
                <a:path w="229870" h="230504">
                  <a:moveTo>
                    <a:pt x="166577" y="148214"/>
                  </a:moveTo>
                  <a:lnTo>
                    <a:pt x="229577" y="148214"/>
                  </a:lnTo>
                  <a:lnTo>
                    <a:pt x="229577" y="211214"/>
                  </a:lnTo>
                  <a:lnTo>
                    <a:pt x="166577" y="211214"/>
                  </a:lnTo>
                  <a:lnTo>
                    <a:pt x="166577" y="148214"/>
                  </a:lnTo>
                  <a:close/>
                </a:path>
                <a:path w="229870" h="230504">
                  <a:moveTo>
                    <a:pt x="0" y="61047"/>
                  </a:moveTo>
                  <a:lnTo>
                    <a:pt x="62999" y="61047"/>
                  </a:lnTo>
                  <a:lnTo>
                    <a:pt x="62999" y="124047"/>
                  </a:lnTo>
                  <a:lnTo>
                    <a:pt x="0" y="124047"/>
                  </a:lnTo>
                  <a:lnTo>
                    <a:pt x="0" y="61047"/>
                  </a:lnTo>
                  <a:close/>
                </a:path>
              </a:pathLst>
            </a:custGeom>
            <a:ln w="9524">
              <a:solidFill>
                <a:srgbClr val="000000"/>
              </a:solidFill>
            </a:ln>
          </p:spPr>
          <p:txBody>
            <a:bodyPr wrap="square" lIns="0" tIns="0" rIns="0" bIns="0" rtlCol="0"/>
            <a:lstStyle/>
            <a:p>
              <a:endParaRPr/>
            </a:p>
          </p:txBody>
        </p:sp>
        <p:pic>
          <p:nvPicPr>
            <p:cNvPr id="59" name="object 59"/>
            <p:cNvPicPr/>
            <p:nvPr/>
          </p:nvPicPr>
          <p:blipFill>
            <a:blip r:embed="rId8" cstate="print"/>
            <a:stretch>
              <a:fillRect/>
            </a:stretch>
          </p:blipFill>
          <p:spPr>
            <a:xfrm>
              <a:off x="1276797" y="1401238"/>
              <a:ext cx="155080" cy="201148"/>
            </a:xfrm>
            <a:prstGeom prst="rect">
              <a:avLst/>
            </a:prstGeom>
          </p:spPr>
        </p:pic>
        <p:pic>
          <p:nvPicPr>
            <p:cNvPr id="60" name="object 60"/>
            <p:cNvPicPr/>
            <p:nvPr/>
          </p:nvPicPr>
          <p:blipFill>
            <a:blip r:embed="rId9" cstate="print"/>
            <a:stretch>
              <a:fillRect/>
            </a:stretch>
          </p:blipFill>
          <p:spPr>
            <a:xfrm>
              <a:off x="3115179" y="1369798"/>
              <a:ext cx="237527" cy="287840"/>
            </a:xfrm>
            <a:prstGeom prst="rect">
              <a:avLst/>
            </a:prstGeom>
          </p:spPr>
        </p:pic>
        <p:sp>
          <p:nvSpPr>
            <p:cNvPr id="143" name="object 143"/>
            <p:cNvSpPr txBox="1"/>
            <p:nvPr/>
          </p:nvSpPr>
          <p:spPr>
            <a:xfrm>
              <a:off x="1543332" y="1390956"/>
              <a:ext cx="5327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Plasma</a:t>
              </a:r>
              <a:endParaRPr sz="1200">
                <a:latin typeface="Arial"/>
                <a:cs typeface="Arial"/>
              </a:endParaRPr>
            </a:p>
          </p:txBody>
        </p:sp>
        <p:sp>
          <p:nvSpPr>
            <p:cNvPr id="144" name="object 144"/>
            <p:cNvSpPr txBox="1"/>
            <p:nvPr/>
          </p:nvSpPr>
          <p:spPr>
            <a:xfrm>
              <a:off x="703110" y="1878550"/>
              <a:ext cx="177165" cy="862965"/>
            </a:xfrm>
            <a:prstGeom prst="rect">
              <a:avLst/>
            </a:prstGeom>
          </p:spPr>
          <p:txBody>
            <a:bodyPr vert="vert270" wrap="square" lIns="0" tIns="9525" rIns="0" bIns="0" rtlCol="0">
              <a:spAutoFit/>
            </a:bodyPr>
            <a:lstStyle/>
            <a:p>
              <a:pPr marL="12700">
                <a:lnSpc>
                  <a:spcPct val="100000"/>
                </a:lnSpc>
                <a:spcBef>
                  <a:spcPts val="75"/>
                </a:spcBef>
              </a:pPr>
              <a:r>
                <a:rPr sz="1000" spc="-5" dirty="0">
                  <a:latin typeface="Arial"/>
                  <a:cs typeface="Arial"/>
                </a:rPr>
                <a:t>Concentration</a:t>
              </a:r>
              <a:r>
                <a:rPr sz="975" spc="-7" baseline="29914" dirty="0">
                  <a:latin typeface="Arial"/>
                  <a:cs typeface="Arial"/>
                </a:rPr>
                <a:t>1</a:t>
              </a:r>
              <a:endParaRPr sz="975" baseline="29914">
                <a:latin typeface="Arial"/>
                <a:cs typeface="Arial"/>
              </a:endParaRPr>
            </a:p>
          </p:txBody>
        </p:sp>
        <p:sp>
          <p:nvSpPr>
            <p:cNvPr id="145" name="object 145"/>
            <p:cNvSpPr txBox="1"/>
            <p:nvPr/>
          </p:nvSpPr>
          <p:spPr>
            <a:xfrm>
              <a:off x="712412" y="3433433"/>
              <a:ext cx="167640" cy="766445"/>
            </a:xfrm>
            <a:prstGeom prst="rect">
              <a:avLst/>
            </a:prstGeom>
          </p:spPr>
          <p:txBody>
            <a:bodyPr vert="vert270" wrap="square" lIns="0" tIns="635" rIns="0" bIns="0" rtlCol="0">
              <a:spAutoFit/>
            </a:bodyPr>
            <a:lstStyle/>
            <a:p>
              <a:pPr marL="12700">
                <a:lnSpc>
                  <a:spcPct val="100000"/>
                </a:lnSpc>
                <a:spcBef>
                  <a:spcPts val="5"/>
                </a:spcBef>
              </a:pPr>
              <a:r>
                <a:rPr sz="1000" spc="-5" dirty="0">
                  <a:latin typeface="Arial"/>
                  <a:cs typeface="Arial"/>
                </a:rPr>
                <a:t>Curren</a:t>
              </a:r>
              <a:r>
                <a:rPr sz="1000" dirty="0">
                  <a:latin typeface="Arial"/>
                  <a:cs typeface="Arial"/>
                </a:rPr>
                <a:t>t</a:t>
              </a:r>
              <a:r>
                <a:rPr sz="1000" spc="-5" dirty="0">
                  <a:latin typeface="Arial"/>
                  <a:cs typeface="Arial"/>
                </a:rPr>
                <a:t> </a:t>
              </a:r>
              <a:r>
                <a:rPr sz="1000" dirty="0">
                  <a:latin typeface="Arial"/>
                  <a:cs typeface="Arial"/>
                </a:rPr>
                <a:t>(-nA)</a:t>
              </a:r>
              <a:endParaRPr sz="1000">
                <a:latin typeface="Arial"/>
                <a:cs typeface="Arial"/>
              </a:endParaRPr>
            </a:p>
          </p:txBody>
        </p:sp>
        <p:sp>
          <p:nvSpPr>
            <p:cNvPr id="146" name="object 146"/>
            <p:cNvSpPr txBox="1"/>
            <p:nvPr/>
          </p:nvSpPr>
          <p:spPr>
            <a:xfrm>
              <a:off x="2145389" y="4554218"/>
              <a:ext cx="99123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L858R</a:t>
              </a:r>
              <a:r>
                <a:rPr sz="1200" spc="-70" dirty="0">
                  <a:latin typeface="Arial"/>
                  <a:cs typeface="Arial"/>
                </a:rPr>
                <a:t> </a:t>
              </a:r>
              <a:r>
                <a:rPr sz="1200" spc="-5" dirty="0">
                  <a:latin typeface="Arial"/>
                  <a:cs typeface="Arial"/>
                </a:rPr>
                <a:t>assays</a:t>
              </a:r>
              <a:endParaRPr sz="1200">
                <a:latin typeface="Arial"/>
                <a:cs typeface="Arial"/>
              </a:endParaRPr>
            </a:p>
          </p:txBody>
        </p:sp>
        <p:sp>
          <p:nvSpPr>
            <p:cNvPr id="147" name="object 147"/>
            <p:cNvSpPr txBox="1"/>
            <p:nvPr/>
          </p:nvSpPr>
          <p:spPr>
            <a:xfrm>
              <a:off x="1090120" y="3454563"/>
              <a:ext cx="23749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100</a:t>
              </a:r>
              <a:endParaRPr sz="1000">
                <a:latin typeface="Arial"/>
                <a:cs typeface="Arial"/>
              </a:endParaRPr>
            </a:p>
          </p:txBody>
        </p:sp>
        <p:sp>
          <p:nvSpPr>
            <p:cNvPr id="148" name="object 148"/>
            <p:cNvSpPr txBox="1"/>
            <p:nvPr/>
          </p:nvSpPr>
          <p:spPr>
            <a:xfrm>
              <a:off x="1160724" y="3855639"/>
              <a:ext cx="16700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50</a:t>
              </a:r>
              <a:endParaRPr sz="1000">
                <a:latin typeface="Arial"/>
                <a:cs typeface="Arial"/>
              </a:endParaRPr>
            </a:p>
          </p:txBody>
        </p:sp>
        <p:sp>
          <p:nvSpPr>
            <p:cNvPr id="149" name="object 149"/>
            <p:cNvSpPr txBox="1"/>
            <p:nvPr/>
          </p:nvSpPr>
          <p:spPr>
            <a:xfrm>
              <a:off x="2812500" y="1369800"/>
              <a:ext cx="1501140" cy="3172460"/>
            </a:xfrm>
            <a:prstGeom prst="rect">
              <a:avLst/>
            </a:prstGeom>
          </p:spPr>
          <p:txBody>
            <a:bodyPr vert="horz" wrap="square" lIns="0" tIns="33655" rIns="0" bIns="0" rtlCol="0">
              <a:spAutoFit/>
            </a:bodyPr>
            <a:lstStyle/>
            <a:p>
              <a:pPr marL="616585">
                <a:lnSpc>
                  <a:spcPct val="100000"/>
                </a:lnSpc>
                <a:spcBef>
                  <a:spcPts val="265"/>
                </a:spcBef>
              </a:pPr>
              <a:r>
                <a:rPr sz="1200" spc="-5" dirty="0">
                  <a:latin typeface="Arial"/>
                  <a:cs typeface="Arial"/>
                </a:rPr>
                <a:t>Saliva</a:t>
              </a:r>
              <a:endParaRPr sz="1200" dirty="0">
                <a:latin typeface="Arial"/>
                <a:cs typeface="Arial"/>
              </a:endParaRPr>
            </a:p>
            <a:p>
              <a:pPr>
                <a:lnSpc>
                  <a:spcPct val="100000"/>
                </a:lnSpc>
                <a:spcBef>
                  <a:spcPts val="35"/>
                </a:spcBef>
              </a:pPr>
              <a:endParaRPr sz="1300" dirty="0">
                <a:latin typeface="Arial"/>
                <a:cs typeface="Arial"/>
              </a:endParaRPr>
            </a:p>
            <a:p>
              <a:pPr marL="57785">
                <a:lnSpc>
                  <a:spcPct val="100000"/>
                </a:lnSpc>
              </a:pPr>
              <a:r>
                <a:rPr sz="1000" spc="-5" dirty="0">
                  <a:solidFill>
                    <a:srgbClr val="222222"/>
                  </a:solidFill>
                  <a:latin typeface="Arial"/>
                  <a:cs typeface="Arial"/>
                </a:rPr>
                <a:t>300</a:t>
              </a:r>
              <a:endParaRPr sz="1000" dirty="0">
                <a:latin typeface="Arial"/>
                <a:cs typeface="Arial"/>
              </a:endParaRPr>
            </a:p>
            <a:p>
              <a:pPr>
                <a:lnSpc>
                  <a:spcPct val="100000"/>
                </a:lnSpc>
                <a:spcBef>
                  <a:spcPts val="45"/>
                </a:spcBef>
              </a:pPr>
              <a:endParaRPr sz="1050" dirty="0">
                <a:latin typeface="Arial"/>
                <a:cs typeface="Arial"/>
              </a:endParaRPr>
            </a:p>
            <a:p>
              <a:pPr marL="57785">
                <a:lnSpc>
                  <a:spcPct val="100000"/>
                </a:lnSpc>
              </a:pPr>
              <a:r>
                <a:rPr sz="1000" spc="-5" dirty="0">
                  <a:solidFill>
                    <a:srgbClr val="222222"/>
                  </a:solidFill>
                  <a:latin typeface="Arial"/>
                  <a:cs typeface="Arial"/>
                </a:rPr>
                <a:t>200</a:t>
              </a:r>
              <a:endParaRPr sz="1000" dirty="0">
                <a:latin typeface="Arial"/>
                <a:cs typeface="Arial"/>
              </a:endParaRPr>
            </a:p>
            <a:p>
              <a:pPr>
                <a:lnSpc>
                  <a:spcPct val="100000"/>
                </a:lnSpc>
                <a:spcBef>
                  <a:spcPts val="45"/>
                </a:spcBef>
              </a:pPr>
              <a:endParaRPr sz="1050" dirty="0">
                <a:latin typeface="Arial"/>
                <a:cs typeface="Arial"/>
              </a:endParaRPr>
            </a:p>
            <a:p>
              <a:pPr marL="57785">
                <a:lnSpc>
                  <a:spcPct val="100000"/>
                </a:lnSpc>
              </a:pPr>
              <a:r>
                <a:rPr sz="1000" spc="-5" dirty="0">
                  <a:solidFill>
                    <a:srgbClr val="222222"/>
                  </a:solidFill>
                  <a:latin typeface="Arial"/>
                  <a:cs typeface="Arial"/>
                </a:rPr>
                <a:t>100</a:t>
              </a:r>
              <a:endParaRPr sz="1000" dirty="0">
                <a:latin typeface="Arial"/>
                <a:cs typeface="Arial"/>
              </a:endParaRPr>
            </a:p>
            <a:p>
              <a:pPr>
                <a:lnSpc>
                  <a:spcPct val="100000"/>
                </a:lnSpc>
              </a:pPr>
              <a:endParaRPr sz="1100" dirty="0">
                <a:latin typeface="Arial"/>
                <a:cs typeface="Arial"/>
              </a:endParaRPr>
            </a:p>
            <a:p>
              <a:pPr>
                <a:lnSpc>
                  <a:spcPct val="100000"/>
                </a:lnSpc>
              </a:pPr>
              <a:endParaRPr sz="1100" dirty="0">
                <a:latin typeface="Arial"/>
                <a:cs typeface="Arial"/>
              </a:endParaRPr>
            </a:p>
            <a:p>
              <a:pPr>
                <a:lnSpc>
                  <a:spcPct val="100000"/>
                </a:lnSpc>
              </a:pPr>
              <a:endParaRPr sz="1100" dirty="0">
                <a:latin typeface="Arial"/>
                <a:cs typeface="Arial"/>
              </a:endParaRPr>
            </a:p>
            <a:p>
              <a:pPr>
                <a:lnSpc>
                  <a:spcPct val="100000"/>
                </a:lnSpc>
              </a:pPr>
              <a:endParaRPr sz="1100" dirty="0">
                <a:latin typeface="Arial"/>
                <a:cs typeface="Arial"/>
              </a:endParaRPr>
            </a:p>
            <a:p>
              <a:pPr>
                <a:lnSpc>
                  <a:spcPct val="100000"/>
                </a:lnSpc>
              </a:pPr>
              <a:endParaRPr sz="1100" dirty="0">
                <a:latin typeface="Arial"/>
                <a:cs typeface="Arial"/>
              </a:endParaRPr>
            </a:p>
            <a:p>
              <a:pPr>
                <a:lnSpc>
                  <a:spcPct val="100000"/>
                </a:lnSpc>
                <a:spcBef>
                  <a:spcPts val="5"/>
                </a:spcBef>
              </a:pPr>
              <a:endParaRPr sz="1200" dirty="0">
                <a:latin typeface="Arial"/>
                <a:cs typeface="Arial"/>
              </a:endParaRPr>
            </a:p>
            <a:p>
              <a:pPr marL="58419">
                <a:lnSpc>
                  <a:spcPct val="100000"/>
                </a:lnSpc>
              </a:pPr>
              <a:r>
                <a:rPr sz="1000" spc="-5" dirty="0">
                  <a:solidFill>
                    <a:srgbClr val="222222"/>
                  </a:solidFill>
                  <a:latin typeface="Arial"/>
                  <a:cs typeface="Arial"/>
                </a:rPr>
                <a:t>200</a:t>
              </a:r>
              <a:endParaRPr sz="1000" dirty="0">
                <a:latin typeface="Arial"/>
                <a:cs typeface="Arial"/>
              </a:endParaRPr>
            </a:p>
            <a:p>
              <a:pPr>
                <a:lnSpc>
                  <a:spcPct val="100000"/>
                </a:lnSpc>
                <a:spcBef>
                  <a:spcPts val="50"/>
                </a:spcBef>
              </a:pPr>
              <a:endParaRPr sz="1250" dirty="0">
                <a:latin typeface="Arial"/>
                <a:cs typeface="Arial"/>
              </a:endParaRPr>
            </a:p>
            <a:p>
              <a:pPr marL="58419">
                <a:lnSpc>
                  <a:spcPct val="100000"/>
                </a:lnSpc>
              </a:pPr>
              <a:r>
                <a:rPr sz="1000" spc="-5" dirty="0">
                  <a:solidFill>
                    <a:srgbClr val="222222"/>
                  </a:solidFill>
                  <a:latin typeface="Arial"/>
                  <a:cs typeface="Arial"/>
                </a:rPr>
                <a:t>100</a:t>
              </a:r>
              <a:endParaRPr sz="1000" dirty="0">
                <a:latin typeface="Arial"/>
                <a:cs typeface="Arial"/>
              </a:endParaRPr>
            </a:p>
          </p:txBody>
        </p:sp>
        <p:sp>
          <p:nvSpPr>
            <p:cNvPr id="150" name="object 150"/>
            <p:cNvSpPr txBox="1"/>
            <p:nvPr/>
          </p:nvSpPr>
          <p:spPr>
            <a:xfrm>
              <a:off x="1012004" y="1703803"/>
              <a:ext cx="315595" cy="1087120"/>
            </a:xfrm>
            <a:prstGeom prst="rect">
              <a:avLst/>
            </a:prstGeom>
          </p:spPr>
          <p:txBody>
            <a:bodyPr vert="horz" wrap="square" lIns="0" tIns="12700" rIns="0" bIns="0" rtlCol="0">
              <a:spAutoFit/>
            </a:bodyPr>
            <a:lstStyle/>
            <a:p>
              <a:pPr marL="19685">
                <a:lnSpc>
                  <a:spcPts val="1090"/>
                </a:lnSpc>
                <a:spcBef>
                  <a:spcPts val="100"/>
                </a:spcBef>
              </a:pPr>
              <a:r>
                <a:rPr sz="1000" spc="-5" dirty="0">
                  <a:solidFill>
                    <a:srgbClr val="222222"/>
                  </a:solidFill>
                  <a:latin typeface="Arial"/>
                  <a:cs typeface="Arial"/>
                </a:rPr>
                <a:t>5000</a:t>
              </a:r>
              <a:endParaRPr sz="1000">
                <a:latin typeface="Arial"/>
                <a:cs typeface="Arial"/>
              </a:endParaRPr>
            </a:p>
            <a:p>
              <a:pPr marL="12700">
                <a:lnSpc>
                  <a:spcPts val="980"/>
                </a:lnSpc>
              </a:pPr>
              <a:r>
                <a:rPr sz="1000" spc="-5" dirty="0">
                  <a:solidFill>
                    <a:srgbClr val="222222"/>
                  </a:solidFill>
                  <a:latin typeface="Arial"/>
                  <a:cs typeface="Arial"/>
                </a:rPr>
                <a:t>4000</a:t>
              </a:r>
              <a:endParaRPr sz="1000">
                <a:latin typeface="Arial"/>
                <a:cs typeface="Arial"/>
              </a:endParaRPr>
            </a:p>
            <a:p>
              <a:pPr marL="17145">
                <a:lnSpc>
                  <a:spcPts val="980"/>
                </a:lnSpc>
              </a:pPr>
              <a:r>
                <a:rPr sz="1000" spc="-5" dirty="0">
                  <a:solidFill>
                    <a:srgbClr val="222222"/>
                  </a:solidFill>
                  <a:latin typeface="Arial"/>
                  <a:cs typeface="Arial"/>
                </a:rPr>
                <a:t>3000</a:t>
              </a:r>
              <a:endParaRPr sz="1000">
                <a:latin typeface="Arial"/>
                <a:cs typeface="Arial"/>
              </a:endParaRPr>
            </a:p>
            <a:p>
              <a:pPr marL="17145">
                <a:lnSpc>
                  <a:spcPts val="980"/>
                </a:lnSpc>
              </a:pPr>
              <a:r>
                <a:rPr sz="1000" spc="-5" dirty="0">
                  <a:solidFill>
                    <a:srgbClr val="222222"/>
                  </a:solidFill>
                  <a:latin typeface="Arial"/>
                  <a:cs typeface="Arial"/>
                </a:rPr>
                <a:t>2000</a:t>
              </a:r>
              <a:endParaRPr sz="1000">
                <a:latin typeface="Arial"/>
                <a:cs typeface="Arial"/>
              </a:endParaRPr>
            </a:p>
            <a:p>
              <a:pPr marL="12700">
                <a:lnSpc>
                  <a:spcPts val="1090"/>
                </a:lnSpc>
              </a:pPr>
              <a:r>
                <a:rPr sz="1000" spc="-5" dirty="0">
                  <a:solidFill>
                    <a:srgbClr val="222222"/>
                  </a:solidFill>
                  <a:latin typeface="Arial"/>
                  <a:cs typeface="Arial"/>
                </a:rPr>
                <a:t>1000</a:t>
              </a:r>
              <a:endParaRPr sz="1000">
                <a:latin typeface="Arial"/>
                <a:cs typeface="Arial"/>
              </a:endParaRPr>
            </a:p>
            <a:p>
              <a:pPr marR="12065" algn="r">
                <a:lnSpc>
                  <a:spcPct val="100000"/>
                </a:lnSpc>
                <a:spcBef>
                  <a:spcPts val="565"/>
                </a:spcBef>
              </a:pPr>
              <a:r>
                <a:rPr sz="1000" spc="-5" dirty="0">
                  <a:solidFill>
                    <a:srgbClr val="222222"/>
                  </a:solidFill>
                  <a:latin typeface="Arial"/>
                  <a:cs typeface="Arial"/>
                </a:rPr>
                <a:t>100</a:t>
              </a:r>
              <a:endParaRPr sz="1000">
                <a:latin typeface="Arial"/>
                <a:cs typeface="Arial"/>
              </a:endParaRPr>
            </a:p>
            <a:p>
              <a:pPr marR="7620" algn="r">
                <a:lnSpc>
                  <a:spcPct val="100000"/>
                </a:lnSpc>
                <a:spcBef>
                  <a:spcPts val="275"/>
                </a:spcBef>
              </a:pPr>
              <a:r>
                <a:rPr sz="1000" spc="-5" dirty="0">
                  <a:solidFill>
                    <a:srgbClr val="222222"/>
                  </a:solidFill>
                  <a:latin typeface="Arial"/>
                  <a:cs typeface="Arial"/>
                </a:rPr>
                <a:t>50</a:t>
              </a:r>
              <a:endParaRPr sz="1000">
                <a:latin typeface="Arial"/>
                <a:cs typeface="Arial"/>
              </a:endParaRPr>
            </a:p>
          </p:txBody>
        </p:sp>
        <p:sp>
          <p:nvSpPr>
            <p:cNvPr id="151" name="object 151"/>
            <p:cNvSpPr/>
            <p:nvPr/>
          </p:nvSpPr>
          <p:spPr>
            <a:xfrm>
              <a:off x="1333706" y="2416956"/>
              <a:ext cx="93345" cy="50165"/>
            </a:xfrm>
            <a:custGeom>
              <a:avLst/>
              <a:gdLst/>
              <a:ahLst/>
              <a:cxnLst/>
              <a:rect l="l" t="t" r="r" b="b"/>
              <a:pathLst>
                <a:path w="93344" h="50164">
                  <a:moveTo>
                    <a:pt x="0" y="49685"/>
                  </a:moveTo>
                  <a:lnTo>
                    <a:pt x="92399" y="49685"/>
                  </a:lnTo>
                </a:path>
                <a:path w="93344" h="50164">
                  <a:moveTo>
                    <a:pt x="924" y="0"/>
                  </a:moveTo>
                  <a:lnTo>
                    <a:pt x="93324" y="0"/>
                  </a:lnTo>
                </a:path>
              </a:pathLst>
            </a:custGeom>
            <a:ln w="9524">
              <a:solidFill>
                <a:srgbClr val="3D85C6"/>
              </a:solidFill>
            </a:ln>
          </p:spPr>
          <p:txBody>
            <a:bodyPr wrap="square" lIns="0" tIns="0" rIns="0" bIns="0" rtlCol="0"/>
            <a:lstStyle/>
            <a:p>
              <a:endParaRPr/>
            </a:p>
          </p:txBody>
        </p:sp>
        <p:sp>
          <p:nvSpPr>
            <p:cNvPr id="152" name="object 152"/>
            <p:cNvSpPr txBox="1"/>
            <p:nvPr/>
          </p:nvSpPr>
          <p:spPr>
            <a:xfrm>
              <a:off x="222350" y="2045271"/>
              <a:ext cx="196215" cy="532765"/>
            </a:xfrm>
            <a:prstGeom prst="rect">
              <a:avLst/>
            </a:prstGeom>
          </p:spPr>
          <p:txBody>
            <a:bodyPr vert="vert270" wrap="square" lIns="0" tIns="0" rIns="0" bIns="0" rtlCol="0">
              <a:spAutoFit/>
            </a:bodyPr>
            <a:lstStyle/>
            <a:p>
              <a:pPr marL="12700">
                <a:lnSpc>
                  <a:spcPts val="1425"/>
                </a:lnSpc>
              </a:pPr>
              <a:r>
                <a:rPr sz="1200" b="1" spc="-5" dirty="0">
                  <a:solidFill>
                    <a:srgbClr val="FFAB40"/>
                  </a:solidFill>
                  <a:latin typeface="Arial"/>
                  <a:cs typeface="Arial"/>
                </a:rPr>
                <a:t>ddPCR</a:t>
              </a:r>
              <a:endParaRPr sz="1200">
                <a:latin typeface="Arial"/>
                <a:cs typeface="Arial"/>
              </a:endParaRPr>
            </a:p>
          </p:txBody>
        </p:sp>
        <p:sp>
          <p:nvSpPr>
            <p:cNvPr id="153" name="object 153"/>
            <p:cNvSpPr txBox="1"/>
            <p:nvPr/>
          </p:nvSpPr>
          <p:spPr>
            <a:xfrm>
              <a:off x="222350" y="3549875"/>
              <a:ext cx="196215" cy="499109"/>
            </a:xfrm>
            <a:prstGeom prst="rect">
              <a:avLst/>
            </a:prstGeom>
          </p:spPr>
          <p:txBody>
            <a:bodyPr vert="vert270" wrap="square" lIns="0" tIns="0" rIns="0" bIns="0" rtlCol="0">
              <a:spAutoFit/>
            </a:bodyPr>
            <a:lstStyle/>
            <a:p>
              <a:pPr marL="12700">
                <a:lnSpc>
                  <a:spcPts val="1425"/>
                </a:lnSpc>
              </a:pPr>
              <a:r>
                <a:rPr sz="1200" b="1" spc="-5" dirty="0">
                  <a:solidFill>
                    <a:srgbClr val="3781B6"/>
                  </a:solidFill>
                  <a:latin typeface="Arial"/>
                  <a:cs typeface="Arial"/>
                </a:rPr>
                <a:t>EFIRM</a:t>
              </a:r>
              <a:endParaRPr sz="1200">
                <a:latin typeface="Arial"/>
                <a:cs typeface="Arial"/>
              </a:endParaRPr>
            </a:p>
          </p:txBody>
        </p:sp>
        <p:sp>
          <p:nvSpPr>
            <p:cNvPr id="162" name="object 162"/>
            <p:cNvSpPr/>
            <p:nvPr/>
          </p:nvSpPr>
          <p:spPr>
            <a:xfrm>
              <a:off x="537900" y="1625081"/>
              <a:ext cx="0" cy="1317625"/>
            </a:xfrm>
            <a:custGeom>
              <a:avLst/>
              <a:gdLst/>
              <a:ahLst/>
              <a:cxnLst/>
              <a:rect l="l" t="t" r="r" b="b"/>
              <a:pathLst>
                <a:path h="1317625">
                  <a:moveTo>
                    <a:pt x="0" y="1317600"/>
                  </a:moveTo>
                  <a:lnTo>
                    <a:pt x="0" y="0"/>
                  </a:lnTo>
                </a:path>
              </a:pathLst>
            </a:custGeom>
            <a:ln w="9524">
              <a:solidFill>
                <a:srgbClr val="FFAB40"/>
              </a:solidFill>
            </a:ln>
          </p:spPr>
          <p:txBody>
            <a:bodyPr wrap="square" lIns="0" tIns="0" rIns="0" bIns="0" rtlCol="0"/>
            <a:lstStyle/>
            <a:p>
              <a:endParaRPr/>
            </a:p>
          </p:txBody>
        </p:sp>
        <p:sp>
          <p:nvSpPr>
            <p:cNvPr id="163" name="object 163"/>
            <p:cNvSpPr/>
            <p:nvPr/>
          </p:nvSpPr>
          <p:spPr>
            <a:xfrm>
              <a:off x="537900" y="3130730"/>
              <a:ext cx="0" cy="1317625"/>
            </a:xfrm>
            <a:custGeom>
              <a:avLst/>
              <a:gdLst/>
              <a:ahLst/>
              <a:cxnLst/>
              <a:rect l="l" t="t" r="r" b="b"/>
              <a:pathLst>
                <a:path h="1317625">
                  <a:moveTo>
                    <a:pt x="0" y="1317599"/>
                  </a:moveTo>
                  <a:lnTo>
                    <a:pt x="0" y="0"/>
                  </a:lnTo>
                </a:path>
              </a:pathLst>
            </a:custGeom>
            <a:ln w="9524">
              <a:solidFill>
                <a:srgbClr val="063763"/>
              </a:solidFill>
            </a:ln>
          </p:spPr>
          <p:txBody>
            <a:bodyPr wrap="square" lIns="0" tIns="0" rIns="0" bIns="0" rtlCol="0"/>
            <a:lstStyle/>
            <a:p>
              <a:endParaRPr/>
            </a:p>
          </p:txBody>
        </p:sp>
      </p:grpSp>
      <p:grpSp>
        <p:nvGrpSpPr>
          <p:cNvPr id="169" name="Group 168" descr="Box plots showing performance of EFIRM versus PCR in plasma and saliva for EGFR Exon19del">
            <a:extLst>
              <a:ext uri="{FF2B5EF4-FFF2-40B4-BE49-F238E27FC236}">
                <a16:creationId xmlns:a16="http://schemas.microsoft.com/office/drawing/2014/main" id="{A9F0A545-EFED-4E37-88C0-CD0DAA8E3966}"/>
              </a:ext>
            </a:extLst>
          </p:cNvPr>
          <p:cNvGrpSpPr/>
          <p:nvPr/>
        </p:nvGrpSpPr>
        <p:grpSpPr>
          <a:xfrm>
            <a:off x="4762060" y="1013322"/>
            <a:ext cx="4261765" cy="4004562"/>
            <a:chOff x="4762060" y="1013322"/>
            <a:chExt cx="4261765" cy="4004562"/>
          </a:xfrm>
        </p:grpSpPr>
        <p:grpSp>
          <p:nvGrpSpPr>
            <p:cNvPr id="2" name="object 2"/>
            <p:cNvGrpSpPr/>
            <p:nvPr/>
          </p:nvGrpSpPr>
          <p:grpSpPr>
            <a:xfrm>
              <a:off x="6701244" y="1325237"/>
              <a:ext cx="1624965" cy="3296285"/>
              <a:chOff x="6701244" y="1325237"/>
              <a:chExt cx="1624965" cy="3296285"/>
            </a:xfrm>
          </p:grpSpPr>
          <p:pic>
            <p:nvPicPr>
              <p:cNvPr id="3" name="object 3"/>
              <p:cNvPicPr/>
              <p:nvPr/>
            </p:nvPicPr>
            <p:blipFill>
              <a:blip r:embed="rId3" cstate="print"/>
              <a:stretch>
                <a:fillRect/>
              </a:stretch>
            </p:blipFill>
            <p:spPr>
              <a:xfrm>
                <a:off x="6701244" y="1325237"/>
                <a:ext cx="1624425" cy="3295725"/>
              </a:xfrm>
              <a:prstGeom prst="rect">
                <a:avLst/>
              </a:prstGeom>
            </p:spPr>
          </p:pic>
          <p:sp>
            <p:nvSpPr>
              <p:cNvPr id="4" name="object 4"/>
              <p:cNvSpPr/>
              <p:nvPr/>
            </p:nvSpPr>
            <p:spPr>
              <a:xfrm>
                <a:off x="6763156" y="1368099"/>
                <a:ext cx="1501140" cy="3172460"/>
              </a:xfrm>
              <a:custGeom>
                <a:avLst/>
                <a:gdLst/>
                <a:ahLst/>
                <a:cxnLst/>
                <a:rect l="l" t="t" r="r" b="b"/>
                <a:pathLst>
                  <a:path w="1501140" h="3172460">
                    <a:moveTo>
                      <a:pt x="1500599" y="3171899"/>
                    </a:moveTo>
                    <a:lnTo>
                      <a:pt x="0" y="3171899"/>
                    </a:lnTo>
                    <a:lnTo>
                      <a:pt x="0" y="0"/>
                    </a:lnTo>
                    <a:lnTo>
                      <a:pt x="1500599" y="0"/>
                    </a:lnTo>
                    <a:lnTo>
                      <a:pt x="1500599" y="3171899"/>
                    </a:lnTo>
                    <a:close/>
                  </a:path>
                </a:pathLst>
              </a:custGeom>
              <a:solidFill>
                <a:srgbClr val="FFFFFF"/>
              </a:solidFill>
            </p:spPr>
            <p:txBody>
              <a:bodyPr wrap="square" lIns="0" tIns="0" rIns="0" bIns="0" rtlCol="0"/>
              <a:lstStyle/>
              <a:p>
                <a:endParaRPr/>
              </a:p>
            </p:txBody>
          </p:sp>
          <p:sp>
            <p:nvSpPr>
              <p:cNvPr id="5" name="object 5"/>
              <p:cNvSpPr/>
              <p:nvPr/>
            </p:nvSpPr>
            <p:spPr>
              <a:xfrm>
                <a:off x="6763156" y="1368099"/>
                <a:ext cx="1501140" cy="3172460"/>
              </a:xfrm>
              <a:custGeom>
                <a:avLst/>
                <a:gdLst/>
                <a:ahLst/>
                <a:cxnLst/>
                <a:rect l="l" t="t" r="r" b="b"/>
                <a:pathLst>
                  <a:path w="1501140" h="3172460">
                    <a:moveTo>
                      <a:pt x="0" y="0"/>
                    </a:moveTo>
                    <a:lnTo>
                      <a:pt x="1500599" y="0"/>
                    </a:lnTo>
                    <a:lnTo>
                      <a:pt x="1500599" y="3171899"/>
                    </a:lnTo>
                    <a:lnTo>
                      <a:pt x="0" y="3171899"/>
                    </a:lnTo>
                    <a:lnTo>
                      <a:pt x="0" y="0"/>
                    </a:lnTo>
                    <a:close/>
                  </a:path>
                </a:pathLst>
              </a:custGeom>
              <a:ln w="9524">
                <a:solidFill>
                  <a:srgbClr val="FFFFFF"/>
                </a:solidFill>
              </a:ln>
            </p:spPr>
            <p:txBody>
              <a:bodyPr wrap="square" lIns="0" tIns="0" rIns="0" bIns="0" rtlCol="0"/>
              <a:lstStyle/>
              <a:p>
                <a:endParaRPr/>
              </a:p>
            </p:txBody>
          </p:sp>
        </p:grpSp>
        <p:sp>
          <p:nvSpPr>
            <p:cNvPr id="63" name="object 63"/>
            <p:cNvSpPr/>
            <p:nvPr/>
          </p:nvSpPr>
          <p:spPr>
            <a:xfrm>
              <a:off x="4762060" y="1341338"/>
              <a:ext cx="3736975" cy="0"/>
            </a:xfrm>
            <a:custGeom>
              <a:avLst/>
              <a:gdLst/>
              <a:ahLst/>
              <a:cxnLst/>
              <a:rect l="l" t="t" r="r" b="b"/>
              <a:pathLst>
                <a:path w="3736975">
                  <a:moveTo>
                    <a:pt x="0" y="0"/>
                  </a:moveTo>
                  <a:lnTo>
                    <a:pt x="3736799" y="0"/>
                  </a:lnTo>
                </a:path>
              </a:pathLst>
            </a:custGeom>
            <a:ln w="9524">
              <a:solidFill>
                <a:srgbClr val="2773AA"/>
              </a:solidFill>
            </a:ln>
          </p:spPr>
          <p:txBody>
            <a:bodyPr wrap="square" lIns="0" tIns="0" rIns="0" bIns="0" rtlCol="0"/>
            <a:lstStyle/>
            <a:p>
              <a:endParaRPr/>
            </a:p>
          </p:txBody>
        </p:sp>
        <p:pic>
          <p:nvPicPr>
            <p:cNvPr id="66" name="object 66"/>
            <p:cNvPicPr/>
            <p:nvPr/>
          </p:nvPicPr>
          <p:blipFill>
            <a:blip r:embed="rId10" cstate="print"/>
            <a:stretch>
              <a:fillRect/>
            </a:stretch>
          </p:blipFill>
          <p:spPr>
            <a:xfrm>
              <a:off x="8006825" y="4060884"/>
              <a:ext cx="1017000" cy="957000"/>
            </a:xfrm>
            <a:prstGeom prst="rect">
              <a:avLst/>
            </a:prstGeom>
          </p:spPr>
        </p:pic>
        <p:sp>
          <p:nvSpPr>
            <p:cNvPr id="67" name="object 67"/>
            <p:cNvSpPr/>
            <p:nvPr/>
          </p:nvSpPr>
          <p:spPr>
            <a:xfrm>
              <a:off x="8063974" y="4098984"/>
              <a:ext cx="902969" cy="843280"/>
            </a:xfrm>
            <a:custGeom>
              <a:avLst/>
              <a:gdLst/>
              <a:ahLst/>
              <a:cxnLst/>
              <a:rect l="l" t="t" r="r" b="b"/>
              <a:pathLst>
                <a:path w="902970" h="843279">
                  <a:moveTo>
                    <a:pt x="902699" y="842699"/>
                  </a:moveTo>
                  <a:lnTo>
                    <a:pt x="0" y="842699"/>
                  </a:lnTo>
                  <a:lnTo>
                    <a:pt x="0" y="0"/>
                  </a:lnTo>
                  <a:lnTo>
                    <a:pt x="902699" y="0"/>
                  </a:lnTo>
                  <a:lnTo>
                    <a:pt x="902699" y="842699"/>
                  </a:lnTo>
                  <a:close/>
                </a:path>
              </a:pathLst>
            </a:custGeom>
            <a:solidFill>
              <a:srgbClr val="FFFFFF"/>
            </a:solidFill>
          </p:spPr>
          <p:txBody>
            <a:bodyPr wrap="square" lIns="0" tIns="0" rIns="0" bIns="0" rtlCol="0"/>
            <a:lstStyle/>
            <a:p>
              <a:endParaRPr/>
            </a:p>
          </p:txBody>
        </p:sp>
        <p:grpSp>
          <p:nvGrpSpPr>
            <p:cNvPr id="72" name="object 72"/>
            <p:cNvGrpSpPr/>
            <p:nvPr/>
          </p:nvGrpSpPr>
          <p:grpSpPr>
            <a:xfrm>
              <a:off x="7153810" y="3258070"/>
              <a:ext cx="768985" cy="1163320"/>
              <a:chOff x="7153810" y="3258070"/>
              <a:chExt cx="768985" cy="1163320"/>
            </a:xfrm>
          </p:grpSpPr>
          <p:sp>
            <p:nvSpPr>
              <p:cNvPr id="73" name="object 73"/>
              <p:cNvSpPr/>
              <p:nvPr/>
            </p:nvSpPr>
            <p:spPr>
              <a:xfrm>
                <a:off x="7295785" y="4273311"/>
                <a:ext cx="185420" cy="111760"/>
              </a:xfrm>
              <a:custGeom>
                <a:avLst/>
                <a:gdLst/>
                <a:ahLst/>
                <a:cxnLst/>
                <a:rect l="l" t="t" r="r" b="b"/>
                <a:pathLst>
                  <a:path w="185420" h="111760">
                    <a:moveTo>
                      <a:pt x="92405" y="96"/>
                    </a:moveTo>
                    <a:lnTo>
                      <a:pt x="91505" y="111396"/>
                    </a:lnTo>
                  </a:path>
                  <a:path w="185420" h="111760">
                    <a:moveTo>
                      <a:pt x="0" y="0"/>
                    </a:moveTo>
                    <a:lnTo>
                      <a:pt x="185399" y="0"/>
                    </a:lnTo>
                  </a:path>
                </a:pathLst>
              </a:custGeom>
              <a:ln w="9524">
                <a:solidFill>
                  <a:srgbClr val="3D85C6"/>
                </a:solidFill>
              </a:ln>
            </p:spPr>
            <p:txBody>
              <a:bodyPr wrap="square" lIns="0" tIns="0" rIns="0" bIns="0" rtlCol="0"/>
              <a:lstStyle/>
              <a:p>
                <a:endParaRPr/>
              </a:p>
            </p:txBody>
          </p:sp>
          <p:sp>
            <p:nvSpPr>
              <p:cNvPr id="74" name="object 74"/>
              <p:cNvSpPr/>
              <p:nvPr/>
            </p:nvSpPr>
            <p:spPr>
              <a:xfrm>
                <a:off x="7158573" y="3258070"/>
                <a:ext cx="763905" cy="1127125"/>
              </a:xfrm>
              <a:custGeom>
                <a:avLst/>
                <a:gdLst/>
                <a:ahLst/>
                <a:cxnLst/>
                <a:rect l="l" t="t" r="r" b="b"/>
                <a:pathLst>
                  <a:path w="763904" h="1127125">
                    <a:moveTo>
                      <a:pt x="0" y="0"/>
                    </a:moveTo>
                    <a:lnTo>
                      <a:pt x="0" y="1126499"/>
                    </a:lnTo>
                  </a:path>
                  <a:path w="763904" h="1127125">
                    <a:moveTo>
                      <a:pt x="0" y="1126670"/>
                    </a:moveTo>
                    <a:lnTo>
                      <a:pt x="763799" y="1126670"/>
                    </a:lnTo>
                  </a:path>
                </a:pathLst>
              </a:custGeom>
              <a:ln w="9524">
                <a:solidFill>
                  <a:srgbClr val="2F7EB8"/>
                </a:solidFill>
              </a:ln>
            </p:spPr>
            <p:txBody>
              <a:bodyPr wrap="square" lIns="0" tIns="0" rIns="0" bIns="0" rtlCol="0"/>
              <a:lstStyle/>
              <a:p>
                <a:endParaRPr/>
              </a:p>
            </p:txBody>
          </p:sp>
          <p:pic>
            <p:nvPicPr>
              <p:cNvPr id="75" name="object 75"/>
              <p:cNvPicPr/>
              <p:nvPr/>
            </p:nvPicPr>
            <p:blipFill>
              <a:blip r:embed="rId11" cstate="print"/>
              <a:stretch>
                <a:fillRect/>
              </a:stretch>
            </p:blipFill>
            <p:spPr>
              <a:xfrm>
                <a:off x="7247325" y="4348145"/>
                <a:ext cx="277873" cy="73124"/>
              </a:xfrm>
              <a:prstGeom prst="rect">
                <a:avLst/>
              </a:prstGeom>
            </p:spPr>
          </p:pic>
          <p:pic>
            <p:nvPicPr>
              <p:cNvPr id="76" name="object 76"/>
              <p:cNvPicPr/>
              <p:nvPr/>
            </p:nvPicPr>
            <p:blipFill>
              <a:blip r:embed="rId12" cstate="print"/>
              <a:stretch>
                <a:fillRect/>
              </a:stretch>
            </p:blipFill>
            <p:spPr>
              <a:xfrm>
                <a:off x="7351732" y="4237819"/>
                <a:ext cx="73124" cy="73124"/>
              </a:xfrm>
              <a:prstGeom prst="rect">
                <a:avLst/>
              </a:prstGeom>
            </p:spPr>
          </p:pic>
          <p:sp>
            <p:nvSpPr>
              <p:cNvPr id="77" name="object 77"/>
              <p:cNvSpPr/>
              <p:nvPr/>
            </p:nvSpPr>
            <p:spPr>
              <a:xfrm>
                <a:off x="7658535" y="3412447"/>
                <a:ext cx="185420" cy="0"/>
              </a:xfrm>
              <a:custGeom>
                <a:avLst/>
                <a:gdLst/>
                <a:ahLst/>
                <a:cxnLst/>
                <a:rect l="l" t="t" r="r" b="b"/>
                <a:pathLst>
                  <a:path w="185420">
                    <a:moveTo>
                      <a:pt x="0" y="0"/>
                    </a:moveTo>
                    <a:lnTo>
                      <a:pt x="23085" y="0"/>
                    </a:lnTo>
                  </a:path>
                  <a:path w="185420">
                    <a:moveTo>
                      <a:pt x="86685" y="0"/>
                    </a:moveTo>
                    <a:lnTo>
                      <a:pt x="106438" y="0"/>
                    </a:lnTo>
                  </a:path>
                  <a:path w="185420">
                    <a:moveTo>
                      <a:pt x="170038" y="0"/>
                    </a:moveTo>
                    <a:lnTo>
                      <a:pt x="185399" y="0"/>
                    </a:lnTo>
                  </a:path>
                </a:pathLst>
              </a:custGeom>
              <a:ln w="9524">
                <a:solidFill>
                  <a:srgbClr val="3D85C6"/>
                </a:solidFill>
              </a:ln>
            </p:spPr>
            <p:txBody>
              <a:bodyPr wrap="square" lIns="0" tIns="0" rIns="0" bIns="0" rtlCol="0"/>
              <a:lstStyle/>
              <a:p>
                <a:endParaRPr/>
              </a:p>
            </p:txBody>
          </p:sp>
          <p:sp>
            <p:nvSpPr>
              <p:cNvPr id="78" name="object 78"/>
              <p:cNvSpPr/>
              <p:nvPr/>
            </p:nvSpPr>
            <p:spPr>
              <a:xfrm>
                <a:off x="7663285" y="3410325"/>
                <a:ext cx="185420" cy="262890"/>
              </a:xfrm>
              <a:custGeom>
                <a:avLst/>
                <a:gdLst/>
                <a:ahLst/>
                <a:cxnLst/>
                <a:rect l="l" t="t" r="r" b="b"/>
                <a:pathLst>
                  <a:path w="185420" h="262889">
                    <a:moveTo>
                      <a:pt x="0" y="0"/>
                    </a:moveTo>
                    <a:lnTo>
                      <a:pt x="0" y="262799"/>
                    </a:lnTo>
                  </a:path>
                  <a:path w="185420" h="262889">
                    <a:moveTo>
                      <a:pt x="185041" y="0"/>
                    </a:moveTo>
                    <a:lnTo>
                      <a:pt x="185041" y="262799"/>
                    </a:lnTo>
                  </a:path>
                </a:pathLst>
              </a:custGeom>
              <a:ln w="9524">
                <a:solidFill>
                  <a:srgbClr val="3D85C6"/>
                </a:solidFill>
              </a:ln>
            </p:spPr>
            <p:txBody>
              <a:bodyPr wrap="square" lIns="0" tIns="0" rIns="0" bIns="0" rtlCol="0"/>
              <a:lstStyle/>
              <a:p>
                <a:endParaRPr/>
              </a:p>
            </p:txBody>
          </p:sp>
          <p:sp>
            <p:nvSpPr>
              <p:cNvPr id="79" name="object 79"/>
              <p:cNvSpPr/>
              <p:nvPr/>
            </p:nvSpPr>
            <p:spPr>
              <a:xfrm>
                <a:off x="7658535" y="3594834"/>
                <a:ext cx="185420" cy="0"/>
              </a:xfrm>
              <a:custGeom>
                <a:avLst/>
                <a:gdLst/>
                <a:ahLst/>
                <a:cxnLst/>
                <a:rect l="l" t="t" r="r" b="b"/>
                <a:pathLst>
                  <a:path w="185420">
                    <a:moveTo>
                      <a:pt x="0" y="0"/>
                    </a:moveTo>
                    <a:lnTo>
                      <a:pt x="65436" y="0"/>
                    </a:lnTo>
                  </a:path>
                  <a:path w="185420">
                    <a:moveTo>
                      <a:pt x="129036" y="0"/>
                    </a:moveTo>
                    <a:lnTo>
                      <a:pt x="185399" y="0"/>
                    </a:lnTo>
                  </a:path>
                </a:pathLst>
              </a:custGeom>
              <a:ln w="9524">
                <a:solidFill>
                  <a:srgbClr val="3D85C6"/>
                </a:solidFill>
              </a:ln>
            </p:spPr>
            <p:txBody>
              <a:bodyPr wrap="square" lIns="0" tIns="0" rIns="0" bIns="0" rtlCol="0"/>
              <a:lstStyle/>
              <a:p>
                <a:endParaRPr/>
              </a:p>
            </p:txBody>
          </p:sp>
          <p:sp>
            <p:nvSpPr>
              <p:cNvPr id="80" name="object 80"/>
              <p:cNvSpPr/>
              <p:nvPr/>
            </p:nvSpPr>
            <p:spPr>
              <a:xfrm>
                <a:off x="7658535" y="3666544"/>
                <a:ext cx="185420" cy="0"/>
              </a:xfrm>
              <a:custGeom>
                <a:avLst/>
                <a:gdLst/>
                <a:ahLst/>
                <a:cxnLst/>
                <a:rect l="l" t="t" r="r" b="b"/>
                <a:pathLst>
                  <a:path w="185420">
                    <a:moveTo>
                      <a:pt x="0" y="0"/>
                    </a:moveTo>
                    <a:lnTo>
                      <a:pt x="185399" y="0"/>
                    </a:lnTo>
                  </a:path>
                </a:pathLst>
              </a:custGeom>
              <a:ln w="9524">
                <a:solidFill>
                  <a:srgbClr val="3D85C6"/>
                </a:solidFill>
              </a:ln>
            </p:spPr>
            <p:txBody>
              <a:bodyPr wrap="square" lIns="0" tIns="0" rIns="0" bIns="0" rtlCol="0"/>
              <a:lstStyle/>
              <a:p>
                <a:endParaRPr/>
              </a:p>
            </p:txBody>
          </p:sp>
          <p:sp>
            <p:nvSpPr>
              <p:cNvPr id="81" name="object 81"/>
              <p:cNvSpPr/>
              <p:nvPr/>
            </p:nvSpPr>
            <p:spPr>
              <a:xfrm>
                <a:off x="7658557" y="3668488"/>
                <a:ext cx="185420" cy="167640"/>
              </a:xfrm>
              <a:custGeom>
                <a:avLst/>
                <a:gdLst/>
                <a:ahLst/>
                <a:cxnLst/>
                <a:rect l="l" t="t" r="r" b="b"/>
                <a:pathLst>
                  <a:path w="185420" h="167639">
                    <a:moveTo>
                      <a:pt x="92521" y="0"/>
                    </a:moveTo>
                    <a:lnTo>
                      <a:pt x="92521" y="121105"/>
                    </a:lnTo>
                  </a:path>
                  <a:path w="185420" h="167639">
                    <a:moveTo>
                      <a:pt x="0" y="167542"/>
                    </a:moveTo>
                    <a:lnTo>
                      <a:pt x="70142" y="167542"/>
                    </a:lnTo>
                  </a:path>
                  <a:path w="185420" h="167639">
                    <a:moveTo>
                      <a:pt x="133742" y="167542"/>
                    </a:moveTo>
                    <a:lnTo>
                      <a:pt x="185399" y="167542"/>
                    </a:lnTo>
                  </a:path>
                </a:pathLst>
              </a:custGeom>
              <a:ln w="9524">
                <a:solidFill>
                  <a:srgbClr val="3D85C6"/>
                </a:solidFill>
              </a:ln>
            </p:spPr>
            <p:txBody>
              <a:bodyPr wrap="square" lIns="0" tIns="0" rIns="0" bIns="0" rtlCol="0"/>
              <a:lstStyle/>
              <a:p>
                <a:endParaRPr/>
              </a:p>
            </p:txBody>
          </p:sp>
          <p:sp>
            <p:nvSpPr>
              <p:cNvPr id="82" name="object 82"/>
              <p:cNvSpPr/>
              <p:nvPr/>
            </p:nvSpPr>
            <p:spPr>
              <a:xfrm>
                <a:off x="7681621" y="3383550"/>
                <a:ext cx="147320" cy="469900"/>
              </a:xfrm>
              <a:custGeom>
                <a:avLst/>
                <a:gdLst/>
                <a:ahLst/>
                <a:cxnLst/>
                <a:rect l="l" t="t" r="r" b="b"/>
                <a:pathLst>
                  <a:path w="147320" h="469900">
                    <a:moveTo>
                      <a:pt x="0" y="22"/>
                    </a:moveTo>
                    <a:lnTo>
                      <a:pt x="63599" y="22"/>
                    </a:lnTo>
                    <a:lnTo>
                      <a:pt x="63599" y="63622"/>
                    </a:lnTo>
                    <a:lnTo>
                      <a:pt x="0" y="63622"/>
                    </a:lnTo>
                    <a:lnTo>
                      <a:pt x="0" y="22"/>
                    </a:lnTo>
                    <a:close/>
                  </a:path>
                  <a:path w="147320" h="469900">
                    <a:moveTo>
                      <a:pt x="83352" y="0"/>
                    </a:moveTo>
                    <a:lnTo>
                      <a:pt x="146952" y="0"/>
                    </a:lnTo>
                    <a:lnTo>
                      <a:pt x="146952" y="63599"/>
                    </a:lnTo>
                    <a:lnTo>
                      <a:pt x="83352" y="63599"/>
                    </a:lnTo>
                    <a:lnTo>
                      <a:pt x="83352" y="0"/>
                    </a:lnTo>
                    <a:close/>
                  </a:path>
                  <a:path w="147320" h="469900">
                    <a:moveTo>
                      <a:pt x="42350" y="179472"/>
                    </a:moveTo>
                    <a:lnTo>
                      <a:pt x="105950" y="179472"/>
                    </a:lnTo>
                    <a:lnTo>
                      <a:pt x="105950" y="243072"/>
                    </a:lnTo>
                    <a:lnTo>
                      <a:pt x="42350" y="243072"/>
                    </a:lnTo>
                    <a:lnTo>
                      <a:pt x="42350" y="179472"/>
                    </a:lnTo>
                    <a:close/>
                  </a:path>
                  <a:path w="147320" h="469900">
                    <a:moveTo>
                      <a:pt x="47077" y="406043"/>
                    </a:moveTo>
                    <a:lnTo>
                      <a:pt x="110677" y="406043"/>
                    </a:lnTo>
                    <a:lnTo>
                      <a:pt x="110677" y="469643"/>
                    </a:lnTo>
                    <a:lnTo>
                      <a:pt x="47077" y="469643"/>
                    </a:lnTo>
                    <a:lnTo>
                      <a:pt x="47077" y="406043"/>
                    </a:lnTo>
                    <a:close/>
                  </a:path>
                </a:pathLst>
              </a:custGeom>
              <a:ln w="9524">
                <a:solidFill>
                  <a:srgbClr val="000000"/>
                </a:solidFill>
              </a:ln>
            </p:spPr>
            <p:txBody>
              <a:bodyPr wrap="square" lIns="0" tIns="0" rIns="0" bIns="0" rtlCol="0"/>
              <a:lstStyle/>
              <a:p>
                <a:endParaRPr/>
              </a:p>
            </p:txBody>
          </p:sp>
        </p:grpSp>
        <p:grpSp>
          <p:nvGrpSpPr>
            <p:cNvPr id="83" name="object 83"/>
            <p:cNvGrpSpPr/>
            <p:nvPr/>
          </p:nvGrpSpPr>
          <p:grpSpPr>
            <a:xfrm>
              <a:off x="5408602" y="3258070"/>
              <a:ext cx="768985" cy="1159510"/>
              <a:chOff x="5408602" y="3258070"/>
              <a:chExt cx="768985" cy="1159510"/>
            </a:xfrm>
          </p:grpSpPr>
          <p:sp>
            <p:nvSpPr>
              <p:cNvPr id="84" name="object 84"/>
              <p:cNvSpPr/>
              <p:nvPr/>
            </p:nvSpPr>
            <p:spPr>
              <a:xfrm>
                <a:off x="5497911" y="4345462"/>
                <a:ext cx="237490" cy="0"/>
              </a:xfrm>
              <a:custGeom>
                <a:avLst/>
                <a:gdLst/>
                <a:ahLst/>
                <a:cxnLst/>
                <a:rect l="l" t="t" r="r" b="b"/>
                <a:pathLst>
                  <a:path w="237489">
                    <a:moveTo>
                      <a:pt x="0" y="0"/>
                    </a:moveTo>
                    <a:lnTo>
                      <a:pt x="236999" y="0"/>
                    </a:lnTo>
                  </a:path>
                </a:pathLst>
              </a:custGeom>
              <a:ln w="9524">
                <a:solidFill>
                  <a:srgbClr val="3D85C6"/>
                </a:solidFill>
              </a:ln>
            </p:spPr>
            <p:txBody>
              <a:bodyPr wrap="square" lIns="0" tIns="0" rIns="0" bIns="0" rtlCol="0"/>
              <a:lstStyle/>
              <a:p>
                <a:endParaRPr/>
              </a:p>
            </p:txBody>
          </p:sp>
          <p:sp>
            <p:nvSpPr>
              <p:cNvPr id="85" name="object 85"/>
              <p:cNvSpPr/>
              <p:nvPr/>
            </p:nvSpPr>
            <p:spPr>
              <a:xfrm>
                <a:off x="5413365" y="3258070"/>
                <a:ext cx="763905" cy="1127125"/>
              </a:xfrm>
              <a:custGeom>
                <a:avLst/>
                <a:gdLst/>
                <a:ahLst/>
                <a:cxnLst/>
                <a:rect l="l" t="t" r="r" b="b"/>
                <a:pathLst>
                  <a:path w="763904" h="1127125">
                    <a:moveTo>
                      <a:pt x="0" y="0"/>
                    </a:moveTo>
                    <a:lnTo>
                      <a:pt x="0" y="1126499"/>
                    </a:lnTo>
                  </a:path>
                  <a:path w="763904" h="1127125">
                    <a:moveTo>
                      <a:pt x="0" y="1126670"/>
                    </a:moveTo>
                    <a:lnTo>
                      <a:pt x="763799" y="1126670"/>
                    </a:lnTo>
                  </a:path>
                </a:pathLst>
              </a:custGeom>
              <a:ln w="9524">
                <a:solidFill>
                  <a:srgbClr val="2F7EB8"/>
                </a:solidFill>
              </a:ln>
            </p:spPr>
            <p:txBody>
              <a:bodyPr wrap="square" lIns="0" tIns="0" rIns="0" bIns="0" rtlCol="0"/>
              <a:lstStyle/>
              <a:p>
                <a:endParaRPr/>
              </a:p>
            </p:txBody>
          </p:sp>
          <p:pic>
            <p:nvPicPr>
              <p:cNvPr id="86" name="object 86"/>
              <p:cNvPicPr/>
              <p:nvPr/>
            </p:nvPicPr>
            <p:blipFill>
              <a:blip r:embed="rId13" cstate="print"/>
              <a:stretch>
                <a:fillRect/>
              </a:stretch>
            </p:blipFill>
            <p:spPr>
              <a:xfrm>
                <a:off x="5484334" y="4344256"/>
                <a:ext cx="277872" cy="73124"/>
              </a:xfrm>
              <a:prstGeom prst="rect">
                <a:avLst/>
              </a:prstGeom>
            </p:spPr>
          </p:pic>
          <p:sp>
            <p:nvSpPr>
              <p:cNvPr id="87" name="object 87"/>
              <p:cNvSpPr/>
              <p:nvPr/>
            </p:nvSpPr>
            <p:spPr>
              <a:xfrm>
                <a:off x="5843142" y="3444258"/>
                <a:ext cx="185420" cy="460375"/>
              </a:xfrm>
              <a:custGeom>
                <a:avLst/>
                <a:gdLst/>
                <a:ahLst/>
                <a:cxnLst/>
                <a:rect l="l" t="t" r="r" b="b"/>
                <a:pathLst>
                  <a:path w="185420" h="460375">
                    <a:moveTo>
                      <a:pt x="0" y="0"/>
                    </a:moveTo>
                    <a:lnTo>
                      <a:pt x="60708" y="0"/>
                    </a:lnTo>
                  </a:path>
                  <a:path w="185420" h="460375">
                    <a:moveTo>
                      <a:pt x="124308" y="0"/>
                    </a:moveTo>
                    <a:lnTo>
                      <a:pt x="185399" y="0"/>
                    </a:lnTo>
                  </a:path>
                  <a:path w="185420" h="460375">
                    <a:moveTo>
                      <a:pt x="92520" y="31788"/>
                    </a:moveTo>
                    <a:lnTo>
                      <a:pt x="92520" y="460199"/>
                    </a:lnTo>
                  </a:path>
                </a:pathLst>
              </a:custGeom>
              <a:ln w="9524">
                <a:solidFill>
                  <a:srgbClr val="3D85C6"/>
                </a:solidFill>
              </a:ln>
            </p:spPr>
            <p:txBody>
              <a:bodyPr wrap="square" lIns="0" tIns="0" rIns="0" bIns="0" rtlCol="0"/>
              <a:lstStyle/>
              <a:p>
                <a:endParaRPr/>
              </a:p>
            </p:txBody>
          </p:sp>
          <p:sp>
            <p:nvSpPr>
              <p:cNvPr id="88" name="object 88"/>
              <p:cNvSpPr/>
              <p:nvPr/>
            </p:nvSpPr>
            <p:spPr>
              <a:xfrm>
                <a:off x="5843164" y="3898461"/>
                <a:ext cx="185420" cy="0"/>
              </a:xfrm>
              <a:custGeom>
                <a:avLst/>
                <a:gdLst/>
                <a:ahLst/>
                <a:cxnLst/>
                <a:rect l="l" t="t" r="r" b="b"/>
                <a:pathLst>
                  <a:path w="185420">
                    <a:moveTo>
                      <a:pt x="0" y="0"/>
                    </a:moveTo>
                    <a:lnTo>
                      <a:pt x="185399" y="0"/>
                    </a:lnTo>
                  </a:path>
                </a:pathLst>
              </a:custGeom>
              <a:ln w="9524">
                <a:solidFill>
                  <a:srgbClr val="3D85C6"/>
                </a:solidFill>
              </a:ln>
            </p:spPr>
            <p:txBody>
              <a:bodyPr wrap="square" lIns="0" tIns="0" rIns="0" bIns="0" rtlCol="0"/>
              <a:lstStyle/>
              <a:p>
                <a:endParaRPr/>
              </a:p>
            </p:txBody>
          </p:sp>
          <p:sp>
            <p:nvSpPr>
              <p:cNvPr id="89" name="object 89"/>
              <p:cNvSpPr/>
              <p:nvPr/>
            </p:nvSpPr>
            <p:spPr>
              <a:xfrm>
                <a:off x="5903851" y="3412447"/>
                <a:ext cx="64135" cy="64135"/>
              </a:xfrm>
              <a:custGeom>
                <a:avLst/>
                <a:gdLst/>
                <a:ahLst/>
                <a:cxnLst/>
                <a:rect l="l" t="t" r="r" b="b"/>
                <a:pathLst>
                  <a:path w="64135" h="64135">
                    <a:moveTo>
                      <a:pt x="0" y="0"/>
                    </a:moveTo>
                    <a:lnTo>
                      <a:pt x="63599" y="0"/>
                    </a:lnTo>
                    <a:lnTo>
                      <a:pt x="63599" y="63599"/>
                    </a:lnTo>
                    <a:lnTo>
                      <a:pt x="0" y="63599"/>
                    </a:lnTo>
                    <a:lnTo>
                      <a:pt x="0" y="0"/>
                    </a:lnTo>
                    <a:close/>
                  </a:path>
                </a:pathLst>
              </a:custGeom>
              <a:ln w="9524">
                <a:solidFill>
                  <a:srgbClr val="000000"/>
                </a:solidFill>
              </a:ln>
            </p:spPr>
            <p:txBody>
              <a:bodyPr wrap="square" lIns="0" tIns="0" rIns="0" bIns="0" rtlCol="0"/>
              <a:lstStyle/>
              <a:p>
                <a:endParaRPr/>
              </a:p>
            </p:txBody>
          </p:sp>
          <p:sp>
            <p:nvSpPr>
              <p:cNvPr id="90" name="object 90"/>
              <p:cNvSpPr/>
              <p:nvPr/>
            </p:nvSpPr>
            <p:spPr>
              <a:xfrm>
                <a:off x="5847913" y="3898461"/>
                <a:ext cx="0" cy="184785"/>
              </a:xfrm>
              <a:custGeom>
                <a:avLst/>
                <a:gdLst/>
                <a:ahLst/>
                <a:cxnLst/>
                <a:rect l="l" t="t" r="r" b="b"/>
                <a:pathLst>
                  <a:path h="184785">
                    <a:moveTo>
                      <a:pt x="0" y="132373"/>
                    </a:moveTo>
                    <a:lnTo>
                      <a:pt x="0" y="184499"/>
                    </a:lnTo>
                  </a:path>
                  <a:path h="184785">
                    <a:moveTo>
                      <a:pt x="0" y="0"/>
                    </a:moveTo>
                    <a:lnTo>
                      <a:pt x="0" y="132373"/>
                    </a:lnTo>
                  </a:path>
                </a:pathLst>
              </a:custGeom>
              <a:ln w="9524">
                <a:solidFill>
                  <a:srgbClr val="3D85C6"/>
                </a:solidFill>
              </a:ln>
            </p:spPr>
            <p:txBody>
              <a:bodyPr wrap="square" lIns="0" tIns="0" rIns="0" bIns="0" rtlCol="0"/>
              <a:lstStyle/>
              <a:p>
                <a:endParaRPr/>
              </a:p>
            </p:txBody>
          </p:sp>
          <p:sp>
            <p:nvSpPr>
              <p:cNvPr id="91" name="object 91"/>
              <p:cNvSpPr/>
              <p:nvPr/>
            </p:nvSpPr>
            <p:spPr>
              <a:xfrm>
                <a:off x="6032956" y="3898461"/>
                <a:ext cx="0" cy="184785"/>
              </a:xfrm>
              <a:custGeom>
                <a:avLst/>
                <a:gdLst/>
                <a:ahLst/>
                <a:cxnLst/>
                <a:rect l="l" t="t" r="r" b="b"/>
                <a:pathLst>
                  <a:path h="184785">
                    <a:moveTo>
                      <a:pt x="0" y="0"/>
                    </a:moveTo>
                    <a:lnTo>
                      <a:pt x="0" y="184499"/>
                    </a:lnTo>
                  </a:path>
                </a:pathLst>
              </a:custGeom>
              <a:ln w="9524">
                <a:solidFill>
                  <a:srgbClr val="3D85C6"/>
                </a:solidFill>
              </a:ln>
            </p:spPr>
            <p:txBody>
              <a:bodyPr wrap="square" lIns="0" tIns="0" rIns="0" bIns="0" rtlCol="0"/>
              <a:lstStyle/>
              <a:p>
                <a:endParaRPr/>
              </a:p>
            </p:txBody>
          </p:sp>
          <p:sp>
            <p:nvSpPr>
              <p:cNvPr id="92" name="object 92"/>
              <p:cNvSpPr/>
              <p:nvPr/>
            </p:nvSpPr>
            <p:spPr>
              <a:xfrm>
                <a:off x="6016318" y="4082970"/>
                <a:ext cx="17145" cy="0"/>
              </a:xfrm>
              <a:custGeom>
                <a:avLst/>
                <a:gdLst/>
                <a:ahLst/>
                <a:cxnLst/>
                <a:rect l="l" t="t" r="r" b="b"/>
                <a:pathLst>
                  <a:path w="17145">
                    <a:moveTo>
                      <a:pt x="0" y="0"/>
                    </a:moveTo>
                    <a:lnTo>
                      <a:pt x="16951" y="0"/>
                    </a:lnTo>
                  </a:path>
                </a:pathLst>
              </a:custGeom>
              <a:ln w="9524">
                <a:solidFill>
                  <a:srgbClr val="3D85C6"/>
                </a:solidFill>
              </a:ln>
            </p:spPr>
            <p:txBody>
              <a:bodyPr wrap="square" lIns="0" tIns="0" rIns="0" bIns="0" rtlCol="0"/>
              <a:lstStyle/>
              <a:p>
                <a:endParaRPr/>
              </a:p>
            </p:txBody>
          </p:sp>
          <p:sp>
            <p:nvSpPr>
              <p:cNvPr id="93" name="object 93"/>
              <p:cNvSpPr/>
              <p:nvPr/>
            </p:nvSpPr>
            <p:spPr>
              <a:xfrm>
                <a:off x="5847892" y="4146373"/>
                <a:ext cx="185420" cy="0"/>
              </a:xfrm>
              <a:custGeom>
                <a:avLst/>
                <a:gdLst/>
                <a:ahLst/>
                <a:cxnLst/>
                <a:rect l="l" t="t" r="r" b="b"/>
                <a:pathLst>
                  <a:path w="185420">
                    <a:moveTo>
                      <a:pt x="0" y="0"/>
                    </a:moveTo>
                    <a:lnTo>
                      <a:pt x="185399" y="0"/>
                    </a:lnTo>
                  </a:path>
                </a:pathLst>
              </a:custGeom>
              <a:ln w="9524">
                <a:solidFill>
                  <a:srgbClr val="3D85C6"/>
                </a:solidFill>
              </a:ln>
            </p:spPr>
            <p:txBody>
              <a:bodyPr wrap="square" lIns="0" tIns="0" rIns="0" bIns="0" rtlCol="0"/>
              <a:lstStyle/>
              <a:p>
                <a:endParaRPr/>
              </a:p>
            </p:txBody>
          </p:sp>
          <p:sp>
            <p:nvSpPr>
              <p:cNvPr id="94" name="object 94"/>
              <p:cNvSpPr/>
              <p:nvPr/>
            </p:nvSpPr>
            <p:spPr>
              <a:xfrm>
                <a:off x="5936105" y="4126246"/>
                <a:ext cx="0" cy="26670"/>
              </a:xfrm>
              <a:custGeom>
                <a:avLst/>
                <a:gdLst/>
                <a:ahLst/>
                <a:cxnLst/>
                <a:rect l="l" t="t" r="r" b="b"/>
                <a:pathLst>
                  <a:path h="26670">
                    <a:moveTo>
                      <a:pt x="0" y="0"/>
                    </a:moveTo>
                    <a:lnTo>
                      <a:pt x="0" y="26324"/>
                    </a:lnTo>
                  </a:path>
                </a:pathLst>
              </a:custGeom>
              <a:ln w="9524">
                <a:solidFill>
                  <a:srgbClr val="3D85C6"/>
                </a:solidFill>
              </a:ln>
            </p:spPr>
            <p:txBody>
              <a:bodyPr wrap="square" lIns="0" tIns="0" rIns="0" bIns="0" rtlCol="0"/>
              <a:lstStyle/>
              <a:p>
                <a:endParaRPr/>
              </a:p>
            </p:txBody>
          </p:sp>
          <p:sp>
            <p:nvSpPr>
              <p:cNvPr id="95" name="object 95"/>
              <p:cNvSpPr/>
              <p:nvPr/>
            </p:nvSpPr>
            <p:spPr>
              <a:xfrm>
                <a:off x="5847913" y="4030834"/>
                <a:ext cx="168910" cy="64135"/>
              </a:xfrm>
              <a:custGeom>
                <a:avLst/>
                <a:gdLst/>
                <a:ahLst/>
                <a:cxnLst/>
                <a:rect l="l" t="t" r="r" b="b"/>
                <a:pathLst>
                  <a:path w="168910" h="64135">
                    <a:moveTo>
                      <a:pt x="0" y="0"/>
                    </a:moveTo>
                    <a:lnTo>
                      <a:pt x="63599" y="0"/>
                    </a:lnTo>
                    <a:lnTo>
                      <a:pt x="63599" y="63599"/>
                    </a:lnTo>
                    <a:lnTo>
                      <a:pt x="0" y="63599"/>
                    </a:lnTo>
                    <a:lnTo>
                      <a:pt x="0" y="0"/>
                    </a:lnTo>
                    <a:close/>
                  </a:path>
                  <a:path w="168910" h="64135">
                    <a:moveTo>
                      <a:pt x="104804" y="0"/>
                    </a:moveTo>
                    <a:lnTo>
                      <a:pt x="168404" y="0"/>
                    </a:lnTo>
                    <a:lnTo>
                      <a:pt x="168404" y="63599"/>
                    </a:lnTo>
                    <a:lnTo>
                      <a:pt x="104804" y="63599"/>
                    </a:lnTo>
                    <a:lnTo>
                      <a:pt x="104804" y="0"/>
                    </a:lnTo>
                    <a:close/>
                  </a:path>
                </a:pathLst>
              </a:custGeom>
              <a:ln w="9524">
                <a:solidFill>
                  <a:srgbClr val="000000"/>
                </a:solidFill>
              </a:ln>
            </p:spPr>
            <p:txBody>
              <a:bodyPr wrap="square" lIns="0" tIns="0" rIns="0" bIns="0" rtlCol="0"/>
              <a:lstStyle/>
              <a:p>
                <a:endParaRPr/>
              </a:p>
            </p:txBody>
          </p:sp>
          <p:sp>
            <p:nvSpPr>
              <p:cNvPr id="96" name="object 96"/>
              <p:cNvSpPr/>
              <p:nvPr/>
            </p:nvSpPr>
            <p:spPr>
              <a:xfrm>
                <a:off x="5908622" y="4062646"/>
                <a:ext cx="64135" cy="64135"/>
              </a:xfrm>
              <a:custGeom>
                <a:avLst/>
                <a:gdLst/>
                <a:ahLst/>
                <a:cxnLst/>
                <a:rect l="l" t="t" r="r" b="b"/>
                <a:pathLst>
                  <a:path w="64135" h="64135">
                    <a:moveTo>
                      <a:pt x="63599" y="63599"/>
                    </a:moveTo>
                    <a:lnTo>
                      <a:pt x="0" y="63599"/>
                    </a:lnTo>
                    <a:lnTo>
                      <a:pt x="0" y="0"/>
                    </a:lnTo>
                    <a:lnTo>
                      <a:pt x="63599" y="0"/>
                    </a:lnTo>
                    <a:lnTo>
                      <a:pt x="63599" y="63599"/>
                    </a:lnTo>
                    <a:close/>
                  </a:path>
                </a:pathLst>
              </a:custGeom>
              <a:solidFill>
                <a:srgbClr val="FFFFFF"/>
              </a:solidFill>
            </p:spPr>
            <p:txBody>
              <a:bodyPr wrap="square" lIns="0" tIns="0" rIns="0" bIns="0" rtlCol="0"/>
              <a:lstStyle/>
              <a:p>
                <a:endParaRPr/>
              </a:p>
            </p:txBody>
          </p:sp>
          <p:sp>
            <p:nvSpPr>
              <p:cNvPr id="97" name="object 97"/>
              <p:cNvSpPr/>
              <p:nvPr/>
            </p:nvSpPr>
            <p:spPr>
              <a:xfrm>
                <a:off x="5908622" y="4062646"/>
                <a:ext cx="64135" cy="64135"/>
              </a:xfrm>
              <a:custGeom>
                <a:avLst/>
                <a:gdLst/>
                <a:ahLst/>
                <a:cxnLst/>
                <a:rect l="l" t="t" r="r" b="b"/>
                <a:pathLst>
                  <a:path w="64135" h="64135">
                    <a:moveTo>
                      <a:pt x="0" y="0"/>
                    </a:moveTo>
                    <a:lnTo>
                      <a:pt x="63599" y="0"/>
                    </a:lnTo>
                    <a:lnTo>
                      <a:pt x="63599" y="63599"/>
                    </a:lnTo>
                    <a:lnTo>
                      <a:pt x="0" y="63599"/>
                    </a:lnTo>
                    <a:lnTo>
                      <a:pt x="0" y="0"/>
                    </a:lnTo>
                    <a:close/>
                  </a:path>
                </a:pathLst>
              </a:custGeom>
              <a:ln w="9524">
                <a:solidFill>
                  <a:srgbClr val="000000"/>
                </a:solidFill>
              </a:ln>
            </p:spPr>
            <p:txBody>
              <a:bodyPr wrap="square" lIns="0" tIns="0" rIns="0" bIns="0" rtlCol="0"/>
              <a:lstStyle/>
              <a:p>
                <a:endParaRPr/>
              </a:p>
            </p:txBody>
          </p:sp>
        </p:grpSp>
        <p:grpSp>
          <p:nvGrpSpPr>
            <p:cNvPr id="98" name="object 98"/>
            <p:cNvGrpSpPr/>
            <p:nvPr/>
          </p:nvGrpSpPr>
          <p:grpSpPr>
            <a:xfrm>
              <a:off x="7153810" y="1751745"/>
              <a:ext cx="768985" cy="1163320"/>
              <a:chOff x="7153810" y="1751745"/>
              <a:chExt cx="768985" cy="1163320"/>
            </a:xfrm>
          </p:grpSpPr>
          <p:sp>
            <p:nvSpPr>
              <p:cNvPr id="99" name="object 99"/>
              <p:cNvSpPr/>
              <p:nvPr/>
            </p:nvSpPr>
            <p:spPr>
              <a:xfrm>
                <a:off x="7670664" y="2622728"/>
                <a:ext cx="0" cy="224154"/>
              </a:xfrm>
              <a:custGeom>
                <a:avLst/>
                <a:gdLst/>
                <a:ahLst/>
                <a:cxnLst/>
                <a:rect l="l" t="t" r="r" b="b"/>
                <a:pathLst>
                  <a:path h="224155">
                    <a:moveTo>
                      <a:pt x="0" y="0"/>
                    </a:moveTo>
                    <a:lnTo>
                      <a:pt x="0" y="223876"/>
                    </a:lnTo>
                  </a:path>
                </a:pathLst>
              </a:custGeom>
              <a:ln w="9524">
                <a:solidFill>
                  <a:srgbClr val="F9C943"/>
                </a:solidFill>
              </a:ln>
            </p:spPr>
            <p:txBody>
              <a:bodyPr wrap="square" lIns="0" tIns="0" rIns="0" bIns="0" rtlCol="0"/>
              <a:lstStyle/>
              <a:p>
                <a:endParaRPr/>
              </a:p>
            </p:txBody>
          </p:sp>
          <p:sp>
            <p:nvSpPr>
              <p:cNvPr id="100" name="object 100"/>
              <p:cNvSpPr/>
              <p:nvPr/>
            </p:nvSpPr>
            <p:spPr>
              <a:xfrm>
                <a:off x="7158573" y="1751745"/>
                <a:ext cx="0" cy="1127125"/>
              </a:xfrm>
              <a:custGeom>
                <a:avLst/>
                <a:gdLst/>
                <a:ahLst/>
                <a:cxnLst/>
                <a:rect l="l" t="t" r="r" b="b"/>
                <a:pathLst>
                  <a:path h="1127125">
                    <a:moveTo>
                      <a:pt x="0" y="0"/>
                    </a:moveTo>
                    <a:lnTo>
                      <a:pt x="0" y="1126499"/>
                    </a:lnTo>
                  </a:path>
                </a:pathLst>
              </a:custGeom>
              <a:ln w="9524">
                <a:solidFill>
                  <a:srgbClr val="2F7EB8"/>
                </a:solidFill>
              </a:ln>
            </p:spPr>
            <p:txBody>
              <a:bodyPr wrap="square" lIns="0" tIns="0" rIns="0" bIns="0" rtlCol="0"/>
              <a:lstStyle/>
              <a:p>
                <a:endParaRPr/>
              </a:p>
            </p:txBody>
          </p:sp>
          <p:sp>
            <p:nvSpPr>
              <p:cNvPr id="101" name="object 101"/>
              <p:cNvSpPr/>
              <p:nvPr/>
            </p:nvSpPr>
            <p:spPr>
              <a:xfrm>
                <a:off x="7158573" y="2878416"/>
                <a:ext cx="471805" cy="0"/>
              </a:xfrm>
              <a:custGeom>
                <a:avLst/>
                <a:gdLst/>
                <a:ahLst/>
                <a:cxnLst/>
                <a:rect l="l" t="t" r="r" b="b"/>
                <a:pathLst>
                  <a:path w="471804">
                    <a:moveTo>
                      <a:pt x="0" y="0"/>
                    </a:moveTo>
                    <a:lnTo>
                      <a:pt x="471507" y="0"/>
                    </a:lnTo>
                  </a:path>
                </a:pathLst>
              </a:custGeom>
              <a:ln w="9524">
                <a:solidFill>
                  <a:srgbClr val="3781B6"/>
                </a:solidFill>
              </a:ln>
            </p:spPr>
            <p:txBody>
              <a:bodyPr wrap="square" lIns="0" tIns="0" rIns="0" bIns="0" rtlCol="0"/>
              <a:lstStyle/>
              <a:p>
                <a:endParaRPr/>
              </a:p>
            </p:txBody>
          </p:sp>
          <p:sp>
            <p:nvSpPr>
              <p:cNvPr id="102" name="object 102"/>
              <p:cNvSpPr/>
              <p:nvPr/>
            </p:nvSpPr>
            <p:spPr>
              <a:xfrm>
                <a:off x="7670642" y="2040482"/>
                <a:ext cx="185420" cy="593090"/>
              </a:xfrm>
              <a:custGeom>
                <a:avLst/>
                <a:gdLst/>
                <a:ahLst/>
                <a:cxnLst/>
                <a:rect l="l" t="t" r="r" b="b"/>
                <a:pathLst>
                  <a:path w="185420" h="593089">
                    <a:moveTo>
                      <a:pt x="0" y="0"/>
                    </a:moveTo>
                    <a:lnTo>
                      <a:pt x="185399" y="0"/>
                    </a:lnTo>
                  </a:path>
                  <a:path w="185420" h="593089">
                    <a:moveTo>
                      <a:pt x="92543" y="7069"/>
                    </a:moveTo>
                    <a:lnTo>
                      <a:pt x="92543" y="592669"/>
                    </a:lnTo>
                  </a:path>
                </a:pathLst>
              </a:custGeom>
              <a:ln w="9524">
                <a:solidFill>
                  <a:srgbClr val="F9C943"/>
                </a:solidFill>
              </a:ln>
            </p:spPr>
            <p:txBody>
              <a:bodyPr wrap="square" lIns="0" tIns="0" rIns="0" bIns="0" rtlCol="0"/>
              <a:lstStyle/>
              <a:p>
                <a:endParaRPr/>
              </a:p>
            </p:txBody>
          </p:sp>
          <p:pic>
            <p:nvPicPr>
              <p:cNvPr id="103" name="object 103"/>
              <p:cNvPicPr/>
              <p:nvPr/>
            </p:nvPicPr>
            <p:blipFill>
              <a:blip r:embed="rId14" cstate="print"/>
              <a:stretch>
                <a:fillRect/>
              </a:stretch>
            </p:blipFill>
            <p:spPr>
              <a:xfrm>
                <a:off x="7224372" y="2841842"/>
                <a:ext cx="277872" cy="73124"/>
              </a:xfrm>
              <a:prstGeom prst="rect">
                <a:avLst/>
              </a:prstGeom>
            </p:spPr>
          </p:pic>
          <p:sp>
            <p:nvSpPr>
              <p:cNvPr id="104" name="object 104"/>
              <p:cNvSpPr/>
              <p:nvPr/>
            </p:nvSpPr>
            <p:spPr>
              <a:xfrm>
                <a:off x="7630080" y="2846604"/>
                <a:ext cx="64135" cy="64135"/>
              </a:xfrm>
              <a:custGeom>
                <a:avLst/>
                <a:gdLst/>
                <a:ahLst/>
                <a:cxnLst/>
                <a:rect l="l" t="t" r="r" b="b"/>
                <a:pathLst>
                  <a:path w="64134" h="64135">
                    <a:moveTo>
                      <a:pt x="0" y="0"/>
                    </a:moveTo>
                    <a:lnTo>
                      <a:pt x="63599" y="0"/>
                    </a:lnTo>
                    <a:lnTo>
                      <a:pt x="63599" y="63599"/>
                    </a:lnTo>
                    <a:lnTo>
                      <a:pt x="0" y="63599"/>
                    </a:lnTo>
                    <a:lnTo>
                      <a:pt x="0" y="0"/>
                    </a:lnTo>
                    <a:close/>
                  </a:path>
                </a:pathLst>
              </a:custGeom>
              <a:ln w="9524">
                <a:solidFill>
                  <a:srgbClr val="000000"/>
                </a:solidFill>
              </a:ln>
            </p:spPr>
            <p:txBody>
              <a:bodyPr wrap="square" lIns="0" tIns="0" rIns="0" bIns="0" rtlCol="0"/>
              <a:lstStyle/>
              <a:p>
                <a:endParaRPr/>
              </a:p>
            </p:txBody>
          </p:sp>
          <p:sp>
            <p:nvSpPr>
              <p:cNvPr id="105" name="object 105"/>
              <p:cNvSpPr/>
              <p:nvPr/>
            </p:nvSpPr>
            <p:spPr>
              <a:xfrm>
                <a:off x="7760510" y="2873654"/>
                <a:ext cx="0" cy="9525"/>
              </a:xfrm>
              <a:custGeom>
                <a:avLst/>
                <a:gdLst/>
                <a:ahLst/>
                <a:cxnLst/>
                <a:rect l="l" t="t" r="r" b="b"/>
                <a:pathLst>
                  <a:path h="9525">
                    <a:moveTo>
                      <a:pt x="0" y="0"/>
                    </a:moveTo>
                    <a:lnTo>
                      <a:pt x="0" y="9524"/>
                    </a:lnTo>
                  </a:path>
                </a:pathLst>
              </a:custGeom>
              <a:ln w="6409">
                <a:solidFill>
                  <a:srgbClr val="3781B6"/>
                </a:solidFill>
              </a:ln>
            </p:spPr>
            <p:txBody>
              <a:bodyPr wrap="square" lIns="0" tIns="0" rIns="0" bIns="0" rtlCol="0"/>
              <a:lstStyle/>
              <a:p>
                <a:endParaRPr/>
              </a:p>
            </p:txBody>
          </p:sp>
          <p:sp>
            <p:nvSpPr>
              <p:cNvPr id="106" name="object 106"/>
              <p:cNvSpPr/>
              <p:nvPr/>
            </p:nvSpPr>
            <p:spPr>
              <a:xfrm>
                <a:off x="7693705" y="2846604"/>
                <a:ext cx="64135" cy="64135"/>
              </a:xfrm>
              <a:custGeom>
                <a:avLst/>
                <a:gdLst/>
                <a:ahLst/>
                <a:cxnLst/>
                <a:rect l="l" t="t" r="r" b="b"/>
                <a:pathLst>
                  <a:path w="64134" h="64135">
                    <a:moveTo>
                      <a:pt x="0" y="0"/>
                    </a:moveTo>
                    <a:lnTo>
                      <a:pt x="63599" y="0"/>
                    </a:lnTo>
                    <a:lnTo>
                      <a:pt x="63599" y="63599"/>
                    </a:lnTo>
                    <a:lnTo>
                      <a:pt x="0" y="63599"/>
                    </a:lnTo>
                    <a:lnTo>
                      <a:pt x="0" y="0"/>
                    </a:lnTo>
                    <a:close/>
                  </a:path>
                </a:pathLst>
              </a:custGeom>
              <a:ln w="9524">
                <a:solidFill>
                  <a:srgbClr val="000000"/>
                </a:solidFill>
              </a:ln>
            </p:spPr>
            <p:txBody>
              <a:bodyPr wrap="square" lIns="0" tIns="0" rIns="0" bIns="0" rtlCol="0"/>
              <a:lstStyle/>
              <a:p>
                <a:endParaRPr/>
              </a:p>
            </p:txBody>
          </p:sp>
          <p:sp>
            <p:nvSpPr>
              <p:cNvPr id="107" name="object 107"/>
              <p:cNvSpPr/>
              <p:nvPr/>
            </p:nvSpPr>
            <p:spPr>
              <a:xfrm>
                <a:off x="7855705" y="2622728"/>
                <a:ext cx="0" cy="224154"/>
              </a:xfrm>
              <a:custGeom>
                <a:avLst/>
                <a:gdLst/>
                <a:ahLst/>
                <a:cxnLst/>
                <a:rect l="l" t="t" r="r" b="b"/>
                <a:pathLst>
                  <a:path h="224155">
                    <a:moveTo>
                      <a:pt x="0" y="0"/>
                    </a:moveTo>
                    <a:lnTo>
                      <a:pt x="0" y="223876"/>
                    </a:lnTo>
                  </a:path>
                </a:pathLst>
              </a:custGeom>
              <a:ln w="9524">
                <a:solidFill>
                  <a:srgbClr val="F9C943"/>
                </a:solidFill>
              </a:ln>
            </p:spPr>
            <p:txBody>
              <a:bodyPr wrap="square" lIns="0" tIns="0" rIns="0" bIns="0" rtlCol="0"/>
              <a:lstStyle/>
              <a:p>
                <a:endParaRPr/>
              </a:p>
            </p:txBody>
          </p:sp>
          <p:sp>
            <p:nvSpPr>
              <p:cNvPr id="108" name="object 108"/>
              <p:cNvSpPr/>
              <p:nvPr/>
            </p:nvSpPr>
            <p:spPr>
              <a:xfrm>
                <a:off x="7827315" y="2878416"/>
                <a:ext cx="95250" cy="0"/>
              </a:xfrm>
              <a:custGeom>
                <a:avLst/>
                <a:gdLst/>
                <a:ahLst/>
                <a:cxnLst/>
                <a:rect l="l" t="t" r="r" b="b"/>
                <a:pathLst>
                  <a:path w="95250">
                    <a:moveTo>
                      <a:pt x="0" y="0"/>
                    </a:moveTo>
                    <a:lnTo>
                      <a:pt x="6431" y="0"/>
                    </a:lnTo>
                  </a:path>
                  <a:path w="95250">
                    <a:moveTo>
                      <a:pt x="70031" y="0"/>
                    </a:moveTo>
                    <a:lnTo>
                      <a:pt x="95057" y="0"/>
                    </a:lnTo>
                  </a:path>
                </a:pathLst>
              </a:custGeom>
              <a:ln w="6409">
                <a:solidFill>
                  <a:srgbClr val="3781B6"/>
                </a:solidFill>
              </a:ln>
            </p:spPr>
            <p:txBody>
              <a:bodyPr wrap="square" lIns="0" tIns="0" rIns="0" bIns="0" rtlCol="0"/>
              <a:lstStyle/>
              <a:p>
                <a:endParaRPr/>
              </a:p>
            </p:txBody>
          </p:sp>
          <p:sp>
            <p:nvSpPr>
              <p:cNvPr id="109" name="object 109"/>
              <p:cNvSpPr/>
              <p:nvPr/>
            </p:nvSpPr>
            <p:spPr>
              <a:xfrm>
                <a:off x="7763715" y="2846604"/>
                <a:ext cx="133985" cy="64135"/>
              </a:xfrm>
              <a:custGeom>
                <a:avLst/>
                <a:gdLst/>
                <a:ahLst/>
                <a:cxnLst/>
                <a:rect l="l" t="t" r="r" b="b"/>
                <a:pathLst>
                  <a:path w="133984" h="64135">
                    <a:moveTo>
                      <a:pt x="0" y="0"/>
                    </a:moveTo>
                    <a:lnTo>
                      <a:pt x="63599" y="0"/>
                    </a:lnTo>
                    <a:lnTo>
                      <a:pt x="63599" y="63599"/>
                    </a:lnTo>
                    <a:lnTo>
                      <a:pt x="0" y="63599"/>
                    </a:lnTo>
                    <a:lnTo>
                      <a:pt x="0" y="0"/>
                    </a:lnTo>
                    <a:close/>
                  </a:path>
                  <a:path w="133984" h="64135">
                    <a:moveTo>
                      <a:pt x="70031" y="0"/>
                    </a:moveTo>
                    <a:lnTo>
                      <a:pt x="133631" y="0"/>
                    </a:lnTo>
                    <a:lnTo>
                      <a:pt x="133631" y="63599"/>
                    </a:lnTo>
                    <a:lnTo>
                      <a:pt x="70031" y="63599"/>
                    </a:lnTo>
                    <a:lnTo>
                      <a:pt x="70031" y="0"/>
                    </a:lnTo>
                    <a:close/>
                  </a:path>
                </a:pathLst>
              </a:custGeom>
              <a:ln w="9524">
                <a:solidFill>
                  <a:srgbClr val="000000"/>
                </a:solidFill>
              </a:ln>
            </p:spPr>
            <p:txBody>
              <a:bodyPr wrap="square" lIns="0" tIns="0" rIns="0" bIns="0" rtlCol="0"/>
              <a:lstStyle/>
              <a:p>
                <a:endParaRPr/>
              </a:p>
            </p:txBody>
          </p:sp>
          <p:sp>
            <p:nvSpPr>
              <p:cNvPr id="110" name="object 110"/>
              <p:cNvSpPr/>
              <p:nvPr/>
            </p:nvSpPr>
            <p:spPr>
              <a:xfrm>
                <a:off x="7670642" y="2631476"/>
                <a:ext cx="185420" cy="0"/>
              </a:xfrm>
              <a:custGeom>
                <a:avLst/>
                <a:gdLst/>
                <a:ahLst/>
                <a:cxnLst/>
                <a:rect l="l" t="t" r="r" b="b"/>
                <a:pathLst>
                  <a:path w="185420">
                    <a:moveTo>
                      <a:pt x="0" y="0"/>
                    </a:moveTo>
                    <a:lnTo>
                      <a:pt x="185399" y="0"/>
                    </a:lnTo>
                  </a:path>
                </a:pathLst>
              </a:custGeom>
              <a:ln w="9524">
                <a:solidFill>
                  <a:srgbClr val="F9C943"/>
                </a:solidFill>
              </a:ln>
            </p:spPr>
            <p:txBody>
              <a:bodyPr wrap="square" lIns="0" tIns="0" rIns="0" bIns="0" rtlCol="0"/>
              <a:lstStyle/>
              <a:p>
                <a:endParaRPr/>
              </a:p>
            </p:txBody>
          </p:sp>
        </p:grpSp>
        <p:sp>
          <p:nvSpPr>
            <p:cNvPr id="111" name="object 111"/>
            <p:cNvSpPr txBox="1"/>
            <p:nvPr/>
          </p:nvSpPr>
          <p:spPr>
            <a:xfrm>
              <a:off x="4773823" y="1883423"/>
              <a:ext cx="177165" cy="862965"/>
            </a:xfrm>
            <a:prstGeom prst="rect">
              <a:avLst/>
            </a:prstGeom>
          </p:spPr>
          <p:txBody>
            <a:bodyPr vert="vert270" wrap="square" lIns="0" tIns="9525" rIns="0" bIns="0" rtlCol="0">
              <a:spAutoFit/>
            </a:bodyPr>
            <a:lstStyle/>
            <a:p>
              <a:pPr marL="12700">
                <a:lnSpc>
                  <a:spcPct val="100000"/>
                </a:lnSpc>
                <a:spcBef>
                  <a:spcPts val="75"/>
                </a:spcBef>
              </a:pPr>
              <a:r>
                <a:rPr sz="1000" spc="-5" dirty="0">
                  <a:latin typeface="Arial"/>
                  <a:cs typeface="Arial"/>
                </a:rPr>
                <a:t>Concentration</a:t>
              </a:r>
              <a:r>
                <a:rPr sz="975" spc="-7" baseline="29914" dirty="0">
                  <a:latin typeface="Arial"/>
                  <a:cs typeface="Arial"/>
                </a:rPr>
                <a:t>1</a:t>
              </a:r>
              <a:endParaRPr sz="975" baseline="29914">
                <a:latin typeface="Arial"/>
                <a:cs typeface="Arial"/>
              </a:endParaRPr>
            </a:p>
          </p:txBody>
        </p:sp>
        <p:grpSp>
          <p:nvGrpSpPr>
            <p:cNvPr id="112" name="object 112"/>
            <p:cNvGrpSpPr/>
            <p:nvPr/>
          </p:nvGrpSpPr>
          <p:grpSpPr>
            <a:xfrm>
              <a:off x="5408602" y="1746983"/>
              <a:ext cx="773430" cy="1154430"/>
              <a:chOff x="5408602" y="1746983"/>
              <a:chExt cx="773430" cy="1154430"/>
            </a:xfrm>
          </p:grpSpPr>
          <p:sp>
            <p:nvSpPr>
              <p:cNvPr id="113" name="object 113"/>
              <p:cNvSpPr/>
              <p:nvPr/>
            </p:nvSpPr>
            <p:spPr>
              <a:xfrm>
                <a:off x="5413365" y="2501094"/>
                <a:ext cx="0" cy="377190"/>
              </a:xfrm>
              <a:custGeom>
                <a:avLst/>
                <a:gdLst/>
                <a:ahLst/>
                <a:cxnLst/>
                <a:rect l="l" t="t" r="r" b="b"/>
                <a:pathLst>
                  <a:path h="377189">
                    <a:moveTo>
                      <a:pt x="0" y="0"/>
                    </a:moveTo>
                    <a:lnTo>
                      <a:pt x="0" y="377151"/>
                    </a:lnTo>
                  </a:path>
                </a:pathLst>
              </a:custGeom>
              <a:ln w="9524">
                <a:solidFill>
                  <a:srgbClr val="2F7EB8"/>
                </a:solidFill>
              </a:ln>
            </p:spPr>
            <p:txBody>
              <a:bodyPr wrap="square" lIns="0" tIns="0" rIns="0" bIns="0" rtlCol="0"/>
              <a:lstStyle/>
              <a:p>
                <a:endParaRPr/>
              </a:p>
            </p:txBody>
          </p:sp>
          <p:sp>
            <p:nvSpPr>
              <p:cNvPr id="114" name="object 114"/>
              <p:cNvSpPr/>
              <p:nvPr/>
            </p:nvSpPr>
            <p:spPr>
              <a:xfrm>
                <a:off x="5413365" y="2881509"/>
                <a:ext cx="763905" cy="0"/>
              </a:xfrm>
              <a:custGeom>
                <a:avLst/>
                <a:gdLst/>
                <a:ahLst/>
                <a:cxnLst/>
                <a:rect l="l" t="t" r="r" b="b"/>
                <a:pathLst>
                  <a:path w="763904">
                    <a:moveTo>
                      <a:pt x="0" y="0"/>
                    </a:moveTo>
                    <a:lnTo>
                      <a:pt x="763799" y="0"/>
                    </a:lnTo>
                  </a:path>
                </a:pathLst>
              </a:custGeom>
              <a:ln w="9524">
                <a:solidFill>
                  <a:srgbClr val="2F7EB8"/>
                </a:solidFill>
              </a:ln>
            </p:spPr>
            <p:txBody>
              <a:bodyPr wrap="square" lIns="0" tIns="0" rIns="0" bIns="0" rtlCol="0"/>
              <a:lstStyle/>
              <a:p>
                <a:endParaRPr/>
              </a:p>
            </p:txBody>
          </p:sp>
          <p:pic>
            <p:nvPicPr>
              <p:cNvPr id="115" name="object 115"/>
              <p:cNvPicPr/>
              <p:nvPr/>
            </p:nvPicPr>
            <p:blipFill>
              <a:blip r:embed="rId15" cstate="print"/>
              <a:stretch>
                <a:fillRect/>
              </a:stretch>
            </p:blipFill>
            <p:spPr>
              <a:xfrm>
                <a:off x="5460165" y="2827813"/>
                <a:ext cx="277873" cy="73124"/>
              </a:xfrm>
              <a:prstGeom prst="rect">
                <a:avLst/>
              </a:prstGeom>
            </p:spPr>
          </p:pic>
          <p:sp>
            <p:nvSpPr>
              <p:cNvPr id="116" name="object 116"/>
              <p:cNvSpPr/>
              <p:nvPr/>
            </p:nvSpPr>
            <p:spPr>
              <a:xfrm>
                <a:off x="5847869" y="2814660"/>
                <a:ext cx="185420" cy="0"/>
              </a:xfrm>
              <a:custGeom>
                <a:avLst/>
                <a:gdLst/>
                <a:ahLst/>
                <a:cxnLst/>
                <a:rect l="l" t="t" r="r" b="b"/>
                <a:pathLst>
                  <a:path w="185420">
                    <a:moveTo>
                      <a:pt x="0" y="0"/>
                    </a:moveTo>
                    <a:lnTo>
                      <a:pt x="60752" y="0"/>
                    </a:lnTo>
                  </a:path>
                  <a:path w="185420">
                    <a:moveTo>
                      <a:pt x="124352" y="0"/>
                    </a:moveTo>
                    <a:lnTo>
                      <a:pt x="185399" y="0"/>
                    </a:lnTo>
                  </a:path>
                </a:pathLst>
              </a:custGeom>
              <a:ln w="9524">
                <a:solidFill>
                  <a:srgbClr val="F9C943"/>
                </a:solidFill>
              </a:ln>
            </p:spPr>
            <p:txBody>
              <a:bodyPr wrap="square" lIns="0" tIns="0" rIns="0" bIns="0" rtlCol="0"/>
              <a:lstStyle/>
              <a:p>
                <a:endParaRPr/>
              </a:p>
            </p:txBody>
          </p:sp>
          <p:sp>
            <p:nvSpPr>
              <p:cNvPr id="117" name="object 117"/>
              <p:cNvSpPr/>
              <p:nvPr/>
            </p:nvSpPr>
            <p:spPr>
              <a:xfrm>
                <a:off x="5847892" y="2878327"/>
                <a:ext cx="185420" cy="0"/>
              </a:xfrm>
              <a:custGeom>
                <a:avLst/>
                <a:gdLst/>
                <a:ahLst/>
                <a:cxnLst/>
                <a:rect l="l" t="t" r="r" b="b"/>
                <a:pathLst>
                  <a:path w="185420">
                    <a:moveTo>
                      <a:pt x="0" y="0"/>
                    </a:moveTo>
                    <a:lnTo>
                      <a:pt x="185399" y="0"/>
                    </a:lnTo>
                  </a:path>
                </a:pathLst>
              </a:custGeom>
              <a:ln w="9524">
                <a:solidFill>
                  <a:srgbClr val="F9C943"/>
                </a:solidFill>
              </a:ln>
            </p:spPr>
            <p:txBody>
              <a:bodyPr wrap="square" lIns="0" tIns="0" rIns="0" bIns="0" rtlCol="0"/>
              <a:lstStyle/>
              <a:p>
                <a:endParaRPr/>
              </a:p>
            </p:txBody>
          </p:sp>
          <p:sp>
            <p:nvSpPr>
              <p:cNvPr id="118" name="object 118"/>
              <p:cNvSpPr/>
              <p:nvPr/>
            </p:nvSpPr>
            <p:spPr>
              <a:xfrm>
                <a:off x="5935530" y="2841897"/>
                <a:ext cx="0" cy="44450"/>
              </a:xfrm>
              <a:custGeom>
                <a:avLst/>
                <a:gdLst/>
                <a:ahLst/>
                <a:cxnLst/>
                <a:rect l="l" t="t" r="r" b="b"/>
                <a:pathLst>
                  <a:path h="44450">
                    <a:moveTo>
                      <a:pt x="0" y="0"/>
                    </a:moveTo>
                    <a:lnTo>
                      <a:pt x="0" y="43862"/>
                    </a:lnTo>
                  </a:path>
                </a:pathLst>
              </a:custGeom>
              <a:ln w="9524">
                <a:solidFill>
                  <a:srgbClr val="F9C943"/>
                </a:solidFill>
              </a:ln>
            </p:spPr>
            <p:txBody>
              <a:bodyPr wrap="square" lIns="0" tIns="0" rIns="0" bIns="0" rtlCol="0"/>
              <a:lstStyle/>
              <a:p>
                <a:endParaRPr/>
              </a:p>
            </p:txBody>
          </p:sp>
          <p:sp>
            <p:nvSpPr>
              <p:cNvPr id="119" name="object 119"/>
              <p:cNvSpPr/>
              <p:nvPr/>
            </p:nvSpPr>
            <p:spPr>
              <a:xfrm>
                <a:off x="5908622" y="2778297"/>
                <a:ext cx="64135" cy="64135"/>
              </a:xfrm>
              <a:custGeom>
                <a:avLst/>
                <a:gdLst/>
                <a:ahLst/>
                <a:cxnLst/>
                <a:rect l="l" t="t" r="r" b="b"/>
                <a:pathLst>
                  <a:path w="64135" h="64135">
                    <a:moveTo>
                      <a:pt x="0" y="0"/>
                    </a:moveTo>
                    <a:lnTo>
                      <a:pt x="63599" y="0"/>
                    </a:lnTo>
                    <a:lnTo>
                      <a:pt x="63599" y="63599"/>
                    </a:lnTo>
                    <a:lnTo>
                      <a:pt x="0" y="63599"/>
                    </a:lnTo>
                    <a:lnTo>
                      <a:pt x="0" y="0"/>
                    </a:lnTo>
                    <a:close/>
                  </a:path>
                </a:pathLst>
              </a:custGeom>
              <a:ln w="9524">
                <a:solidFill>
                  <a:srgbClr val="000000"/>
                </a:solidFill>
              </a:ln>
            </p:spPr>
            <p:txBody>
              <a:bodyPr wrap="square" lIns="0" tIns="0" rIns="0" bIns="0" rtlCol="0"/>
              <a:lstStyle/>
              <a:p>
                <a:endParaRPr/>
              </a:p>
            </p:txBody>
          </p:sp>
          <p:sp>
            <p:nvSpPr>
              <p:cNvPr id="120" name="object 120"/>
              <p:cNvSpPr/>
              <p:nvPr/>
            </p:nvSpPr>
            <p:spPr>
              <a:xfrm>
                <a:off x="5413365" y="1751745"/>
                <a:ext cx="0" cy="696595"/>
              </a:xfrm>
              <a:custGeom>
                <a:avLst/>
                <a:gdLst/>
                <a:ahLst/>
                <a:cxnLst/>
                <a:rect l="l" t="t" r="r" b="b"/>
                <a:pathLst>
                  <a:path h="696594">
                    <a:moveTo>
                      <a:pt x="0" y="0"/>
                    </a:moveTo>
                    <a:lnTo>
                      <a:pt x="0" y="696548"/>
                    </a:lnTo>
                  </a:path>
                </a:pathLst>
              </a:custGeom>
              <a:ln w="9524">
                <a:solidFill>
                  <a:srgbClr val="2F7EB8"/>
                </a:solidFill>
              </a:ln>
            </p:spPr>
            <p:txBody>
              <a:bodyPr wrap="square" lIns="0" tIns="0" rIns="0" bIns="0" rtlCol="0"/>
              <a:lstStyle/>
              <a:p>
                <a:endParaRPr/>
              </a:p>
            </p:txBody>
          </p:sp>
          <p:sp>
            <p:nvSpPr>
              <p:cNvPr id="121" name="object 121"/>
              <p:cNvSpPr/>
              <p:nvPr/>
            </p:nvSpPr>
            <p:spPr>
              <a:xfrm>
                <a:off x="5847869" y="1954369"/>
                <a:ext cx="185420" cy="340995"/>
              </a:xfrm>
              <a:custGeom>
                <a:avLst/>
                <a:gdLst/>
                <a:ahLst/>
                <a:cxnLst/>
                <a:rect l="l" t="t" r="r" b="b"/>
                <a:pathLst>
                  <a:path w="185420" h="340994">
                    <a:moveTo>
                      <a:pt x="0" y="0"/>
                    </a:moveTo>
                    <a:lnTo>
                      <a:pt x="60708" y="0"/>
                    </a:lnTo>
                  </a:path>
                  <a:path w="185420" h="340994">
                    <a:moveTo>
                      <a:pt x="124308" y="0"/>
                    </a:moveTo>
                    <a:lnTo>
                      <a:pt x="185399" y="0"/>
                    </a:lnTo>
                  </a:path>
                  <a:path w="185420" h="340994">
                    <a:moveTo>
                      <a:pt x="92520" y="31787"/>
                    </a:moveTo>
                    <a:lnTo>
                      <a:pt x="92520" y="340799"/>
                    </a:lnTo>
                  </a:path>
                </a:pathLst>
              </a:custGeom>
              <a:ln w="9524">
                <a:solidFill>
                  <a:srgbClr val="F9C943"/>
                </a:solidFill>
              </a:ln>
            </p:spPr>
            <p:txBody>
              <a:bodyPr wrap="square" lIns="0" tIns="0" rIns="0" bIns="0" rtlCol="0"/>
              <a:lstStyle/>
              <a:p>
                <a:endParaRPr/>
              </a:p>
            </p:txBody>
          </p:sp>
          <p:sp>
            <p:nvSpPr>
              <p:cNvPr id="122" name="object 122"/>
              <p:cNvSpPr/>
              <p:nvPr/>
            </p:nvSpPr>
            <p:spPr>
              <a:xfrm>
                <a:off x="5847892" y="2297496"/>
                <a:ext cx="185420" cy="0"/>
              </a:xfrm>
              <a:custGeom>
                <a:avLst/>
                <a:gdLst/>
                <a:ahLst/>
                <a:cxnLst/>
                <a:rect l="l" t="t" r="r" b="b"/>
                <a:pathLst>
                  <a:path w="185420">
                    <a:moveTo>
                      <a:pt x="0" y="0"/>
                    </a:moveTo>
                    <a:lnTo>
                      <a:pt x="185399" y="0"/>
                    </a:lnTo>
                  </a:path>
                </a:pathLst>
              </a:custGeom>
              <a:ln w="9524">
                <a:solidFill>
                  <a:srgbClr val="F9C943"/>
                </a:solidFill>
              </a:ln>
            </p:spPr>
            <p:txBody>
              <a:bodyPr wrap="square" lIns="0" tIns="0" rIns="0" bIns="0" rtlCol="0"/>
              <a:lstStyle/>
              <a:p>
                <a:endParaRPr/>
              </a:p>
            </p:txBody>
          </p:sp>
          <p:sp>
            <p:nvSpPr>
              <p:cNvPr id="123" name="object 123"/>
              <p:cNvSpPr/>
              <p:nvPr/>
            </p:nvSpPr>
            <p:spPr>
              <a:xfrm>
                <a:off x="5903538" y="2382239"/>
                <a:ext cx="83185" cy="0"/>
              </a:xfrm>
              <a:custGeom>
                <a:avLst/>
                <a:gdLst/>
                <a:ahLst/>
                <a:cxnLst/>
                <a:rect l="l" t="t" r="r" b="b"/>
                <a:pathLst>
                  <a:path w="83185">
                    <a:moveTo>
                      <a:pt x="0" y="0"/>
                    </a:moveTo>
                    <a:lnTo>
                      <a:pt x="83134" y="0"/>
                    </a:lnTo>
                  </a:path>
                </a:pathLst>
              </a:custGeom>
              <a:ln w="9524">
                <a:solidFill>
                  <a:srgbClr val="F9C943"/>
                </a:solidFill>
              </a:ln>
            </p:spPr>
            <p:txBody>
              <a:bodyPr wrap="square" lIns="0" tIns="0" rIns="0" bIns="0" rtlCol="0"/>
              <a:lstStyle/>
              <a:p>
                <a:endParaRPr/>
              </a:p>
            </p:txBody>
          </p:sp>
          <p:sp>
            <p:nvSpPr>
              <p:cNvPr id="124" name="object 124"/>
              <p:cNvSpPr/>
              <p:nvPr/>
            </p:nvSpPr>
            <p:spPr>
              <a:xfrm>
                <a:off x="5839938" y="1922557"/>
                <a:ext cx="210820" cy="494030"/>
              </a:xfrm>
              <a:custGeom>
                <a:avLst/>
                <a:gdLst/>
                <a:ahLst/>
                <a:cxnLst/>
                <a:rect l="l" t="t" r="r" b="b"/>
                <a:pathLst>
                  <a:path w="210820" h="494030">
                    <a:moveTo>
                      <a:pt x="0" y="430145"/>
                    </a:moveTo>
                    <a:lnTo>
                      <a:pt x="63599" y="430145"/>
                    </a:lnTo>
                    <a:lnTo>
                      <a:pt x="63599" y="493745"/>
                    </a:lnTo>
                    <a:lnTo>
                      <a:pt x="0" y="493745"/>
                    </a:lnTo>
                    <a:lnTo>
                      <a:pt x="0" y="430145"/>
                    </a:lnTo>
                    <a:close/>
                  </a:path>
                  <a:path w="210820" h="494030">
                    <a:moveTo>
                      <a:pt x="68661" y="388126"/>
                    </a:moveTo>
                    <a:lnTo>
                      <a:pt x="132261" y="388126"/>
                    </a:lnTo>
                    <a:lnTo>
                      <a:pt x="132261" y="451726"/>
                    </a:lnTo>
                    <a:lnTo>
                      <a:pt x="68661" y="451726"/>
                    </a:lnTo>
                    <a:lnTo>
                      <a:pt x="68661" y="388126"/>
                    </a:lnTo>
                    <a:close/>
                  </a:path>
                  <a:path w="210820" h="494030">
                    <a:moveTo>
                      <a:pt x="146734" y="430123"/>
                    </a:moveTo>
                    <a:lnTo>
                      <a:pt x="210334" y="430123"/>
                    </a:lnTo>
                    <a:lnTo>
                      <a:pt x="210334" y="493723"/>
                    </a:lnTo>
                    <a:lnTo>
                      <a:pt x="146734" y="493723"/>
                    </a:lnTo>
                    <a:lnTo>
                      <a:pt x="146734" y="430123"/>
                    </a:lnTo>
                    <a:close/>
                  </a:path>
                  <a:path w="210820" h="494030">
                    <a:moveTo>
                      <a:pt x="68639" y="0"/>
                    </a:moveTo>
                    <a:lnTo>
                      <a:pt x="132239" y="0"/>
                    </a:lnTo>
                    <a:lnTo>
                      <a:pt x="132239" y="63599"/>
                    </a:lnTo>
                    <a:lnTo>
                      <a:pt x="68639" y="63599"/>
                    </a:lnTo>
                    <a:lnTo>
                      <a:pt x="68639" y="0"/>
                    </a:lnTo>
                    <a:close/>
                  </a:path>
                </a:pathLst>
              </a:custGeom>
              <a:ln w="9524">
                <a:solidFill>
                  <a:srgbClr val="000000"/>
                </a:solidFill>
              </a:ln>
            </p:spPr>
            <p:txBody>
              <a:bodyPr wrap="square" lIns="0" tIns="0" rIns="0" bIns="0" rtlCol="0"/>
              <a:lstStyle/>
              <a:p>
                <a:endParaRPr/>
              </a:p>
            </p:txBody>
          </p:sp>
        </p:grpSp>
        <p:sp>
          <p:nvSpPr>
            <p:cNvPr id="125" name="object 125"/>
            <p:cNvSpPr txBox="1"/>
            <p:nvPr/>
          </p:nvSpPr>
          <p:spPr>
            <a:xfrm>
              <a:off x="4870363" y="1013322"/>
              <a:ext cx="3515360" cy="598170"/>
            </a:xfrm>
            <a:prstGeom prst="rect">
              <a:avLst/>
            </a:prstGeom>
          </p:spPr>
          <p:txBody>
            <a:bodyPr vert="horz" wrap="square" lIns="0" tIns="12700" rIns="0" bIns="0" rtlCol="0">
              <a:spAutoFit/>
            </a:bodyPr>
            <a:lstStyle/>
            <a:p>
              <a:pPr marL="12700">
                <a:lnSpc>
                  <a:spcPct val="100000"/>
                </a:lnSpc>
                <a:spcBef>
                  <a:spcPts val="100"/>
                </a:spcBef>
              </a:pPr>
              <a:r>
                <a:rPr sz="1300" b="1" spc="110" dirty="0">
                  <a:solidFill>
                    <a:srgbClr val="2773AA"/>
                  </a:solidFill>
                  <a:latin typeface="Calibri"/>
                  <a:cs typeface="Calibri"/>
                </a:rPr>
                <a:t>ddPCR</a:t>
              </a:r>
              <a:r>
                <a:rPr sz="1300" b="1" spc="30" dirty="0">
                  <a:solidFill>
                    <a:srgbClr val="2773AA"/>
                  </a:solidFill>
                  <a:latin typeface="Calibri"/>
                  <a:cs typeface="Calibri"/>
                </a:rPr>
                <a:t> </a:t>
              </a:r>
              <a:r>
                <a:rPr sz="1300" b="1" spc="45" dirty="0">
                  <a:solidFill>
                    <a:srgbClr val="2773AA"/>
                  </a:solidFill>
                  <a:latin typeface="Calibri"/>
                  <a:cs typeface="Calibri"/>
                </a:rPr>
                <a:t>vs.</a:t>
              </a:r>
              <a:r>
                <a:rPr sz="1300" b="1" spc="30" dirty="0">
                  <a:solidFill>
                    <a:srgbClr val="2773AA"/>
                  </a:solidFill>
                  <a:latin typeface="Calibri"/>
                  <a:cs typeface="Calibri"/>
                </a:rPr>
                <a:t> </a:t>
              </a:r>
              <a:r>
                <a:rPr sz="1300" b="1" spc="70" dirty="0">
                  <a:solidFill>
                    <a:srgbClr val="2773AA"/>
                  </a:solidFill>
                  <a:latin typeface="Calibri"/>
                  <a:cs typeface="Calibri"/>
                </a:rPr>
                <a:t>EFIRM</a:t>
              </a:r>
              <a:r>
                <a:rPr sz="1300" b="1" spc="30" dirty="0">
                  <a:solidFill>
                    <a:srgbClr val="2773AA"/>
                  </a:solidFill>
                  <a:latin typeface="Calibri"/>
                  <a:cs typeface="Calibri"/>
                </a:rPr>
                <a:t> </a:t>
              </a:r>
              <a:r>
                <a:rPr sz="1300" b="1" spc="40" dirty="0">
                  <a:solidFill>
                    <a:srgbClr val="2773AA"/>
                  </a:solidFill>
                  <a:latin typeface="Calibri"/>
                  <a:cs typeface="Calibri"/>
                </a:rPr>
                <a:t>detection</a:t>
              </a:r>
              <a:r>
                <a:rPr sz="1300" b="1" spc="30" dirty="0">
                  <a:solidFill>
                    <a:srgbClr val="2773AA"/>
                  </a:solidFill>
                  <a:latin typeface="Calibri"/>
                  <a:cs typeface="Calibri"/>
                </a:rPr>
                <a:t> of </a:t>
              </a:r>
              <a:r>
                <a:rPr sz="1300" b="1" spc="120" dirty="0">
                  <a:solidFill>
                    <a:srgbClr val="2773AA"/>
                  </a:solidFill>
                  <a:latin typeface="Calibri"/>
                  <a:cs typeface="Calibri"/>
                </a:rPr>
                <a:t>EGFR</a:t>
              </a:r>
              <a:r>
                <a:rPr sz="1300" b="1" spc="25" dirty="0">
                  <a:solidFill>
                    <a:srgbClr val="2773AA"/>
                  </a:solidFill>
                  <a:latin typeface="Calibri"/>
                  <a:cs typeface="Calibri"/>
                </a:rPr>
                <a:t> </a:t>
              </a:r>
              <a:r>
                <a:rPr sz="1300" b="1" u="heavy" spc="40" dirty="0">
                  <a:solidFill>
                    <a:srgbClr val="2773AA"/>
                  </a:solidFill>
                  <a:uFill>
                    <a:solidFill>
                      <a:srgbClr val="2773AA"/>
                    </a:solidFill>
                  </a:uFill>
                  <a:latin typeface="Calibri"/>
                  <a:cs typeface="Calibri"/>
                </a:rPr>
                <a:t>Exon19del</a:t>
              </a:r>
              <a:endParaRPr sz="1300" dirty="0">
                <a:latin typeface="Calibri"/>
                <a:cs typeface="Calibri"/>
              </a:endParaRPr>
            </a:p>
            <a:p>
              <a:pPr>
                <a:lnSpc>
                  <a:spcPct val="100000"/>
                </a:lnSpc>
                <a:spcBef>
                  <a:spcPts val="40"/>
                </a:spcBef>
              </a:pPr>
              <a:endParaRPr sz="1200" dirty="0">
                <a:latin typeface="Calibri"/>
                <a:cs typeface="Calibri"/>
              </a:endParaRPr>
            </a:p>
            <a:p>
              <a:pPr marL="670560">
                <a:lnSpc>
                  <a:spcPct val="100000"/>
                </a:lnSpc>
                <a:tabLst>
                  <a:tab pos="2544445" algn="l"/>
                </a:tabLst>
              </a:pPr>
              <a:r>
                <a:rPr sz="1200" spc="-5" dirty="0">
                  <a:latin typeface="Arial"/>
                  <a:cs typeface="Arial"/>
                </a:rPr>
                <a:t>Plasma	Saliva</a:t>
              </a:r>
              <a:endParaRPr sz="1200" dirty="0">
                <a:latin typeface="Arial"/>
                <a:cs typeface="Arial"/>
              </a:endParaRPr>
            </a:p>
          </p:txBody>
        </p:sp>
        <p:sp>
          <p:nvSpPr>
            <p:cNvPr id="126" name="object 126"/>
            <p:cNvSpPr txBox="1"/>
            <p:nvPr/>
          </p:nvSpPr>
          <p:spPr>
            <a:xfrm>
              <a:off x="4783125" y="3438307"/>
              <a:ext cx="167640" cy="766445"/>
            </a:xfrm>
            <a:prstGeom prst="rect">
              <a:avLst/>
            </a:prstGeom>
          </p:spPr>
          <p:txBody>
            <a:bodyPr vert="vert270" wrap="square" lIns="0" tIns="635" rIns="0" bIns="0" rtlCol="0">
              <a:spAutoFit/>
            </a:bodyPr>
            <a:lstStyle/>
            <a:p>
              <a:pPr marL="12700">
                <a:lnSpc>
                  <a:spcPct val="100000"/>
                </a:lnSpc>
                <a:spcBef>
                  <a:spcPts val="5"/>
                </a:spcBef>
              </a:pPr>
              <a:r>
                <a:rPr sz="1000" spc="-5" dirty="0">
                  <a:latin typeface="Arial"/>
                  <a:cs typeface="Arial"/>
                </a:rPr>
                <a:t>Curren</a:t>
              </a:r>
              <a:r>
                <a:rPr sz="1000" dirty="0">
                  <a:latin typeface="Arial"/>
                  <a:cs typeface="Arial"/>
                </a:rPr>
                <a:t>t</a:t>
              </a:r>
              <a:r>
                <a:rPr sz="1000" spc="-5" dirty="0">
                  <a:latin typeface="Arial"/>
                  <a:cs typeface="Arial"/>
                </a:rPr>
                <a:t> </a:t>
              </a:r>
              <a:r>
                <a:rPr sz="1000" dirty="0">
                  <a:latin typeface="Arial"/>
                  <a:cs typeface="Arial"/>
                </a:rPr>
                <a:t>(-nA)</a:t>
              </a:r>
              <a:endParaRPr sz="1000">
                <a:latin typeface="Arial"/>
                <a:cs typeface="Arial"/>
              </a:endParaRPr>
            </a:p>
          </p:txBody>
        </p:sp>
        <p:pic>
          <p:nvPicPr>
            <p:cNvPr id="127" name="object 127"/>
            <p:cNvPicPr/>
            <p:nvPr/>
          </p:nvPicPr>
          <p:blipFill>
            <a:blip r:embed="rId8" cstate="print"/>
            <a:stretch>
              <a:fillRect/>
            </a:stretch>
          </p:blipFill>
          <p:spPr>
            <a:xfrm>
              <a:off x="5262222" y="1412988"/>
              <a:ext cx="155079" cy="201148"/>
            </a:xfrm>
            <a:prstGeom prst="rect">
              <a:avLst/>
            </a:prstGeom>
          </p:spPr>
        </p:pic>
        <p:pic>
          <p:nvPicPr>
            <p:cNvPr id="128" name="object 128"/>
            <p:cNvPicPr/>
            <p:nvPr/>
          </p:nvPicPr>
          <p:blipFill>
            <a:blip r:embed="rId9" cstate="print"/>
            <a:stretch>
              <a:fillRect/>
            </a:stretch>
          </p:blipFill>
          <p:spPr>
            <a:xfrm>
              <a:off x="7100603" y="1381548"/>
              <a:ext cx="237527" cy="287840"/>
            </a:xfrm>
            <a:prstGeom prst="rect">
              <a:avLst/>
            </a:prstGeom>
          </p:spPr>
        </p:pic>
        <p:sp>
          <p:nvSpPr>
            <p:cNvPr id="129" name="object 129"/>
            <p:cNvSpPr txBox="1"/>
            <p:nvPr/>
          </p:nvSpPr>
          <p:spPr>
            <a:xfrm>
              <a:off x="5996644" y="4554230"/>
              <a:ext cx="125984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Exon19del</a:t>
              </a:r>
              <a:r>
                <a:rPr sz="1200" spc="-70" dirty="0">
                  <a:latin typeface="Arial"/>
                  <a:cs typeface="Arial"/>
                </a:rPr>
                <a:t> </a:t>
              </a:r>
              <a:r>
                <a:rPr sz="1200" spc="-5" dirty="0">
                  <a:latin typeface="Arial"/>
                  <a:cs typeface="Arial"/>
                </a:rPr>
                <a:t>assays</a:t>
              </a:r>
              <a:endParaRPr sz="1200">
                <a:latin typeface="Arial"/>
                <a:cs typeface="Arial"/>
              </a:endParaRPr>
            </a:p>
          </p:txBody>
        </p:sp>
        <p:sp>
          <p:nvSpPr>
            <p:cNvPr id="130" name="object 130"/>
            <p:cNvSpPr txBox="1"/>
            <p:nvPr/>
          </p:nvSpPr>
          <p:spPr>
            <a:xfrm>
              <a:off x="5144948" y="3208498"/>
              <a:ext cx="23749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800</a:t>
              </a:r>
              <a:endParaRPr sz="1000">
                <a:latin typeface="Arial"/>
                <a:cs typeface="Arial"/>
              </a:endParaRPr>
            </a:p>
          </p:txBody>
        </p:sp>
        <p:sp>
          <p:nvSpPr>
            <p:cNvPr id="131" name="object 131"/>
            <p:cNvSpPr txBox="1"/>
            <p:nvPr/>
          </p:nvSpPr>
          <p:spPr>
            <a:xfrm>
              <a:off x="5144948" y="3479060"/>
              <a:ext cx="23749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600</a:t>
              </a:r>
              <a:endParaRPr sz="1000">
                <a:latin typeface="Arial"/>
                <a:cs typeface="Arial"/>
              </a:endParaRPr>
            </a:p>
          </p:txBody>
        </p:sp>
        <p:sp>
          <p:nvSpPr>
            <p:cNvPr id="132" name="object 132"/>
            <p:cNvSpPr txBox="1"/>
            <p:nvPr/>
          </p:nvSpPr>
          <p:spPr>
            <a:xfrm>
              <a:off x="5144948" y="3749623"/>
              <a:ext cx="237490" cy="448945"/>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400</a:t>
              </a:r>
              <a:endParaRPr sz="1000">
                <a:latin typeface="Arial"/>
                <a:cs typeface="Arial"/>
              </a:endParaRPr>
            </a:p>
            <a:p>
              <a:pPr marL="12700">
                <a:lnSpc>
                  <a:spcPct val="100000"/>
                </a:lnSpc>
                <a:spcBef>
                  <a:spcPts val="930"/>
                </a:spcBef>
              </a:pPr>
              <a:r>
                <a:rPr sz="1000" spc="-5" dirty="0">
                  <a:solidFill>
                    <a:srgbClr val="222222"/>
                  </a:solidFill>
                  <a:latin typeface="Arial"/>
                  <a:cs typeface="Arial"/>
                </a:rPr>
                <a:t>200</a:t>
              </a:r>
              <a:endParaRPr sz="1000">
                <a:latin typeface="Arial"/>
                <a:cs typeface="Arial"/>
              </a:endParaRPr>
            </a:p>
          </p:txBody>
        </p:sp>
        <p:sp>
          <p:nvSpPr>
            <p:cNvPr id="133" name="object 133"/>
            <p:cNvSpPr txBox="1"/>
            <p:nvPr/>
          </p:nvSpPr>
          <p:spPr>
            <a:xfrm>
              <a:off x="6832782" y="321163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2000</a:t>
              </a:r>
              <a:endParaRPr sz="1000">
                <a:latin typeface="Arial"/>
                <a:cs typeface="Arial"/>
              </a:endParaRPr>
            </a:p>
          </p:txBody>
        </p:sp>
        <p:sp>
          <p:nvSpPr>
            <p:cNvPr id="134" name="object 134"/>
            <p:cNvSpPr txBox="1"/>
            <p:nvPr/>
          </p:nvSpPr>
          <p:spPr>
            <a:xfrm>
              <a:off x="6832782" y="3482192"/>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1500</a:t>
              </a:r>
              <a:endParaRPr sz="1000">
                <a:latin typeface="Arial"/>
                <a:cs typeface="Arial"/>
              </a:endParaRPr>
            </a:p>
          </p:txBody>
        </p:sp>
        <p:sp>
          <p:nvSpPr>
            <p:cNvPr id="135" name="object 135"/>
            <p:cNvSpPr txBox="1"/>
            <p:nvPr/>
          </p:nvSpPr>
          <p:spPr>
            <a:xfrm>
              <a:off x="6903385" y="4023317"/>
              <a:ext cx="23749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500</a:t>
              </a:r>
              <a:endParaRPr sz="1000">
                <a:latin typeface="Arial"/>
                <a:cs typeface="Arial"/>
              </a:endParaRPr>
            </a:p>
          </p:txBody>
        </p:sp>
        <p:sp>
          <p:nvSpPr>
            <p:cNvPr id="136" name="object 136"/>
            <p:cNvSpPr txBox="1"/>
            <p:nvPr/>
          </p:nvSpPr>
          <p:spPr>
            <a:xfrm>
              <a:off x="6832782" y="3752755"/>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1000</a:t>
              </a:r>
              <a:endParaRPr sz="1000">
                <a:latin typeface="Arial"/>
                <a:cs typeface="Arial"/>
              </a:endParaRPr>
            </a:p>
          </p:txBody>
        </p:sp>
        <p:sp>
          <p:nvSpPr>
            <p:cNvPr id="137" name="object 137"/>
            <p:cNvSpPr txBox="1"/>
            <p:nvPr/>
          </p:nvSpPr>
          <p:spPr>
            <a:xfrm>
              <a:off x="6973976" y="1597918"/>
              <a:ext cx="167005" cy="1138555"/>
            </a:xfrm>
            <a:prstGeom prst="rect">
              <a:avLst/>
            </a:prstGeom>
          </p:spPr>
          <p:txBody>
            <a:bodyPr vert="horz" wrap="square" lIns="0" tIns="82550" rIns="0" bIns="0" rtlCol="0">
              <a:spAutoFit/>
            </a:bodyPr>
            <a:lstStyle/>
            <a:p>
              <a:pPr marL="12700">
                <a:lnSpc>
                  <a:spcPct val="100000"/>
                </a:lnSpc>
                <a:spcBef>
                  <a:spcPts val="650"/>
                </a:spcBef>
              </a:pPr>
              <a:r>
                <a:rPr sz="1000" spc="-5" dirty="0">
                  <a:solidFill>
                    <a:srgbClr val="222222"/>
                  </a:solidFill>
                  <a:latin typeface="Arial"/>
                  <a:cs typeface="Arial"/>
                </a:rPr>
                <a:t>10</a:t>
              </a:r>
              <a:endParaRPr sz="1000">
                <a:latin typeface="Arial"/>
                <a:cs typeface="Arial"/>
              </a:endParaRPr>
            </a:p>
            <a:p>
              <a:pPr marL="83185">
                <a:lnSpc>
                  <a:spcPct val="100000"/>
                </a:lnSpc>
                <a:spcBef>
                  <a:spcPts val="555"/>
                </a:spcBef>
              </a:pPr>
              <a:r>
                <a:rPr sz="1000" dirty="0">
                  <a:solidFill>
                    <a:srgbClr val="222222"/>
                  </a:solidFill>
                  <a:latin typeface="Arial"/>
                  <a:cs typeface="Arial"/>
                </a:rPr>
                <a:t>8</a:t>
              </a:r>
              <a:endParaRPr sz="1000">
                <a:latin typeface="Arial"/>
                <a:cs typeface="Arial"/>
              </a:endParaRPr>
            </a:p>
            <a:p>
              <a:pPr marL="83185">
                <a:lnSpc>
                  <a:spcPct val="100000"/>
                </a:lnSpc>
                <a:spcBef>
                  <a:spcPts val="550"/>
                </a:spcBef>
              </a:pPr>
              <a:r>
                <a:rPr sz="1000" dirty="0">
                  <a:solidFill>
                    <a:srgbClr val="222222"/>
                  </a:solidFill>
                  <a:latin typeface="Arial"/>
                  <a:cs typeface="Arial"/>
                </a:rPr>
                <a:t>6</a:t>
              </a:r>
              <a:endParaRPr sz="1000">
                <a:latin typeface="Arial"/>
                <a:cs typeface="Arial"/>
              </a:endParaRPr>
            </a:p>
            <a:p>
              <a:pPr marL="83185">
                <a:lnSpc>
                  <a:spcPct val="100000"/>
                </a:lnSpc>
                <a:spcBef>
                  <a:spcPts val="555"/>
                </a:spcBef>
              </a:pPr>
              <a:r>
                <a:rPr sz="1000" dirty="0">
                  <a:solidFill>
                    <a:srgbClr val="222222"/>
                  </a:solidFill>
                  <a:latin typeface="Arial"/>
                  <a:cs typeface="Arial"/>
                </a:rPr>
                <a:t>4</a:t>
              </a:r>
              <a:endParaRPr sz="1000">
                <a:latin typeface="Arial"/>
                <a:cs typeface="Arial"/>
              </a:endParaRPr>
            </a:p>
            <a:p>
              <a:pPr marL="82550">
                <a:lnSpc>
                  <a:spcPct val="100000"/>
                </a:lnSpc>
                <a:spcBef>
                  <a:spcPts val="550"/>
                </a:spcBef>
              </a:pPr>
              <a:r>
                <a:rPr sz="1000" dirty="0">
                  <a:solidFill>
                    <a:srgbClr val="222222"/>
                  </a:solidFill>
                  <a:latin typeface="Arial"/>
                  <a:cs typeface="Arial"/>
                </a:rPr>
                <a:t>2</a:t>
              </a:r>
              <a:endParaRPr sz="1000">
                <a:latin typeface="Arial"/>
                <a:cs typeface="Arial"/>
              </a:endParaRPr>
            </a:p>
          </p:txBody>
        </p:sp>
        <p:sp>
          <p:nvSpPr>
            <p:cNvPr id="138" name="object 138"/>
            <p:cNvSpPr txBox="1"/>
            <p:nvPr/>
          </p:nvSpPr>
          <p:spPr>
            <a:xfrm>
              <a:off x="5066844" y="1634672"/>
              <a:ext cx="313055" cy="737235"/>
            </a:xfrm>
            <a:prstGeom prst="rect">
              <a:avLst/>
            </a:prstGeom>
          </p:spPr>
          <p:txBody>
            <a:bodyPr vert="horz" wrap="square" lIns="0" tIns="47625" rIns="0" bIns="0" rtlCol="0">
              <a:spAutoFit/>
            </a:bodyPr>
            <a:lstStyle/>
            <a:p>
              <a:pPr marR="9525" algn="r">
                <a:lnSpc>
                  <a:spcPct val="100000"/>
                </a:lnSpc>
                <a:spcBef>
                  <a:spcPts val="375"/>
                </a:spcBef>
              </a:pPr>
              <a:r>
                <a:rPr sz="1000" spc="-5" dirty="0">
                  <a:solidFill>
                    <a:srgbClr val="222222"/>
                  </a:solidFill>
                  <a:latin typeface="Arial"/>
                  <a:cs typeface="Arial"/>
                </a:rPr>
                <a:t>1400</a:t>
              </a:r>
              <a:endParaRPr sz="1000">
                <a:latin typeface="Arial"/>
                <a:cs typeface="Arial"/>
              </a:endParaRPr>
            </a:p>
            <a:p>
              <a:pPr marR="5080" algn="r">
                <a:lnSpc>
                  <a:spcPct val="100000"/>
                </a:lnSpc>
                <a:spcBef>
                  <a:spcPts val="275"/>
                </a:spcBef>
              </a:pPr>
              <a:r>
                <a:rPr sz="1000" spc="-5" dirty="0">
                  <a:solidFill>
                    <a:srgbClr val="222222"/>
                  </a:solidFill>
                  <a:latin typeface="Arial"/>
                  <a:cs typeface="Arial"/>
                </a:rPr>
                <a:t>1000</a:t>
              </a:r>
              <a:endParaRPr sz="1000">
                <a:latin typeface="Arial"/>
                <a:cs typeface="Arial"/>
              </a:endParaRPr>
            </a:p>
            <a:p>
              <a:pPr marR="5080" algn="r">
                <a:lnSpc>
                  <a:spcPct val="100000"/>
                </a:lnSpc>
                <a:spcBef>
                  <a:spcPts val="125"/>
                </a:spcBef>
              </a:pPr>
              <a:r>
                <a:rPr sz="1000" spc="-5" dirty="0">
                  <a:solidFill>
                    <a:srgbClr val="222222"/>
                  </a:solidFill>
                  <a:latin typeface="Arial"/>
                  <a:cs typeface="Arial"/>
                </a:rPr>
                <a:t>600</a:t>
              </a:r>
              <a:endParaRPr sz="1000">
                <a:latin typeface="Arial"/>
                <a:cs typeface="Arial"/>
              </a:endParaRPr>
            </a:p>
            <a:p>
              <a:pPr marR="9525" algn="r">
                <a:lnSpc>
                  <a:spcPct val="100000"/>
                </a:lnSpc>
                <a:spcBef>
                  <a:spcPts val="125"/>
                </a:spcBef>
              </a:pPr>
              <a:r>
                <a:rPr sz="1000" spc="-5" dirty="0">
                  <a:solidFill>
                    <a:srgbClr val="222222"/>
                  </a:solidFill>
                  <a:latin typeface="Arial"/>
                  <a:cs typeface="Arial"/>
                </a:rPr>
                <a:t>200</a:t>
              </a:r>
              <a:endParaRPr sz="1000">
                <a:latin typeface="Arial"/>
                <a:cs typeface="Arial"/>
              </a:endParaRPr>
            </a:p>
          </p:txBody>
        </p:sp>
        <p:sp>
          <p:nvSpPr>
            <p:cNvPr id="139" name="object 139"/>
            <p:cNvSpPr txBox="1"/>
            <p:nvPr/>
          </p:nvSpPr>
          <p:spPr>
            <a:xfrm>
              <a:off x="5208052" y="2453217"/>
              <a:ext cx="171450" cy="400685"/>
            </a:xfrm>
            <a:prstGeom prst="rect">
              <a:avLst/>
            </a:prstGeom>
          </p:spPr>
          <p:txBody>
            <a:bodyPr vert="horz" wrap="square" lIns="0" tIns="47625" rIns="0" bIns="0" rtlCol="0">
              <a:spAutoFit/>
            </a:bodyPr>
            <a:lstStyle/>
            <a:p>
              <a:pPr marL="12700">
                <a:lnSpc>
                  <a:spcPct val="100000"/>
                </a:lnSpc>
                <a:spcBef>
                  <a:spcPts val="375"/>
                </a:spcBef>
              </a:pPr>
              <a:r>
                <a:rPr sz="1000" spc="-5" dirty="0">
                  <a:solidFill>
                    <a:srgbClr val="222222"/>
                  </a:solidFill>
                  <a:latin typeface="Arial"/>
                  <a:cs typeface="Arial"/>
                </a:rPr>
                <a:t>50</a:t>
              </a:r>
              <a:endParaRPr sz="1000">
                <a:latin typeface="Arial"/>
                <a:cs typeface="Arial"/>
              </a:endParaRPr>
            </a:p>
            <a:p>
              <a:pPr marL="17145">
                <a:lnSpc>
                  <a:spcPct val="100000"/>
                </a:lnSpc>
                <a:spcBef>
                  <a:spcPts val="275"/>
                </a:spcBef>
              </a:pPr>
              <a:r>
                <a:rPr sz="1000" spc="-5" dirty="0">
                  <a:solidFill>
                    <a:srgbClr val="222222"/>
                  </a:solidFill>
                  <a:latin typeface="Arial"/>
                  <a:cs typeface="Arial"/>
                </a:rPr>
                <a:t>25</a:t>
              </a:r>
              <a:endParaRPr sz="1000">
                <a:latin typeface="Arial"/>
                <a:cs typeface="Arial"/>
              </a:endParaRPr>
            </a:p>
          </p:txBody>
        </p:sp>
        <p:grpSp>
          <p:nvGrpSpPr>
            <p:cNvPr id="140" name="object 140"/>
            <p:cNvGrpSpPr/>
            <p:nvPr/>
          </p:nvGrpSpPr>
          <p:grpSpPr>
            <a:xfrm>
              <a:off x="5368763" y="2295287"/>
              <a:ext cx="669290" cy="522605"/>
              <a:chOff x="5368763" y="2295287"/>
              <a:chExt cx="669290" cy="522605"/>
            </a:xfrm>
          </p:grpSpPr>
          <p:sp>
            <p:nvSpPr>
              <p:cNvPr id="141" name="object 141"/>
              <p:cNvSpPr/>
              <p:nvPr/>
            </p:nvSpPr>
            <p:spPr>
              <a:xfrm>
                <a:off x="5368763" y="2446583"/>
                <a:ext cx="93345" cy="50165"/>
              </a:xfrm>
              <a:custGeom>
                <a:avLst/>
                <a:gdLst/>
                <a:ahLst/>
                <a:cxnLst/>
                <a:rect l="l" t="t" r="r" b="b"/>
                <a:pathLst>
                  <a:path w="93345" h="50164">
                    <a:moveTo>
                      <a:pt x="0" y="49685"/>
                    </a:moveTo>
                    <a:lnTo>
                      <a:pt x="92399" y="49685"/>
                    </a:lnTo>
                  </a:path>
                  <a:path w="93345" h="50164">
                    <a:moveTo>
                      <a:pt x="924" y="0"/>
                    </a:moveTo>
                    <a:lnTo>
                      <a:pt x="93324" y="0"/>
                    </a:lnTo>
                  </a:path>
                </a:pathLst>
              </a:custGeom>
              <a:ln w="9524">
                <a:solidFill>
                  <a:srgbClr val="3D85C6"/>
                </a:solidFill>
              </a:ln>
            </p:spPr>
            <p:txBody>
              <a:bodyPr wrap="square" lIns="0" tIns="0" rIns="0" bIns="0" rtlCol="0"/>
              <a:lstStyle/>
              <a:p>
                <a:endParaRPr/>
              </a:p>
            </p:txBody>
          </p:sp>
          <p:sp>
            <p:nvSpPr>
              <p:cNvPr id="142" name="object 142"/>
              <p:cNvSpPr/>
              <p:nvPr/>
            </p:nvSpPr>
            <p:spPr>
              <a:xfrm>
                <a:off x="5847914" y="2295287"/>
                <a:ext cx="185420" cy="522605"/>
              </a:xfrm>
              <a:custGeom>
                <a:avLst/>
                <a:gdLst/>
                <a:ahLst/>
                <a:cxnLst/>
                <a:rect l="l" t="t" r="r" b="b"/>
                <a:pathLst>
                  <a:path w="185420" h="522605">
                    <a:moveTo>
                      <a:pt x="0" y="0"/>
                    </a:moveTo>
                    <a:lnTo>
                      <a:pt x="0" y="522299"/>
                    </a:lnTo>
                  </a:path>
                  <a:path w="185420" h="522605">
                    <a:moveTo>
                      <a:pt x="185042" y="0"/>
                    </a:moveTo>
                    <a:lnTo>
                      <a:pt x="185042" y="522299"/>
                    </a:lnTo>
                  </a:path>
                </a:pathLst>
              </a:custGeom>
              <a:ln w="9524">
                <a:solidFill>
                  <a:srgbClr val="F9C943"/>
                </a:solidFill>
              </a:ln>
            </p:spPr>
            <p:txBody>
              <a:bodyPr wrap="square" lIns="0" tIns="0" rIns="0" bIns="0" rtlCol="0"/>
              <a:lstStyle/>
              <a:p>
                <a:endParaRPr/>
              </a:p>
            </p:txBody>
          </p:sp>
        </p:grpSp>
        <p:sp>
          <p:nvSpPr>
            <p:cNvPr id="154" name="object 154"/>
            <p:cNvSpPr txBox="1"/>
            <p:nvPr/>
          </p:nvSpPr>
          <p:spPr>
            <a:xfrm>
              <a:off x="8279865" y="4478477"/>
              <a:ext cx="624840" cy="427355"/>
            </a:xfrm>
            <a:prstGeom prst="rect">
              <a:avLst/>
            </a:prstGeom>
          </p:spPr>
          <p:txBody>
            <a:bodyPr vert="horz" wrap="square" lIns="0" tIns="60960" rIns="0" bIns="0" rtlCol="0">
              <a:spAutoFit/>
            </a:bodyPr>
            <a:lstStyle/>
            <a:p>
              <a:pPr marL="12700">
                <a:lnSpc>
                  <a:spcPct val="100000"/>
                </a:lnSpc>
                <a:spcBef>
                  <a:spcPts val="480"/>
                </a:spcBef>
              </a:pPr>
              <a:r>
                <a:rPr sz="1000" spc="-5" dirty="0">
                  <a:latin typeface="Arial"/>
                  <a:cs typeface="Arial"/>
                </a:rPr>
                <a:t>L858R</a:t>
              </a:r>
              <a:endParaRPr sz="1000">
                <a:latin typeface="Arial"/>
                <a:cs typeface="Arial"/>
              </a:endParaRPr>
            </a:p>
            <a:p>
              <a:pPr marL="12700">
                <a:lnSpc>
                  <a:spcPct val="100000"/>
                </a:lnSpc>
                <a:spcBef>
                  <a:spcPts val="384"/>
                </a:spcBef>
              </a:pPr>
              <a:r>
                <a:rPr sz="1000" spc="-5" dirty="0">
                  <a:latin typeface="Arial"/>
                  <a:cs typeface="Arial"/>
                </a:rPr>
                <a:t>Exon19del</a:t>
              </a:r>
              <a:endParaRPr sz="1000">
                <a:latin typeface="Arial"/>
                <a:cs typeface="Arial"/>
              </a:endParaRPr>
            </a:p>
          </p:txBody>
        </p:sp>
        <p:grpSp>
          <p:nvGrpSpPr>
            <p:cNvPr id="155" name="object 155"/>
            <p:cNvGrpSpPr/>
            <p:nvPr/>
          </p:nvGrpSpPr>
          <p:grpSpPr>
            <a:xfrm>
              <a:off x="8148029" y="4575956"/>
              <a:ext cx="83185" cy="281940"/>
              <a:chOff x="8148029" y="4575956"/>
              <a:chExt cx="83185" cy="281940"/>
            </a:xfrm>
          </p:grpSpPr>
          <p:pic>
            <p:nvPicPr>
              <p:cNvPr id="156" name="object 156"/>
              <p:cNvPicPr/>
              <p:nvPr/>
            </p:nvPicPr>
            <p:blipFill>
              <a:blip r:embed="rId16" cstate="print"/>
              <a:stretch>
                <a:fillRect/>
              </a:stretch>
            </p:blipFill>
            <p:spPr>
              <a:xfrm>
                <a:off x="8148029" y="4575956"/>
                <a:ext cx="82649" cy="82649"/>
              </a:xfrm>
              <a:prstGeom prst="rect">
                <a:avLst/>
              </a:prstGeom>
            </p:spPr>
          </p:pic>
          <p:sp>
            <p:nvSpPr>
              <p:cNvPr id="157" name="object 157"/>
              <p:cNvSpPr/>
              <p:nvPr/>
            </p:nvSpPr>
            <p:spPr>
              <a:xfrm>
                <a:off x="8157554" y="4784358"/>
                <a:ext cx="64135" cy="64135"/>
              </a:xfrm>
              <a:custGeom>
                <a:avLst/>
                <a:gdLst/>
                <a:ahLst/>
                <a:cxnLst/>
                <a:rect l="l" t="t" r="r" b="b"/>
                <a:pathLst>
                  <a:path w="64134" h="64135">
                    <a:moveTo>
                      <a:pt x="0" y="0"/>
                    </a:moveTo>
                    <a:lnTo>
                      <a:pt x="63599" y="0"/>
                    </a:lnTo>
                    <a:lnTo>
                      <a:pt x="63599" y="63599"/>
                    </a:lnTo>
                    <a:lnTo>
                      <a:pt x="0" y="63599"/>
                    </a:lnTo>
                    <a:lnTo>
                      <a:pt x="0" y="0"/>
                    </a:lnTo>
                    <a:close/>
                  </a:path>
                </a:pathLst>
              </a:custGeom>
              <a:ln w="19049">
                <a:solidFill>
                  <a:srgbClr val="000000"/>
                </a:solidFill>
              </a:ln>
            </p:spPr>
            <p:txBody>
              <a:bodyPr wrap="square" lIns="0" tIns="0" rIns="0" bIns="0" rtlCol="0"/>
              <a:lstStyle/>
              <a:p>
                <a:endParaRPr/>
              </a:p>
            </p:txBody>
          </p:sp>
        </p:grpSp>
        <p:sp>
          <p:nvSpPr>
            <p:cNvPr id="158" name="object 158"/>
            <p:cNvSpPr txBox="1"/>
            <p:nvPr/>
          </p:nvSpPr>
          <p:spPr>
            <a:xfrm>
              <a:off x="8279865" y="4090627"/>
              <a:ext cx="434975" cy="427355"/>
            </a:xfrm>
            <a:prstGeom prst="rect">
              <a:avLst/>
            </a:prstGeom>
          </p:spPr>
          <p:txBody>
            <a:bodyPr vert="horz" wrap="square" lIns="0" tIns="12700" rIns="0" bIns="0" rtlCol="0">
              <a:spAutoFit/>
            </a:bodyPr>
            <a:lstStyle/>
            <a:p>
              <a:pPr marL="12700" marR="5080">
                <a:lnSpc>
                  <a:spcPct val="131900"/>
                </a:lnSpc>
                <a:spcBef>
                  <a:spcPts val="100"/>
                </a:spcBef>
              </a:pPr>
              <a:r>
                <a:rPr sz="1000" spc="-5" dirty="0">
                  <a:latin typeface="Arial"/>
                  <a:cs typeface="Arial"/>
                </a:rPr>
                <a:t>ddPCR  EFIRM</a:t>
              </a:r>
              <a:endParaRPr sz="1000">
                <a:latin typeface="Arial"/>
                <a:cs typeface="Arial"/>
              </a:endParaRPr>
            </a:p>
          </p:txBody>
        </p:sp>
        <p:grpSp>
          <p:nvGrpSpPr>
            <p:cNvPr id="159" name="object 159"/>
            <p:cNvGrpSpPr/>
            <p:nvPr/>
          </p:nvGrpSpPr>
          <p:grpSpPr>
            <a:xfrm>
              <a:off x="8121908" y="4228288"/>
              <a:ext cx="123189" cy="210820"/>
              <a:chOff x="8121908" y="4228288"/>
              <a:chExt cx="123189" cy="210820"/>
            </a:xfrm>
          </p:grpSpPr>
          <p:sp>
            <p:nvSpPr>
              <p:cNvPr id="160" name="object 160"/>
              <p:cNvSpPr/>
              <p:nvPr/>
            </p:nvSpPr>
            <p:spPr>
              <a:xfrm>
                <a:off x="8123314" y="4434129"/>
                <a:ext cx="121920" cy="0"/>
              </a:xfrm>
              <a:custGeom>
                <a:avLst/>
                <a:gdLst/>
                <a:ahLst/>
                <a:cxnLst/>
                <a:rect l="l" t="t" r="r" b="b"/>
                <a:pathLst>
                  <a:path w="121920">
                    <a:moveTo>
                      <a:pt x="0" y="0"/>
                    </a:moveTo>
                    <a:lnTo>
                      <a:pt x="121499" y="0"/>
                    </a:lnTo>
                  </a:path>
                </a:pathLst>
              </a:custGeom>
              <a:ln w="9524">
                <a:solidFill>
                  <a:srgbClr val="3D85C6"/>
                </a:solidFill>
              </a:ln>
            </p:spPr>
            <p:txBody>
              <a:bodyPr wrap="square" lIns="0" tIns="0" rIns="0" bIns="0" rtlCol="0"/>
              <a:lstStyle/>
              <a:p>
                <a:endParaRPr/>
              </a:p>
            </p:txBody>
          </p:sp>
          <p:sp>
            <p:nvSpPr>
              <p:cNvPr id="161" name="object 161"/>
              <p:cNvSpPr/>
              <p:nvPr/>
            </p:nvSpPr>
            <p:spPr>
              <a:xfrm>
                <a:off x="8121908" y="4233051"/>
                <a:ext cx="121920" cy="0"/>
              </a:xfrm>
              <a:custGeom>
                <a:avLst/>
                <a:gdLst/>
                <a:ahLst/>
                <a:cxnLst/>
                <a:rect l="l" t="t" r="r" b="b"/>
                <a:pathLst>
                  <a:path w="121920">
                    <a:moveTo>
                      <a:pt x="0" y="0"/>
                    </a:moveTo>
                    <a:lnTo>
                      <a:pt x="121499" y="0"/>
                    </a:lnTo>
                  </a:path>
                </a:pathLst>
              </a:custGeom>
              <a:ln w="9524">
                <a:solidFill>
                  <a:srgbClr val="F9C943"/>
                </a:solidFill>
              </a:ln>
            </p:spPr>
            <p:txBody>
              <a:bodyPr wrap="square" lIns="0" tIns="0" rIns="0" bIns="0" rtlCol="0"/>
              <a:lstStyle/>
              <a:p>
                <a:endParaRPr/>
              </a:p>
            </p:txBody>
          </p:sp>
        </p:grpSp>
      </p:grpSp>
      <p:sp>
        <p:nvSpPr>
          <p:cNvPr id="68" name="object 68"/>
          <p:cNvSpPr txBox="1"/>
          <p:nvPr/>
        </p:nvSpPr>
        <p:spPr>
          <a:xfrm>
            <a:off x="109749" y="4800081"/>
            <a:ext cx="4878705" cy="236854"/>
          </a:xfrm>
          <a:prstGeom prst="rect">
            <a:avLst/>
          </a:prstGeom>
        </p:spPr>
        <p:txBody>
          <a:bodyPr vert="horz" wrap="square" lIns="0" tIns="12700" rIns="0" bIns="0" rtlCol="0">
            <a:spAutoFit/>
          </a:bodyPr>
          <a:lstStyle/>
          <a:p>
            <a:pPr marL="12700">
              <a:lnSpc>
                <a:spcPts val="835"/>
              </a:lnSpc>
              <a:spcBef>
                <a:spcPts val="100"/>
              </a:spcBef>
            </a:pPr>
            <a:r>
              <a:rPr sz="700" i="1" spc="-70" dirty="0">
                <a:solidFill>
                  <a:srgbClr val="222222"/>
                </a:solidFill>
                <a:latin typeface="Calibri"/>
                <a:cs typeface="Calibri"/>
              </a:rPr>
              <a:t>1.</a:t>
            </a:r>
            <a:r>
              <a:rPr sz="700" i="1" spc="20" dirty="0">
                <a:solidFill>
                  <a:srgbClr val="222222"/>
                </a:solidFill>
                <a:latin typeface="Calibri"/>
                <a:cs typeface="Calibri"/>
              </a:rPr>
              <a:t> </a:t>
            </a:r>
            <a:r>
              <a:rPr sz="700" i="1" spc="25" dirty="0">
                <a:solidFill>
                  <a:srgbClr val="222222"/>
                </a:solidFill>
                <a:latin typeface="Calibri"/>
                <a:cs typeface="Calibri"/>
              </a:rPr>
              <a:t>Concentration</a:t>
            </a:r>
            <a:r>
              <a:rPr sz="700" i="1" spc="20" dirty="0">
                <a:solidFill>
                  <a:srgbClr val="222222"/>
                </a:solidFill>
                <a:latin typeface="Calibri"/>
                <a:cs typeface="Calibri"/>
              </a:rPr>
              <a:t> </a:t>
            </a:r>
            <a:r>
              <a:rPr sz="700" i="1" dirty="0">
                <a:solidFill>
                  <a:srgbClr val="222222"/>
                </a:solidFill>
                <a:latin typeface="Calibri"/>
                <a:cs typeface="Calibri"/>
              </a:rPr>
              <a:t>=</a:t>
            </a:r>
            <a:r>
              <a:rPr sz="700" i="1" spc="20" dirty="0">
                <a:solidFill>
                  <a:srgbClr val="222222"/>
                </a:solidFill>
                <a:latin typeface="Calibri"/>
                <a:cs typeface="Calibri"/>
              </a:rPr>
              <a:t> </a:t>
            </a:r>
            <a:r>
              <a:rPr sz="700" i="1" spc="15" dirty="0">
                <a:solidFill>
                  <a:srgbClr val="222222"/>
                </a:solidFill>
                <a:latin typeface="Calibri"/>
                <a:cs typeface="Calibri"/>
              </a:rPr>
              <a:t>(copies/μL)</a:t>
            </a:r>
            <a:endParaRPr sz="700" dirty="0">
              <a:latin typeface="Calibri"/>
              <a:cs typeface="Calibri"/>
            </a:endParaRPr>
          </a:p>
          <a:p>
            <a:pPr marL="12700">
              <a:lnSpc>
                <a:spcPts val="835"/>
              </a:lnSpc>
            </a:pPr>
            <a:r>
              <a:rPr sz="700" i="1" spc="35" dirty="0">
                <a:solidFill>
                  <a:srgbClr val="222222"/>
                </a:solidFill>
                <a:latin typeface="Calibri"/>
                <a:cs typeface="Calibri"/>
              </a:rPr>
              <a:t>Sources:</a:t>
            </a:r>
            <a:r>
              <a:rPr sz="700" i="1" spc="30" dirty="0">
                <a:solidFill>
                  <a:srgbClr val="222222"/>
                </a:solidFill>
                <a:latin typeface="Calibri"/>
                <a:cs typeface="Calibri"/>
              </a:rPr>
              <a:t> </a:t>
            </a:r>
            <a:r>
              <a:rPr sz="700" i="1" spc="10" dirty="0">
                <a:solidFill>
                  <a:srgbClr val="222222"/>
                </a:solidFill>
                <a:latin typeface="Calibri"/>
                <a:cs typeface="Calibri"/>
              </a:rPr>
              <a:t>Ultra-Short</a:t>
            </a:r>
            <a:r>
              <a:rPr sz="700" i="1" spc="30" dirty="0">
                <a:solidFill>
                  <a:srgbClr val="222222"/>
                </a:solidFill>
                <a:latin typeface="Calibri"/>
                <a:cs typeface="Calibri"/>
              </a:rPr>
              <a:t> </a:t>
            </a:r>
            <a:r>
              <a:rPr sz="700" i="1" spc="20" dirty="0">
                <a:solidFill>
                  <a:srgbClr val="222222"/>
                </a:solidFill>
                <a:latin typeface="Calibri"/>
                <a:cs typeface="Calibri"/>
              </a:rPr>
              <a:t>Circulating</a:t>
            </a:r>
            <a:r>
              <a:rPr sz="700" i="1" spc="30" dirty="0">
                <a:solidFill>
                  <a:srgbClr val="222222"/>
                </a:solidFill>
                <a:latin typeface="Calibri"/>
                <a:cs typeface="Calibri"/>
              </a:rPr>
              <a:t> </a:t>
            </a:r>
            <a:r>
              <a:rPr sz="700" i="1" spc="10" dirty="0">
                <a:solidFill>
                  <a:srgbClr val="222222"/>
                </a:solidFill>
                <a:latin typeface="Calibri"/>
                <a:cs typeface="Calibri"/>
              </a:rPr>
              <a:t>Tumor</a:t>
            </a:r>
            <a:r>
              <a:rPr sz="700" i="1" spc="30" dirty="0">
                <a:solidFill>
                  <a:srgbClr val="222222"/>
                </a:solidFill>
                <a:latin typeface="Calibri"/>
                <a:cs typeface="Calibri"/>
              </a:rPr>
              <a:t> </a:t>
            </a:r>
            <a:r>
              <a:rPr sz="700" i="1" spc="50" dirty="0">
                <a:solidFill>
                  <a:srgbClr val="222222"/>
                </a:solidFill>
                <a:latin typeface="Calibri"/>
                <a:cs typeface="Calibri"/>
              </a:rPr>
              <a:t>DNA</a:t>
            </a:r>
            <a:r>
              <a:rPr sz="700" i="1" spc="30" dirty="0">
                <a:solidFill>
                  <a:srgbClr val="222222"/>
                </a:solidFill>
                <a:latin typeface="Calibri"/>
                <a:cs typeface="Calibri"/>
              </a:rPr>
              <a:t> </a:t>
            </a:r>
            <a:r>
              <a:rPr sz="700" i="1" spc="20" dirty="0">
                <a:solidFill>
                  <a:srgbClr val="222222"/>
                </a:solidFill>
                <a:latin typeface="Calibri"/>
                <a:cs typeface="Calibri"/>
              </a:rPr>
              <a:t>(usctDNA)</a:t>
            </a:r>
            <a:r>
              <a:rPr sz="700" i="1" spc="30" dirty="0">
                <a:solidFill>
                  <a:srgbClr val="222222"/>
                </a:solidFill>
                <a:latin typeface="Calibri"/>
                <a:cs typeface="Calibri"/>
              </a:rPr>
              <a:t> </a:t>
            </a:r>
            <a:r>
              <a:rPr sz="700" i="1" spc="10" dirty="0">
                <a:solidFill>
                  <a:srgbClr val="222222"/>
                </a:solidFill>
                <a:latin typeface="Calibri"/>
                <a:cs typeface="Calibri"/>
              </a:rPr>
              <a:t>in</a:t>
            </a:r>
            <a:r>
              <a:rPr sz="700" i="1" spc="30" dirty="0">
                <a:solidFill>
                  <a:srgbClr val="222222"/>
                </a:solidFill>
                <a:latin typeface="Calibri"/>
                <a:cs typeface="Calibri"/>
              </a:rPr>
              <a:t> Plasma </a:t>
            </a:r>
            <a:r>
              <a:rPr sz="700" i="1" spc="35" dirty="0">
                <a:solidFill>
                  <a:srgbClr val="222222"/>
                </a:solidFill>
                <a:latin typeface="Calibri"/>
                <a:cs typeface="Calibri"/>
              </a:rPr>
              <a:t>and</a:t>
            </a:r>
            <a:r>
              <a:rPr sz="700" i="1" spc="30" dirty="0">
                <a:solidFill>
                  <a:srgbClr val="222222"/>
                </a:solidFill>
                <a:latin typeface="Calibri"/>
                <a:cs typeface="Calibri"/>
              </a:rPr>
              <a:t> Saliva </a:t>
            </a:r>
            <a:r>
              <a:rPr sz="700" i="1" spc="10" dirty="0">
                <a:solidFill>
                  <a:srgbClr val="222222"/>
                </a:solidFill>
                <a:latin typeface="Calibri"/>
                <a:cs typeface="Calibri"/>
              </a:rPr>
              <a:t>of</a:t>
            </a:r>
            <a:r>
              <a:rPr sz="700" i="1" spc="30" dirty="0">
                <a:solidFill>
                  <a:srgbClr val="222222"/>
                </a:solidFill>
                <a:latin typeface="Calibri"/>
                <a:cs typeface="Calibri"/>
              </a:rPr>
              <a:t> </a:t>
            </a:r>
            <a:r>
              <a:rPr sz="700" i="1" spc="25" dirty="0">
                <a:solidFill>
                  <a:srgbClr val="222222"/>
                </a:solidFill>
                <a:latin typeface="Calibri"/>
                <a:cs typeface="Calibri"/>
              </a:rPr>
              <a:t>Non-Small</a:t>
            </a:r>
            <a:r>
              <a:rPr sz="700" i="1" spc="30" dirty="0">
                <a:solidFill>
                  <a:srgbClr val="222222"/>
                </a:solidFill>
                <a:latin typeface="Calibri"/>
                <a:cs typeface="Calibri"/>
              </a:rPr>
              <a:t> </a:t>
            </a:r>
            <a:r>
              <a:rPr sz="700" i="1" spc="40" dirty="0">
                <a:solidFill>
                  <a:srgbClr val="222222"/>
                </a:solidFill>
                <a:latin typeface="Calibri"/>
                <a:cs typeface="Calibri"/>
              </a:rPr>
              <a:t>Cell</a:t>
            </a:r>
            <a:r>
              <a:rPr sz="700" i="1" spc="30" dirty="0">
                <a:solidFill>
                  <a:srgbClr val="222222"/>
                </a:solidFill>
                <a:latin typeface="Calibri"/>
                <a:cs typeface="Calibri"/>
              </a:rPr>
              <a:t> </a:t>
            </a:r>
            <a:r>
              <a:rPr sz="700" i="1" spc="35" dirty="0">
                <a:solidFill>
                  <a:srgbClr val="222222"/>
                </a:solidFill>
                <a:latin typeface="Calibri"/>
                <a:cs typeface="Calibri"/>
              </a:rPr>
              <a:t>Lung</a:t>
            </a:r>
            <a:r>
              <a:rPr sz="700" i="1" spc="30" dirty="0">
                <a:solidFill>
                  <a:srgbClr val="222222"/>
                </a:solidFill>
                <a:latin typeface="Calibri"/>
                <a:cs typeface="Calibri"/>
              </a:rPr>
              <a:t> </a:t>
            </a:r>
            <a:r>
              <a:rPr sz="700" i="1" spc="45" dirty="0">
                <a:solidFill>
                  <a:srgbClr val="222222"/>
                </a:solidFill>
                <a:latin typeface="Calibri"/>
                <a:cs typeface="Calibri"/>
              </a:rPr>
              <a:t>Cancer</a:t>
            </a:r>
            <a:r>
              <a:rPr sz="700" i="1" spc="30" dirty="0">
                <a:solidFill>
                  <a:srgbClr val="222222"/>
                </a:solidFill>
                <a:latin typeface="Calibri"/>
                <a:cs typeface="Calibri"/>
              </a:rPr>
              <a:t> </a:t>
            </a:r>
            <a:r>
              <a:rPr sz="700" i="1" spc="45" dirty="0">
                <a:solidFill>
                  <a:srgbClr val="222222"/>
                </a:solidFill>
                <a:latin typeface="Calibri"/>
                <a:cs typeface="Calibri"/>
              </a:rPr>
              <a:t>(NSCLC)</a:t>
            </a:r>
            <a:r>
              <a:rPr sz="700" i="1" spc="30" dirty="0">
                <a:solidFill>
                  <a:srgbClr val="222222"/>
                </a:solidFill>
                <a:latin typeface="Calibri"/>
                <a:cs typeface="Calibri"/>
              </a:rPr>
              <a:t> </a:t>
            </a:r>
            <a:r>
              <a:rPr sz="700" i="1" spc="15" dirty="0">
                <a:solidFill>
                  <a:srgbClr val="222222"/>
                </a:solidFill>
                <a:latin typeface="Calibri"/>
                <a:cs typeface="Calibri"/>
              </a:rPr>
              <a:t>Patients</a:t>
            </a:r>
            <a:endParaRPr sz="700" dirty="0">
              <a:latin typeface="Calibri"/>
              <a:cs typeface="Calibri"/>
            </a:endParaRPr>
          </a:p>
        </p:txBody>
      </p:sp>
      <p:sp>
        <p:nvSpPr>
          <p:cNvPr id="65" name="object 65">
            <a:extLst>
              <a:ext uri="{C183D7F6-B498-43B3-948B-1728B52AA6E4}">
                <adec:decorative xmlns:adec="http://schemas.microsoft.com/office/drawing/2017/decorative" val="1"/>
              </a:ext>
            </a:extLst>
          </p:cNvPr>
          <p:cNvSpPr/>
          <p:nvPr/>
        </p:nvSpPr>
        <p:spPr>
          <a:xfrm>
            <a:off x="9067799"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bject 20"/>
          <p:cNvSpPr txBox="1">
            <a:spLocks noGrp="1"/>
          </p:cNvSpPr>
          <p:nvPr>
            <p:ph type="title"/>
          </p:nvPr>
        </p:nvSpPr>
        <p:spPr>
          <a:xfrm>
            <a:off x="444500" y="467128"/>
            <a:ext cx="3748404"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EFIRM</a:t>
            </a:r>
            <a:r>
              <a:rPr spc="-40" dirty="0">
                <a:solidFill>
                  <a:srgbClr val="2773AA"/>
                </a:solidFill>
              </a:rPr>
              <a:t> </a:t>
            </a:r>
            <a:r>
              <a:rPr spc="-5" dirty="0">
                <a:solidFill>
                  <a:srgbClr val="2773AA"/>
                </a:solidFill>
              </a:rPr>
              <a:t>potential</a:t>
            </a:r>
            <a:r>
              <a:rPr spc="-35" dirty="0">
                <a:solidFill>
                  <a:srgbClr val="2773AA"/>
                </a:solidFill>
              </a:rPr>
              <a:t> </a:t>
            </a:r>
            <a:r>
              <a:rPr spc="-5" dirty="0">
                <a:solidFill>
                  <a:srgbClr val="2773AA"/>
                </a:solidFill>
              </a:rPr>
              <a:t>at</a:t>
            </a:r>
            <a:r>
              <a:rPr spc="-30" dirty="0">
                <a:solidFill>
                  <a:srgbClr val="2773AA"/>
                </a:solidFill>
              </a:rPr>
              <a:t> </a:t>
            </a:r>
            <a:r>
              <a:rPr spc="-5" dirty="0">
                <a:solidFill>
                  <a:srgbClr val="2773AA"/>
                </a:solidFill>
              </a:rPr>
              <a:t>bedside</a:t>
            </a:r>
          </a:p>
        </p:txBody>
      </p:sp>
      <p:sp>
        <p:nvSpPr>
          <p:cNvPr id="45" name="object 45"/>
          <p:cNvSpPr txBox="1"/>
          <p:nvPr/>
        </p:nvSpPr>
        <p:spPr>
          <a:xfrm>
            <a:off x="1027902" y="1159538"/>
            <a:ext cx="2219325" cy="238760"/>
          </a:xfrm>
          <a:prstGeom prst="rect">
            <a:avLst/>
          </a:prstGeom>
        </p:spPr>
        <p:txBody>
          <a:bodyPr vert="horz" wrap="square" lIns="0" tIns="12700" rIns="0" bIns="0" rtlCol="0">
            <a:spAutoFit/>
          </a:bodyPr>
          <a:lstStyle/>
          <a:p>
            <a:pPr marL="12700">
              <a:lnSpc>
                <a:spcPct val="100000"/>
              </a:lnSpc>
              <a:spcBef>
                <a:spcPts val="100"/>
              </a:spcBef>
            </a:pPr>
            <a:r>
              <a:rPr sz="1400" b="1" spc="105" dirty="0">
                <a:solidFill>
                  <a:srgbClr val="2773AA"/>
                </a:solidFill>
                <a:latin typeface="Calibri"/>
                <a:cs typeface="Calibri"/>
              </a:rPr>
              <a:t>A</a:t>
            </a:r>
            <a:r>
              <a:rPr sz="1400" b="1" spc="25" dirty="0">
                <a:solidFill>
                  <a:srgbClr val="2773AA"/>
                </a:solidFill>
                <a:latin typeface="Calibri"/>
                <a:cs typeface="Calibri"/>
              </a:rPr>
              <a:t> </a:t>
            </a:r>
            <a:r>
              <a:rPr sz="1400" b="1" spc="45" dirty="0">
                <a:solidFill>
                  <a:srgbClr val="2773AA"/>
                </a:solidFill>
                <a:latin typeface="Calibri"/>
                <a:cs typeface="Calibri"/>
              </a:rPr>
              <a:t>‘Needle’</a:t>
            </a:r>
            <a:r>
              <a:rPr sz="1400" b="1" spc="25" dirty="0">
                <a:solidFill>
                  <a:srgbClr val="2773AA"/>
                </a:solidFill>
                <a:latin typeface="Calibri"/>
                <a:cs typeface="Calibri"/>
              </a:rPr>
              <a:t> </a:t>
            </a:r>
            <a:r>
              <a:rPr sz="1400" b="1" spc="5" dirty="0">
                <a:solidFill>
                  <a:srgbClr val="2773AA"/>
                </a:solidFill>
                <a:latin typeface="Calibri"/>
                <a:cs typeface="Calibri"/>
              </a:rPr>
              <a:t>+</a:t>
            </a:r>
            <a:r>
              <a:rPr sz="1400" b="1" spc="30" dirty="0">
                <a:solidFill>
                  <a:srgbClr val="2773AA"/>
                </a:solidFill>
                <a:latin typeface="Calibri"/>
                <a:cs typeface="Calibri"/>
              </a:rPr>
              <a:t> </a:t>
            </a:r>
            <a:r>
              <a:rPr sz="1400" b="1" spc="60" dirty="0">
                <a:solidFill>
                  <a:srgbClr val="2773AA"/>
                </a:solidFill>
                <a:latin typeface="Calibri"/>
                <a:cs typeface="Calibri"/>
              </a:rPr>
              <a:t>‘Haystack’</a:t>
            </a:r>
            <a:r>
              <a:rPr sz="1400" b="1" spc="25" dirty="0">
                <a:solidFill>
                  <a:srgbClr val="2773AA"/>
                </a:solidFill>
                <a:latin typeface="Calibri"/>
                <a:cs typeface="Calibri"/>
              </a:rPr>
              <a:t> </a:t>
            </a:r>
            <a:r>
              <a:rPr sz="1400" b="1" spc="35" dirty="0">
                <a:solidFill>
                  <a:srgbClr val="2773AA"/>
                </a:solidFill>
                <a:latin typeface="Calibri"/>
                <a:cs typeface="Calibri"/>
              </a:rPr>
              <a:t>test</a:t>
            </a:r>
            <a:endParaRPr sz="1400">
              <a:latin typeface="Calibri"/>
              <a:cs typeface="Calibri"/>
            </a:endParaRPr>
          </a:p>
        </p:txBody>
      </p:sp>
      <p:sp>
        <p:nvSpPr>
          <p:cNvPr id="46" name="object 46">
            <a:extLst>
              <a:ext uri="{C183D7F6-B498-43B3-948B-1728B52AA6E4}">
                <adec:decorative xmlns:adec="http://schemas.microsoft.com/office/drawing/2017/decorative" val="1"/>
              </a:ext>
            </a:extLst>
          </p:cNvPr>
          <p:cNvSpPr/>
          <p:nvPr/>
        </p:nvSpPr>
        <p:spPr>
          <a:xfrm>
            <a:off x="460212" y="1492824"/>
            <a:ext cx="3359150" cy="0"/>
          </a:xfrm>
          <a:custGeom>
            <a:avLst/>
            <a:gdLst/>
            <a:ahLst/>
            <a:cxnLst/>
            <a:rect l="l" t="t" r="r" b="b"/>
            <a:pathLst>
              <a:path w="3359150">
                <a:moveTo>
                  <a:pt x="0" y="0"/>
                </a:moveTo>
                <a:lnTo>
                  <a:pt x="3359100" y="0"/>
                </a:lnTo>
              </a:path>
            </a:pathLst>
          </a:custGeom>
          <a:ln w="9524">
            <a:solidFill>
              <a:srgbClr val="2773AA"/>
            </a:solidFill>
          </a:ln>
        </p:spPr>
        <p:txBody>
          <a:bodyPr wrap="square" lIns="0" tIns="0" rIns="0" bIns="0" rtlCol="0"/>
          <a:lstStyle/>
          <a:p>
            <a:endParaRPr/>
          </a:p>
        </p:txBody>
      </p:sp>
      <p:grpSp>
        <p:nvGrpSpPr>
          <p:cNvPr id="57" name="Group 56" descr="Illustration depicting how EFIRM could be combined with methylomics, fragmentomics, transcriptomics, proteomics, exosomics, and other omics technologies">
            <a:extLst>
              <a:ext uri="{FF2B5EF4-FFF2-40B4-BE49-F238E27FC236}">
                <a16:creationId xmlns:a16="http://schemas.microsoft.com/office/drawing/2014/main" id="{2C48A017-3D2E-4317-AADC-79A144FB2AA6}"/>
              </a:ext>
            </a:extLst>
          </p:cNvPr>
          <p:cNvGrpSpPr/>
          <p:nvPr/>
        </p:nvGrpSpPr>
        <p:grpSpPr>
          <a:xfrm>
            <a:off x="548831" y="1721199"/>
            <a:ext cx="1981535" cy="2673766"/>
            <a:chOff x="548831" y="1721199"/>
            <a:chExt cx="1981535" cy="2673766"/>
          </a:xfrm>
        </p:grpSpPr>
        <p:sp>
          <p:nvSpPr>
            <p:cNvPr id="25" name="object 25"/>
            <p:cNvSpPr txBox="1"/>
            <p:nvPr/>
          </p:nvSpPr>
          <p:spPr>
            <a:xfrm>
              <a:off x="1746986" y="1894832"/>
              <a:ext cx="765175"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EFIR</a:t>
              </a:r>
              <a:r>
                <a:rPr sz="1000" dirty="0">
                  <a:latin typeface="Arial"/>
                  <a:cs typeface="Arial"/>
                </a:rPr>
                <a:t>M</a:t>
              </a:r>
              <a:r>
                <a:rPr sz="1000" spc="-5" dirty="0">
                  <a:latin typeface="Arial"/>
                  <a:cs typeface="Arial"/>
                </a:rPr>
                <a:t> </a:t>
              </a:r>
              <a:r>
                <a:rPr sz="1000" dirty="0">
                  <a:latin typeface="Arial"/>
                  <a:cs typeface="Arial"/>
                </a:rPr>
                <a:t>(eLB)</a:t>
              </a:r>
              <a:endParaRPr sz="1000">
                <a:latin typeface="Arial"/>
                <a:cs typeface="Arial"/>
              </a:endParaRPr>
            </a:p>
          </p:txBody>
        </p:sp>
        <p:pic>
          <p:nvPicPr>
            <p:cNvPr id="26" name="object 26"/>
            <p:cNvPicPr/>
            <p:nvPr/>
          </p:nvPicPr>
          <p:blipFill>
            <a:blip r:embed="rId2" cstate="print"/>
            <a:stretch>
              <a:fillRect/>
            </a:stretch>
          </p:blipFill>
          <p:spPr>
            <a:xfrm>
              <a:off x="2085450" y="2189491"/>
              <a:ext cx="89099" cy="89099"/>
            </a:xfrm>
            <a:prstGeom prst="rect">
              <a:avLst/>
            </a:prstGeom>
          </p:spPr>
        </p:pic>
        <p:pic>
          <p:nvPicPr>
            <p:cNvPr id="44" name="object 44"/>
            <p:cNvPicPr/>
            <p:nvPr/>
          </p:nvPicPr>
          <p:blipFill>
            <a:blip r:embed="rId3" cstate="print"/>
            <a:stretch>
              <a:fillRect/>
            </a:stretch>
          </p:blipFill>
          <p:spPr>
            <a:xfrm>
              <a:off x="2035537" y="2490904"/>
              <a:ext cx="186524" cy="186524"/>
            </a:xfrm>
            <a:prstGeom prst="rect">
              <a:avLst/>
            </a:prstGeom>
          </p:spPr>
        </p:pic>
        <p:sp>
          <p:nvSpPr>
            <p:cNvPr id="48" name="object 48"/>
            <p:cNvSpPr/>
            <p:nvPr/>
          </p:nvSpPr>
          <p:spPr>
            <a:xfrm>
              <a:off x="2169686" y="2989544"/>
              <a:ext cx="360680" cy="360680"/>
            </a:xfrm>
            <a:custGeom>
              <a:avLst/>
              <a:gdLst/>
              <a:ahLst/>
              <a:cxnLst/>
              <a:rect l="l" t="t" r="r" b="b"/>
              <a:pathLst>
                <a:path w="360680" h="360679">
                  <a:moveTo>
                    <a:pt x="0" y="180299"/>
                  </a:moveTo>
                  <a:lnTo>
                    <a:pt x="6440" y="132369"/>
                  </a:lnTo>
                  <a:lnTo>
                    <a:pt x="24616" y="89299"/>
                  </a:lnTo>
                  <a:lnTo>
                    <a:pt x="52808" y="52808"/>
                  </a:lnTo>
                  <a:lnTo>
                    <a:pt x="89299" y="24616"/>
                  </a:lnTo>
                  <a:lnTo>
                    <a:pt x="132369" y="6440"/>
                  </a:lnTo>
                  <a:lnTo>
                    <a:pt x="180299" y="0"/>
                  </a:lnTo>
                  <a:lnTo>
                    <a:pt x="249297" y="13724"/>
                  </a:lnTo>
                  <a:lnTo>
                    <a:pt x="307791" y="52808"/>
                  </a:lnTo>
                  <a:lnTo>
                    <a:pt x="346875" y="111302"/>
                  </a:lnTo>
                  <a:lnTo>
                    <a:pt x="360599" y="180299"/>
                  </a:lnTo>
                  <a:lnTo>
                    <a:pt x="354159" y="228230"/>
                  </a:lnTo>
                  <a:lnTo>
                    <a:pt x="335983" y="271300"/>
                  </a:lnTo>
                  <a:lnTo>
                    <a:pt x="307791" y="307791"/>
                  </a:lnTo>
                  <a:lnTo>
                    <a:pt x="271300" y="335983"/>
                  </a:lnTo>
                  <a:lnTo>
                    <a:pt x="228230" y="354159"/>
                  </a:lnTo>
                  <a:lnTo>
                    <a:pt x="180299" y="360600"/>
                  </a:lnTo>
                  <a:lnTo>
                    <a:pt x="132369" y="354159"/>
                  </a:lnTo>
                  <a:lnTo>
                    <a:pt x="89299" y="335983"/>
                  </a:lnTo>
                  <a:lnTo>
                    <a:pt x="52808" y="307791"/>
                  </a:lnTo>
                  <a:lnTo>
                    <a:pt x="24616" y="271300"/>
                  </a:lnTo>
                  <a:lnTo>
                    <a:pt x="6440" y="228230"/>
                  </a:lnTo>
                  <a:lnTo>
                    <a:pt x="0" y="180299"/>
                  </a:lnTo>
                  <a:close/>
                </a:path>
              </a:pathLst>
            </a:custGeom>
            <a:ln w="9524">
              <a:solidFill>
                <a:srgbClr val="B81414"/>
              </a:solidFill>
            </a:ln>
          </p:spPr>
          <p:txBody>
            <a:bodyPr wrap="square" lIns="0" tIns="0" rIns="0" bIns="0" rtlCol="0"/>
            <a:lstStyle/>
            <a:p>
              <a:endParaRPr/>
            </a:p>
          </p:txBody>
        </p:sp>
        <p:sp>
          <p:nvSpPr>
            <p:cNvPr id="49" name="object 49"/>
            <p:cNvSpPr/>
            <p:nvPr/>
          </p:nvSpPr>
          <p:spPr>
            <a:xfrm>
              <a:off x="2169685" y="3511929"/>
              <a:ext cx="360680" cy="360680"/>
            </a:xfrm>
            <a:custGeom>
              <a:avLst/>
              <a:gdLst/>
              <a:ahLst/>
              <a:cxnLst/>
              <a:rect l="l" t="t" r="r" b="b"/>
              <a:pathLst>
                <a:path w="360680" h="360679">
                  <a:moveTo>
                    <a:pt x="0" y="180299"/>
                  </a:moveTo>
                  <a:lnTo>
                    <a:pt x="6440" y="132369"/>
                  </a:lnTo>
                  <a:lnTo>
                    <a:pt x="24616" y="89299"/>
                  </a:lnTo>
                  <a:lnTo>
                    <a:pt x="52808" y="52808"/>
                  </a:lnTo>
                  <a:lnTo>
                    <a:pt x="89299" y="24616"/>
                  </a:lnTo>
                  <a:lnTo>
                    <a:pt x="132369" y="6440"/>
                  </a:lnTo>
                  <a:lnTo>
                    <a:pt x="180299" y="0"/>
                  </a:lnTo>
                  <a:lnTo>
                    <a:pt x="249297" y="13724"/>
                  </a:lnTo>
                  <a:lnTo>
                    <a:pt x="307791" y="52808"/>
                  </a:lnTo>
                  <a:lnTo>
                    <a:pt x="346875" y="111302"/>
                  </a:lnTo>
                  <a:lnTo>
                    <a:pt x="360599" y="180299"/>
                  </a:lnTo>
                  <a:lnTo>
                    <a:pt x="354159" y="228230"/>
                  </a:lnTo>
                  <a:lnTo>
                    <a:pt x="335983" y="271300"/>
                  </a:lnTo>
                  <a:lnTo>
                    <a:pt x="307791" y="307791"/>
                  </a:lnTo>
                  <a:lnTo>
                    <a:pt x="271300" y="335983"/>
                  </a:lnTo>
                  <a:lnTo>
                    <a:pt x="228230" y="354159"/>
                  </a:lnTo>
                  <a:lnTo>
                    <a:pt x="180299" y="360599"/>
                  </a:lnTo>
                  <a:lnTo>
                    <a:pt x="132369" y="354159"/>
                  </a:lnTo>
                  <a:lnTo>
                    <a:pt x="89299" y="335983"/>
                  </a:lnTo>
                  <a:lnTo>
                    <a:pt x="52808" y="307791"/>
                  </a:lnTo>
                  <a:lnTo>
                    <a:pt x="24616" y="271300"/>
                  </a:lnTo>
                  <a:lnTo>
                    <a:pt x="6440" y="228230"/>
                  </a:lnTo>
                  <a:lnTo>
                    <a:pt x="0" y="180299"/>
                  </a:lnTo>
                  <a:close/>
                </a:path>
              </a:pathLst>
            </a:custGeom>
            <a:ln w="9524">
              <a:solidFill>
                <a:srgbClr val="A64D78"/>
              </a:solidFill>
            </a:ln>
          </p:spPr>
          <p:txBody>
            <a:bodyPr wrap="square" lIns="0" tIns="0" rIns="0" bIns="0" rtlCol="0"/>
            <a:lstStyle/>
            <a:p>
              <a:endParaRPr/>
            </a:p>
          </p:txBody>
        </p:sp>
        <p:sp>
          <p:nvSpPr>
            <p:cNvPr id="50" name="object 50"/>
            <p:cNvSpPr/>
            <p:nvPr/>
          </p:nvSpPr>
          <p:spPr>
            <a:xfrm>
              <a:off x="2169686" y="4034285"/>
              <a:ext cx="360680" cy="360680"/>
            </a:xfrm>
            <a:custGeom>
              <a:avLst/>
              <a:gdLst/>
              <a:ahLst/>
              <a:cxnLst/>
              <a:rect l="l" t="t" r="r" b="b"/>
              <a:pathLst>
                <a:path w="360680" h="360679">
                  <a:moveTo>
                    <a:pt x="0" y="180299"/>
                  </a:moveTo>
                  <a:lnTo>
                    <a:pt x="6440" y="132369"/>
                  </a:lnTo>
                  <a:lnTo>
                    <a:pt x="24616" y="89299"/>
                  </a:lnTo>
                  <a:lnTo>
                    <a:pt x="52808" y="52808"/>
                  </a:lnTo>
                  <a:lnTo>
                    <a:pt x="89299" y="24616"/>
                  </a:lnTo>
                  <a:lnTo>
                    <a:pt x="132369" y="6440"/>
                  </a:lnTo>
                  <a:lnTo>
                    <a:pt x="180299" y="0"/>
                  </a:lnTo>
                  <a:lnTo>
                    <a:pt x="249297" y="13724"/>
                  </a:lnTo>
                  <a:lnTo>
                    <a:pt x="307791" y="52808"/>
                  </a:lnTo>
                  <a:lnTo>
                    <a:pt x="346875" y="111302"/>
                  </a:lnTo>
                  <a:lnTo>
                    <a:pt x="360599" y="180299"/>
                  </a:lnTo>
                  <a:lnTo>
                    <a:pt x="354159" y="228230"/>
                  </a:lnTo>
                  <a:lnTo>
                    <a:pt x="335983" y="271300"/>
                  </a:lnTo>
                  <a:lnTo>
                    <a:pt x="307791" y="307791"/>
                  </a:lnTo>
                  <a:lnTo>
                    <a:pt x="271300" y="335983"/>
                  </a:lnTo>
                  <a:lnTo>
                    <a:pt x="228230" y="354159"/>
                  </a:lnTo>
                  <a:lnTo>
                    <a:pt x="180299" y="360599"/>
                  </a:lnTo>
                  <a:lnTo>
                    <a:pt x="132369" y="354159"/>
                  </a:lnTo>
                  <a:lnTo>
                    <a:pt x="89299" y="335983"/>
                  </a:lnTo>
                  <a:lnTo>
                    <a:pt x="52808" y="307791"/>
                  </a:lnTo>
                  <a:lnTo>
                    <a:pt x="24616" y="271300"/>
                  </a:lnTo>
                  <a:lnTo>
                    <a:pt x="6440" y="228230"/>
                  </a:lnTo>
                  <a:lnTo>
                    <a:pt x="0" y="180299"/>
                  </a:lnTo>
                  <a:close/>
                </a:path>
              </a:pathLst>
            </a:custGeom>
            <a:ln w="9524">
              <a:solidFill>
                <a:srgbClr val="595959"/>
              </a:solidFill>
              <a:prstDash val="lgDash"/>
            </a:ln>
          </p:spPr>
          <p:txBody>
            <a:bodyPr wrap="square" lIns="0" tIns="0" rIns="0" bIns="0" rtlCol="0"/>
            <a:lstStyle/>
            <a:p>
              <a:endParaRPr/>
            </a:p>
          </p:txBody>
        </p:sp>
        <p:sp>
          <p:nvSpPr>
            <p:cNvPr id="52" name="object 52"/>
            <p:cNvSpPr/>
            <p:nvPr/>
          </p:nvSpPr>
          <p:spPr>
            <a:xfrm>
              <a:off x="548832" y="2989551"/>
              <a:ext cx="360680" cy="360680"/>
            </a:xfrm>
            <a:custGeom>
              <a:avLst/>
              <a:gdLst/>
              <a:ahLst/>
              <a:cxnLst/>
              <a:rect l="l" t="t" r="r" b="b"/>
              <a:pathLst>
                <a:path w="360680" h="360679">
                  <a:moveTo>
                    <a:pt x="0" y="180299"/>
                  </a:moveTo>
                  <a:lnTo>
                    <a:pt x="6440" y="132369"/>
                  </a:lnTo>
                  <a:lnTo>
                    <a:pt x="24616" y="89299"/>
                  </a:lnTo>
                  <a:lnTo>
                    <a:pt x="52808" y="52808"/>
                  </a:lnTo>
                  <a:lnTo>
                    <a:pt x="89299" y="24616"/>
                  </a:lnTo>
                  <a:lnTo>
                    <a:pt x="132369" y="6440"/>
                  </a:lnTo>
                  <a:lnTo>
                    <a:pt x="180299" y="0"/>
                  </a:lnTo>
                  <a:lnTo>
                    <a:pt x="249297" y="13724"/>
                  </a:lnTo>
                  <a:lnTo>
                    <a:pt x="307791" y="52808"/>
                  </a:lnTo>
                  <a:lnTo>
                    <a:pt x="346875" y="111302"/>
                  </a:lnTo>
                  <a:lnTo>
                    <a:pt x="360599" y="180299"/>
                  </a:lnTo>
                  <a:lnTo>
                    <a:pt x="354159" y="228230"/>
                  </a:lnTo>
                  <a:lnTo>
                    <a:pt x="335983" y="271300"/>
                  </a:lnTo>
                  <a:lnTo>
                    <a:pt x="307791" y="307791"/>
                  </a:lnTo>
                  <a:lnTo>
                    <a:pt x="271300" y="335983"/>
                  </a:lnTo>
                  <a:lnTo>
                    <a:pt x="228230" y="354159"/>
                  </a:lnTo>
                  <a:lnTo>
                    <a:pt x="180299" y="360599"/>
                  </a:lnTo>
                  <a:lnTo>
                    <a:pt x="132369" y="354159"/>
                  </a:lnTo>
                  <a:lnTo>
                    <a:pt x="89299" y="335983"/>
                  </a:lnTo>
                  <a:lnTo>
                    <a:pt x="52808" y="307791"/>
                  </a:lnTo>
                  <a:lnTo>
                    <a:pt x="24616" y="271300"/>
                  </a:lnTo>
                  <a:lnTo>
                    <a:pt x="6440" y="228230"/>
                  </a:lnTo>
                  <a:lnTo>
                    <a:pt x="0" y="180299"/>
                  </a:lnTo>
                  <a:close/>
                </a:path>
              </a:pathLst>
            </a:custGeom>
            <a:ln w="9524">
              <a:solidFill>
                <a:srgbClr val="0097A7"/>
              </a:solidFill>
            </a:ln>
          </p:spPr>
          <p:txBody>
            <a:bodyPr wrap="square" lIns="0" tIns="0" rIns="0" bIns="0" rtlCol="0"/>
            <a:lstStyle/>
            <a:p>
              <a:endParaRPr/>
            </a:p>
          </p:txBody>
        </p:sp>
        <p:sp>
          <p:nvSpPr>
            <p:cNvPr id="53" name="object 53"/>
            <p:cNvSpPr/>
            <p:nvPr/>
          </p:nvSpPr>
          <p:spPr>
            <a:xfrm>
              <a:off x="548831" y="3501461"/>
              <a:ext cx="360680" cy="360680"/>
            </a:xfrm>
            <a:custGeom>
              <a:avLst/>
              <a:gdLst/>
              <a:ahLst/>
              <a:cxnLst/>
              <a:rect l="l" t="t" r="r" b="b"/>
              <a:pathLst>
                <a:path w="360680" h="360679">
                  <a:moveTo>
                    <a:pt x="0" y="180299"/>
                  </a:moveTo>
                  <a:lnTo>
                    <a:pt x="6440" y="132369"/>
                  </a:lnTo>
                  <a:lnTo>
                    <a:pt x="24616" y="89299"/>
                  </a:lnTo>
                  <a:lnTo>
                    <a:pt x="52808" y="52808"/>
                  </a:lnTo>
                  <a:lnTo>
                    <a:pt x="89299" y="24616"/>
                  </a:lnTo>
                  <a:lnTo>
                    <a:pt x="132369" y="6440"/>
                  </a:lnTo>
                  <a:lnTo>
                    <a:pt x="180299" y="0"/>
                  </a:lnTo>
                  <a:lnTo>
                    <a:pt x="249297" y="13724"/>
                  </a:lnTo>
                  <a:lnTo>
                    <a:pt x="307791" y="52808"/>
                  </a:lnTo>
                  <a:lnTo>
                    <a:pt x="346875" y="111302"/>
                  </a:lnTo>
                  <a:lnTo>
                    <a:pt x="360600" y="180299"/>
                  </a:lnTo>
                  <a:lnTo>
                    <a:pt x="354159" y="228230"/>
                  </a:lnTo>
                  <a:lnTo>
                    <a:pt x="335983" y="271300"/>
                  </a:lnTo>
                  <a:lnTo>
                    <a:pt x="307791" y="307791"/>
                  </a:lnTo>
                  <a:lnTo>
                    <a:pt x="271300" y="335983"/>
                  </a:lnTo>
                  <a:lnTo>
                    <a:pt x="228230" y="354159"/>
                  </a:lnTo>
                  <a:lnTo>
                    <a:pt x="180299" y="360599"/>
                  </a:lnTo>
                  <a:lnTo>
                    <a:pt x="132369" y="354159"/>
                  </a:lnTo>
                  <a:lnTo>
                    <a:pt x="89299" y="335983"/>
                  </a:lnTo>
                  <a:lnTo>
                    <a:pt x="52808" y="307791"/>
                  </a:lnTo>
                  <a:lnTo>
                    <a:pt x="24616" y="271300"/>
                  </a:lnTo>
                  <a:lnTo>
                    <a:pt x="6440" y="228230"/>
                  </a:lnTo>
                  <a:lnTo>
                    <a:pt x="0" y="180299"/>
                  </a:lnTo>
                  <a:close/>
                </a:path>
              </a:pathLst>
            </a:custGeom>
            <a:ln w="9524">
              <a:solidFill>
                <a:srgbClr val="674EA7"/>
              </a:solidFill>
            </a:ln>
          </p:spPr>
          <p:txBody>
            <a:bodyPr wrap="square" lIns="0" tIns="0" rIns="0" bIns="0" rtlCol="0"/>
            <a:lstStyle/>
            <a:p>
              <a:endParaRPr/>
            </a:p>
          </p:txBody>
        </p:sp>
        <p:sp>
          <p:nvSpPr>
            <p:cNvPr id="54" name="object 54"/>
            <p:cNvSpPr/>
            <p:nvPr/>
          </p:nvSpPr>
          <p:spPr>
            <a:xfrm>
              <a:off x="548832" y="4013397"/>
              <a:ext cx="360680" cy="360680"/>
            </a:xfrm>
            <a:custGeom>
              <a:avLst/>
              <a:gdLst/>
              <a:ahLst/>
              <a:cxnLst/>
              <a:rect l="l" t="t" r="r" b="b"/>
              <a:pathLst>
                <a:path w="360680" h="360679">
                  <a:moveTo>
                    <a:pt x="0" y="180299"/>
                  </a:moveTo>
                  <a:lnTo>
                    <a:pt x="6440" y="132369"/>
                  </a:lnTo>
                  <a:lnTo>
                    <a:pt x="24616" y="89299"/>
                  </a:lnTo>
                  <a:lnTo>
                    <a:pt x="52808" y="52808"/>
                  </a:lnTo>
                  <a:lnTo>
                    <a:pt x="89299" y="24616"/>
                  </a:lnTo>
                  <a:lnTo>
                    <a:pt x="132369" y="6440"/>
                  </a:lnTo>
                  <a:lnTo>
                    <a:pt x="180299" y="0"/>
                  </a:lnTo>
                  <a:lnTo>
                    <a:pt x="249297" y="13724"/>
                  </a:lnTo>
                  <a:lnTo>
                    <a:pt x="307791" y="52808"/>
                  </a:lnTo>
                  <a:lnTo>
                    <a:pt x="346875" y="111302"/>
                  </a:lnTo>
                  <a:lnTo>
                    <a:pt x="360599" y="180299"/>
                  </a:lnTo>
                  <a:lnTo>
                    <a:pt x="354159" y="228230"/>
                  </a:lnTo>
                  <a:lnTo>
                    <a:pt x="335983" y="271300"/>
                  </a:lnTo>
                  <a:lnTo>
                    <a:pt x="307791" y="307791"/>
                  </a:lnTo>
                  <a:lnTo>
                    <a:pt x="271300" y="335983"/>
                  </a:lnTo>
                  <a:lnTo>
                    <a:pt x="228230" y="354159"/>
                  </a:lnTo>
                  <a:lnTo>
                    <a:pt x="180299" y="360599"/>
                  </a:lnTo>
                  <a:lnTo>
                    <a:pt x="132369" y="354159"/>
                  </a:lnTo>
                  <a:lnTo>
                    <a:pt x="89299" y="335983"/>
                  </a:lnTo>
                  <a:lnTo>
                    <a:pt x="52808" y="307791"/>
                  </a:lnTo>
                  <a:lnTo>
                    <a:pt x="24616" y="271300"/>
                  </a:lnTo>
                  <a:lnTo>
                    <a:pt x="6440" y="228230"/>
                  </a:lnTo>
                  <a:lnTo>
                    <a:pt x="0" y="180299"/>
                  </a:lnTo>
                  <a:close/>
                </a:path>
              </a:pathLst>
            </a:custGeom>
            <a:ln w="9524">
              <a:solidFill>
                <a:srgbClr val="595959"/>
              </a:solidFill>
            </a:ln>
          </p:spPr>
          <p:txBody>
            <a:bodyPr wrap="square" lIns="0" tIns="0" rIns="0" bIns="0" rtlCol="0"/>
            <a:lstStyle/>
            <a:p>
              <a:endParaRPr/>
            </a:p>
          </p:txBody>
        </p:sp>
        <p:pic>
          <p:nvPicPr>
            <p:cNvPr id="55" name="object 55"/>
            <p:cNvPicPr/>
            <p:nvPr/>
          </p:nvPicPr>
          <p:blipFill>
            <a:blip r:embed="rId4" cstate="print"/>
            <a:stretch>
              <a:fillRect/>
            </a:stretch>
          </p:blipFill>
          <p:spPr>
            <a:xfrm>
              <a:off x="899655" y="1721199"/>
              <a:ext cx="749399" cy="586393"/>
            </a:xfrm>
            <a:prstGeom prst="rect">
              <a:avLst/>
            </a:prstGeom>
          </p:spPr>
        </p:pic>
      </p:grpSp>
      <p:graphicFrame>
        <p:nvGraphicFramePr>
          <p:cNvPr id="51" name="object 51"/>
          <p:cNvGraphicFramePr>
            <a:graphicFrameLocks noGrp="1"/>
          </p:cNvGraphicFramePr>
          <p:nvPr>
            <p:extLst>
              <p:ext uri="{D42A27DB-BD31-4B8C-83A1-F6EECF244321}">
                <p14:modId xmlns:p14="http://schemas.microsoft.com/office/powerpoint/2010/main" val="3233968691"/>
              </p:ext>
            </p:extLst>
          </p:nvPr>
        </p:nvGraphicFramePr>
        <p:xfrm>
          <a:off x="452512" y="2273829"/>
          <a:ext cx="3358515" cy="2179955"/>
        </p:xfrm>
        <a:graphic>
          <a:graphicData uri="http://schemas.openxmlformats.org/drawingml/2006/table">
            <a:tbl>
              <a:tblPr firstRow="1" bandRow="1">
                <a:tableStyleId>{2D5ABB26-0587-4C30-8999-92F81FD0307C}</a:tableStyleId>
              </a:tblPr>
              <a:tblGrid>
                <a:gridCol w="1671320">
                  <a:extLst>
                    <a:ext uri="{9D8B030D-6E8A-4147-A177-3AD203B41FA5}">
                      <a16:colId xmlns:a16="http://schemas.microsoft.com/office/drawing/2014/main" val="20000"/>
                    </a:ext>
                  </a:extLst>
                </a:gridCol>
                <a:gridCol w="1687195">
                  <a:extLst>
                    <a:ext uri="{9D8B030D-6E8A-4147-A177-3AD203B41FA5}">
                      <a16:colId xmlns:a16="http://schemas.microsoft.com/office/drawing/2014/main" val="20001"/>
                    </a:ext>
                  </a:extLst>
                </a:gridCol>
              </a:tblGrid>
              <a:tr h="626110">
                <a:tc>
                  <a:txBody>
                    <a:bodyPr/>
                    <a:lstStyle/>
                    <a:p>
                      <a:pPr>
                        <a:lnSpc>
                          <a:spcPct val="100000"/>
                        </a:lnSpc>
                      </a:pPr>
                      <a:endParaRPr sz="1200" dirty="0">
                        <a:latin typeface="Times New Roman"/>
                        <a:cs typeface="Times New Roman"/>
                      </a:endParaRPr>
                    </a:p>
                  </a:txBody>
                  <a:tcPr marL="0" marR="0" marT="0" marB="0">
                    <a:lnR w="12700">
                      <a:solidFill>
                        <a:srgbClr val="063763"/>
                      </a:solidFill>
                      <a:prstDash val="solid"/>
                    </a:lnR>
                    <a:lnB w="9525">
                      <a:solidFill>
                        <a:srgbClr val="063763"/>
                      </a:solidFill>
                      <a:prstDash val="solid"/>
                    </a:lnB>
                  </a:tcPr>
                </a:tc>
                <a:tc>
                  <a:txBody>
                    <a:bodyPr/>
                    <a:lstStyle/>
                    <a:p>
                      <a:pPr>
                        <a:lnSpc>
                          <a:spcPct val="100000"/>
                        </a:lnSpc>
                        <a:spcBef>
                          <a:spcPts val="50"/>
                        </a:spcBef>
                      </a:pPr>
                      <a:endParaRPr sz="1350" dirty="0">
                        <a:latin typeface="Times New Roman"/>
                        <a:cs typeface="Times New Roman"/>
                      </a:endParaRPr>
                    </a:p>
                    <a:p>
                      <a:pPr>
                        <a:lnSpc>
                          <a:spcPct val="100000"/>
                        </a:lnSpc>
                      </a:pPr>
                      <a:r>
                        <a:rPr sz="1300" b="1" dirty="0">
                          <a:solidFill>
                            <a:srgbClr val="063763"/>
                          </a:solidFill>
                          <a:latin typeface="Arial"/>
                          <a:cs typeface="Arial"/>
                        </a:rPr>
                        <a:t>+</a:t>
                      </a:r>
                      <a:endParaRPr sz="1300" dirty="0">
                        <a:latin typeface="Arial"/>
                        <a:cs typeface="Arial"/>
                      </a:endParaRPr>
                    </a:p>
                  </a:txBody>
                  <a:tcPr marL="0" marR="0" marT="6350" marB="0">
                    <a:lnL w="12700">
                      <a:solidFill>
                        <a:srgbClr val="063763"/>
                      </a:solidFill>
                      <a:prstDash val="solid"/>
                    </a:lnL>
                    <a:lnB w="9525">
                      <a:solidFill>
                        <a:srgbClr val="063763"/>
                      </a:solidFill>
                      <a:prstDash val="solid"/>
                    </a:lnB>
                  </a:tcPr>
                </a:tc>
                <a:extLst>
                  <a:ext uri="{0D108BD9-81ED-4DB2-BD59-A6C34878D82A}">
                    <a16:rowId xmlns:a16="http://schemas.microsoft.com/office/drawing/2014/main" val="10000"/>
                  </a:ext>
                </a:extLst>
              </a:tr>
              <a:tr h="1553845">
                <a:tc gridSpan="2">
                  <a:txBody>
                    <a:bodyPr/>
                    <a:lstStyle/>
                    <a:p>
                      <a:pPr>
                        <a:lnSpc>
                          <a:spcPct val="100000"/>
                        </a:lnSpc>
                        <a:spcBef>
                          <a:spcPts val="10"/>
                        </a:spcBef>
                      </a:pPr>
                      <a:endParaRPr sz="1350" dirty="0">
                        <a:latin typeface="Times New Roman"/>
                        <a:cs typeface="Times New Roman"/>
                      </a:endParaRPr>
                    </a:p>
                    <a:p>
                      <a:pPr marL="690245">
                        <a:lnSpc>
                          <a:spcPct val="100000"/>
                        </a:lnSpc>
                        <a:spcBef>
                          <a:spcPts val="5"/>
                        </a:spcBef>
                        <a:tabLst>
                          <a:tab pos="2311400" algn="l"/>
                        </a:tabLst>
                      </a:pPr>
                      <a:r>
                        <a:rPr sz="1000" dirty="0">
                          <a:latin typeface="Arial"/>
                          <a:cs typeface="Arial"/>
                        </a:rPr>
                        <a:t>Methylomics	</a:t>
                      </a:r>
                      <a:r>
                        <a:rPr sz="1000" spc="-5" dirty="0">
                          <a:latin typeface="Arial"/>
                          <a:cs typeface="Arial"/>
                        </a:rPr>
                        <a:t>Fragmentomics</a:t>
                      </a:r>
                      <a:endParaRPr sz="1000" dirty="0">
                        <a:latin typeface="Arial"/>
                        <a:cs typeface="Arial"/>
                      </a:endParaRPr>
                    </a:p>
                    <a:p>
                      <a:pPr>
                        <a:lnSpc>
                          <a:spcPct val="100000"/>
                        </a:lnSpc>
                      </a:pPr>
                      <a:endParaRPr sz="1100" dirty="0">
                        <a:latin typeface="Times New Roman"/>
                        <a:cs typeface="Times New Roman"/>
                      </a:endParaRPr>
                    </a:p>
                    <a:p>
                      <a:pPr>
                        <a:lnSpc>
                          <a:spcPct val="100000"/>
                        </a:lnSpc>
                        <a:spcBef>
                          <a:spcPts val="35"/>
                        </a:spcBef>
                      </a:pPr>
                      <a:endParaRPr sz="1400" dirty="0">
                        <a:latin typeface="Times New Roman"/>
                        <a:cs typeface="Times New Roman"/>
                      </a:endParaRPr>
                    </a:p>
                    <a:p>
                      <a:pPr marL="690245">
                        <a:lnSpc>
                          <a:spcPct val="100000"/>
                        </a:lnSpc>
                        <a:tabLst>
                          <a:tab pos="2311400" algn="l"/>
                        </a:tabLst>
                      </a:pPr>
                      <a:r>
                        <a:rPr sz="1500" spc="-7" baseline="5555" dirty="0">
                          <a:latin typeface="Arial"/>
                          <a:cs typeface="Arial"/>
                        </a:rPr>
                        <a:t>Transcriptomics	</a:t>
                      </a:r>
                      <a:r>
                        <a:rPr sz="1000" spc="-5" dirty="0">
                          <a:latin typeface="Arial"/>
                          <a:cs typeface="Arial"/>
                        </a:rPr>
                        <a:t>Proteomics</a:t>
                      </a:r>
                      <a:endParaRPr sz="1000" dirty="0">
                        <a:latin typeface="Arial"/>
                        <a:cs typeface="Arial"/>
                      </a:endParaRPr>
                    </a:p>
                    <a:p>
                      <a:pPr>
                        <a:lnSpc>
                          <a:spcPct val="100000"/>
                        </a:lnSpc>
                      </a:pPr>
                      <a:endParaRPr sz="1200" dirty="0">
                        <a:latin typeface="Times New Roman"/>
                        <a:cs typeface="Times New Roman"/>
                      </a:endParaRPr>
                    </a:p>
                    <a:p>
                      <a:pPr>
                        <a:lnSpc>
                          <a:spcPct val="100000"/>
                        </a:lnSpc>
                        <a:spcBef>
                          <a:spcPts val="45"/>
                        </a:spcBef>
                      </a:pPr>
                      <a:endParaRPr sz="1150" dirty="0">
                        <a:latin typeface="Times New Roman"/>
                        <a:cs typeface="Times New Roman"/>
                      </a:endParaRPr>
                    </a:p>
                    <a:p>
                      <a:pPr marL="690245">
                        <a:lnSpc>
                          <a:spcPct val="100000"/>
                        </a:lnSpc>
                        <a:spcBef>
                          <a:spcPts val="5"/>
                        </a:spcBef>
                        <a:tabLst>
                          <a:tab pos="2311400" algn="l"/>
                        </a:tabLst>
                      </a:pPr>
                      <a:r>
                        <a:rPr sz="1000" spc="-5" dirty="0">
                          <a:latin typeface="Arial"/>
                          <a:cs typeface="Arial"/>
                        </a:rPr>
                        <a:t>Exosomics	</a:t>
                      </a:r>
                      <a:r>
                        <a:rPr sz="1500" spc="-7" baseline="-8333" dirty="0">
                          <a:latin typeface="Arial"/>
                          <a:cs typeface="Arial"/>
                        </a:rPr>
                        <a:t>[...]</a:t>
                      </a:r>
                      <a:endParaRPr sz="1500" baseline="-8333" dirty="0">
                        <a:latin typeface="Arial"/>
                        <a:cs typeface="Arial"/>
                      </a:endParaRPr>
                    </a:p>
                  </a:txBody>
                  <a:tcPr marL="0" marR="0" marT="1270" marB="0">
                    <a:lnL w="9525">
                      <a:solidFill>
                        <a:srgbClr val="063763"/>
                      </a:solidFill>
                      <a:prstDash val="solid"/>
                    </a:lnL>
                    <a:lnR w="9525">
                      <a:solidFill>
                        <a:srgbClr val="063763"/>
                      </a:solidFill>
                      <a:prstDash val="solid"/>
                    </a:lnR>
                    <a:lnT w="9525">
                      <a:solidFill>
                        <a:srgbClr val="063763"/>
                      </a:solidFill>
                      <a:prstDash val="solid"/>
                    </a:lnT>
                    <a:lnB w="9525">
                      <a:solidFill>
                        <a:srgbClr val="063763"/>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47" name="object 47">
            <a:extLst>
              <a:ext uri="{C183D7F6-B498-43B3-948B-1728B52AA6E4}">
                <adec:decorative xmlns:adec="http://schemas.microsoft.com/office/drawing/2017/decorative" val="1"/>
              </a:ext>
            </a:extLst>
          </p:cNvPr>
          <p:cNvSpPr/>
          <p:nvPr/>
        </p:nvSpPr>
        <p:spPr>
          <a:xfrm>
            <a:off x="4129025" y="1562399"/>
            <a:ext cx="0" cy="3071495"/>
          </a:xfrm>
          <a:custGeom>
            <a:avLst/>
            <a:gdLst/>
            <a:ahLst/>
            <a:cxnLst/>
            <a:rect l="l" t="t" r="r" b="b"/>
            <a:pathLst>
              <a:path h="3071495">
                <a:moveTo>
                  <a:pt x="0" y="3071099"/>
                </a:moveTo>
                <a:lnTo>
                  <a:pt x="0" y="0"/>
                </a:lnTo>
              </a:path>
            </a:pathLst>
          </a:custGeom>
          <a:ln w="9524">
            <a:solidFill>
              <a:srgbClr val="2773AA"/>
            </a:solidFill>
            <a:prstDash val="lgDash"/>
          </a:ln>
        </p:spPr>
        <p:txBody>
          <a:bodyPr wrap="square" lIns="0" tIns="0" rIns="0" bIns="0" rtlCol="0"/>
          <a:lstStyle/>
          <a:p>
            <a:endParaRPr/>
          </a:p>
        </p:txBody>
      </p:sp>
      <p:sp>
        <p:nvSpPr>
          <p:cNvPr id="27" name="object 27"/>
          <p:cNvSpPr txBox="1"/>
          <p:nvPr/>
        </p:nvSpPr>
        <p:spPr>
          <a:xfrm>
            <a:off x="4402520" y="1159538"/>
            <a:ext cx="4251325" cy="238760"/>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2773AA"/>
                </a:solidFill>
                <a:latin typeface="Calibri"/>
                <a:cs typeface="Calibri"/>
              </a:rPr>
              <a:t>Illustration</a:t>
            </a:r>
            <a:r>
              <a:rPr sz="1400" b="1" spc="35" dirty="0">
                <a:solidFill>
                  <a:srgbClr val="2773AA"/>
                </a:solidFill>
                <a:latin typeface="Calibri"/>
                <a:cs typeface="Calibri"/>
              </a:rPr>
              <a:t> </a:t>
            </a:r>
            <a:r>
              <a:rPr sz="1400" b="1" spc="30" dirty="0">
                <a:solidFill>
                  <a:srgbClr val="2773AA"/>
                </a:solidFill>
                <a:latin typeface="Calibri"/>
                <a:cs typeface="Calibri"/>
              </a:rPr>
              <a:t>of</a:t>
            </a:r>
            <a:r>
              <a:rPr sz="1400" b="1" spc="40" dirty="0">
                <a:solidFill>
                  <a:srgbClr val="2773AA"/>
                </a:solidFill>
                <a:latin typeface="Calibri"/>
                <a:cs typeface="Calibri"/>
              </a:rPr>
              <a:t> </a:t>
            </a:r>
            <a:r>
              <a:rPr sz="1400" b="1" spc="80" dirty="0">
                <a:solidFill>
                  <a:srgbClr val="2773AA"/>
                </a:solidFill>
                <a:latin typeface="Calibri"/>
                <a:cs typeface="Calibri"/>
              </a:rPr>
              <a:t>eLB-based</a:t>
            </a:r>
            <a:r>
              <a:rPr sz="1400" b="1" spc="35" dirty="0">
                <a:solidFill>
                  <a:srgbClr val="2773AA"/>
                </a:solidFill>
                <a:latin typeface="Calibri"/>
                <a:cs typeface="Calibri"/>
              </a:rPr>
              <a:t> </a:t>
            </a:r>
            <a:r>
              <a:rPr sz="1400" b="1" spc="70" dirty="0">
                <a:solidFill>
                  <a:srgbClr val="2773AA"/>
                </a:solidFill>
                <a:latin typeface="Calibri"/>
                <a:cs typeface="Calibri"/>
              </a:rPr>
              <a:t>screening</a:t>
            </a:r>
            <a:r>
              <a:rPr sz="1400" b="1" spc="40" dirty="0">
                <a:solidFill>
                  <a:srgbClr val="2773AA"/>
                </a:solidFill>
                <a:latin typeface="Calibri"/>
                <a:cs typeface="Calibri"/>
              </a:rPr>
              <a:t> </a:t>
            </a:r>
            <a:r>
              <a:rPr sz="1400" b="1" spc="25" dirty="0">
                <a:solidFill>
                  <a:srgbClr val="2773AA"/>
                </a:solidFill>
                <a:latin typeface="Calibri"/>
                <a:cs typeface="Calibri"/>
              </a:rPr>
              <a:t>at</a:t>
            </a:r>
            <a:r>
              <a:rPr sz="1400" b="1" spc="35" dirty="0">
                <a:solidFill>
                  <a:srgbClr val="2773AA"/>
                </a:solidFill>
                <a:latin typeface="Calibri"/>
                <a:cs typeface="Calibri"/>
              </a:rPr>
              <a:t> </a:t>
            </a:r>
            <a:r>
              <a:rPr sz="1400" b="1" spc="65" dirty="0">
                <a:solidFill>
                  <a:srgbClr val="2773AA"/>
                </a:solidFill>
                <a:latin typeface="Calibri"/>
                <a:cs typeface="Calibri"/>
              </a:rPr>
              <a:t>bedside</a:t>
            </a:r>
            <a:r>
              <a:rPr sz="1400" b="1" spc="40" dirty="0">
                <a:solidFill>
                  <a:srgbClr val="2773AA"/>
                </a:solidFill>
                <a:latin typeface="Calibri"/>
                <a:cs typeface="Calibri"/>
              </a:rPr>
              <a:t> </a:t>
            </a:r>
            <a:r>
              <a:rPr sz="1400" b="1" spc="30" dirty="0">
                <a:solidFill>
                  <a:srgbClr val="2773AA"/>
                </a:solidFill>
                <a:latin typeface="Calibri"/>
                <a:cs typeface="Calibri"/>
              </a:rPr>
              <a:t>(MRD)</a:t>
            </a:r>
            <a:endParaRPr sz="1400" dirty="0">
              <a:latin typeface="Calibri"/>
              <a:cs typeface="Calibri"/>
            </a:endParaRPr>
          </a:p>
        </p:txBody>
      </p:sp>
      <p:sp>
        <p:nvSpPr>
          <p:cNvPr id="28" name="object 28">
            <a:extLst>
              <a:ext uri="{C183D7F6-B498-43B3-948B-1728B52AA6E4}">
                <adec:decorative xmlns:adec="http://schemas.microsoft.com/office/drawing/2017/decorative" val="1"/>
              </a:ext>
            </a:extLst>
          </p:cNvPr>
          <p:cNvSpPr/>
          <p:nvPr/>
        </p:nvSpPr>
        <p:spPr>
          <a:xfrm>
            <a:off x="4399912" y="1492824"/>
            <a:ext cx="4260215" cy="0"/>
          </a:xfrm>
          <a:custGeom>
            <a:avLst/>
            <a:gdLst/>
            <a:ahLst/>
            <a:cxnLst/>
            <a:rect l="l" t="t" r="r" b="b"/>
            <a:pathLst>
              <a:path w="4260215">
                <a:moveTo>
                  <a:pt x="0" y="0"/>
                </a:moveTo>
                <a:lnTo>
                  <a:pt x="4259699" y="0"/>
                </a:lnTo>
              </a:path>
            </a:pathLst>
          </a:custGeom>
          <a:ln w="9524">
            <a:solidFill>
              <a:srgbClr val="2773AA"/>
            </a:solidFill>
          </a:ln>
        </p:spPr>
        <p:txBody>
          <a:bodyPr wrap="square" lIns="0" tIns="0" rIns="0" bIns="0" rtlCol="0"/>
          <a:lstStyle/>
          <a:p>
            <a:endParaRPr/>
          </a:p>
        </p:txBody>
      </p:sp>
      <p:grpSp>
        <p:nvGrpSpPr>
          <p:cNvPr id="56" name="Group 55" descr="Illustration depicting a NSCLC survivor having an eLB surveillance scan and undergoing conventional procedures (e.g., CT scan) for a positive test.">
            <a:extLst>
              <a:ext uri="{FF2B5EF4-FFF2-40B4-BE49-F238E27FC236}">
                <a16:creationId xmlns:a16="http://schemas.microsoft.com/office/drawing/2014/main" id="{0877F93B-FF2F-4EFA-A1D3-8DCD73C9C9EC}"/>
              </a:ext>
            </a:extLst>
          </p:cNvPr>
          <p:cNvGrpSpPr/>
          <p:nvPr/>
        </p:nvGrpSpPr>
        <p:grpSpPr>
          <a:xfrm>
            <a:off x="4424118" y="1847943"/>
            <a:ext cx="4313083" cy="2386975"/>
            <a:chOff x="4424118" y="1847943"/>
            <a:chExt cx="4313083" cy="2386975"/>
          </a:xfrm>
        </p:grpSpPr>
        <p:grpSp>
          <p:nvGrpSpPr>
            <p:cNvPr id="2" name="object 2"/>
            <p:cNvGrpSpPr/>
            <p:nvPr/>
          </p:nvGrpSpPr>
          <p:grpSpPr>
            <a:xfrm>
              <a:off x="4424118" y="1921531"/>
              <a:ext cx="3580765" cy="2098040"/>
              <a:chOff x="4424118" y="1921531"/>
              <a:chExt cx="3580765" cy="2098040"/>
            </a:xfrm>
          </p:grpSpPr>
          <p:sp>
            <p:nvSpPr>
              <p:cNvPr id="3" name="object 3"/>
              <p:cNvSpPr/>
              <p:nvPr/>
            </p:nvSpPr>
            <p:spPr>
              <a:xfrm>
                <a:off x="5420704" y="2903276"/>
                <a:ext cx="501015" cy="501015"/>
              </a:xfrm>
              <a:custGeom>
                <a:avLst/>
                <a:gdLst/>
                <a:ahLst/>
                <a:cxnLst/>
                <a:rect l="l" t="t" r="r" b="b"/>
                <a:pathLst>
                  <a:path w="501014" h="501014">
                    <a:moveTo>
                      <a:pt x="250199" y="500399"/>
                    </a:moveTo>
                    <a:lnTo>
                      <a:pt x="205226" y="496368"/>
                    </a:lnTo>
                    <a:lnTo>
                      <a:pt x="162897" y="484746"/>
                    </a:lnTo>
                    <a:lnTo>
                      <a:pt x="123919" y="466240"/>
                    </a:lnTo>
                    <a:lnTo>
                      <a:pt x="88999" y="441556"/>
                    </a:lnTo>
                    <a:lnTo>
                      <a:pt x="58843" y="411400"/>
                    </a:lnTo>
                    <a:lnTo>
                      <a:pt x="34159" y="376480"/>
                    </a:lnTo>
                    <a:lnTo>
                      <a:pt x="15653" y="337502"/>
                    </a:lnTo>
                    <a:lnTo>
                      <a:pt x="4031" y="295173"/>
                    </a:lnTo>
                    <a:lnTo>
                      <a:pt x="0" y="250199"/>
                    </a:lnTo>
                    <a:lnTo>
                      <a:pt x="4031" y="205226"/>
                    </a:lnTo>
                    <a:lnTo>
                      <a:pt x="15653" y="162897"/>
                    </a:lnTo>
                    <a:lnTo>
                      <a:pt x="34159" y="123919"/>
                    </a:lnTo>
                    <a:lnTo>
                      <a:pt x="58843" y="88999"/>
                    </a:lnTo>
                    <a:lnTo>
                      <a:pt x="88999" y="58843"/>
                    </a:lnTo>
                    <a:lnTo>
                      <a:pt x="123919" y="34159"/>
                    </a:lnTo>
                    <a:lnTo>
                      <a:pt x="162897" y="15653"/>
                    </a:lnTo>
                    <a:lnTo>
                      <a:pt x="205226" y="4031"/>
                    </a:lnTo>
                    <a:lnTo>
                      <a:pt x="250199" y="0"/>
                    </a:lnTo>
                    <a:lnTo>
                      <a:pt x="299239" y="4851"/>
                    </a:lnTo>
                    <a:lnTo>
                      <a:pt x="345947" y="19045"/>
                    </a:lnTo>
                    <a:lnTo>
                      <a:pt x="389011" y="42036"/>
                    </a:lnTo>
                    <a:lnTo>
                      <a:pt x="427117" y="73281"/>
                    </a:lnTo>
                    <a:lnTo>
                      <a:pt x="458363" y="111388"/>
                    </a:lnTo>
                    <a:lnTo>
                      <a:pt x="481354" y="154452"/>
                    </a:lnTo>
                    <a:lnTo>
                      <a:pt x="495548" y="201160"/>
                    </a:lnTo>
                    <a:lnTo>
                      <a:pt x="500399" y="250199"/>
                    </a:lnTo>
                    <a:lnTo>
                      <a:pt x="496368" y="295173"/>
                    </a:lnTo>
                    <a:lnTo>
                      <a:pt x="484746" y="337502"/>
                    </a:lnTo>
                    <a:lnTo>
                      <a:pt x="466240" y="376480"/>
                    </a:lnTo>
                    <a:lnTo>
                      <a:pt x="441556" y="411400"/>
                    </a:lnTo>
                    <a:lnTo>
                      <a:pt x="411400" y="441556"/>
                    </a:lnTo>
                    <a:lnTo>
                      <a:pt x="376480" y="466240"/>
                    </a:lnTo>
                    <a:lnTo>
                      <a:pt x="337502" y="484746"/>
                    </a:lnTo>
                    <a:lnTo>
                      <a:pt x="295173" y="496368"/>
                    </a:lnTo>
                    <a:lnTo>
                      <a:pt x="250199" y="500399"/>
                    </a:lnTo>
                    <a:close/>
                  </a:path>
                </a:pathLst>
              </a:custGeom>
              <a:solidFill>
                <a:srgbClr val="F9C943"/>
              </a:solidFill>
            </p:spPr>
            <p:txBody>
              <a:bodyPr wrap="square" lIns="0" tIns="0" rIns="0" bIns="0" rtlCol="0"/>
              <a:lstStyle/>
              <a:p>
                <a:endParaRPr/>
              </a:p>
            </p:txBody>
          </p:sp>
          <p:sp>
            <p:nvSpPr>
              <p:cNvPr id="4" name="object 4"/>
              <p:cNvSpPr/>
              <p:nvPr/>
            </p:nvSpPr>
            <p:spPr>
              <a:xfrm>
                <a:off x="5420704" y="2903276"/>
                <a:ext cx="501015" cy="501015"/>
              </a:xfrm>
              <a:custGeom>
                <a:avLst/>
                <a:gdLst/>
                <a:ahLst/>
                <a:cxnLst/>
                <a:rect l="l" t="t" r="r" b="b"/>
                <a:pathLst>
                  <a:path w="501014" h="501014">
                    <a:moveTo>
                      <a:pt x="0" y="250199"/>
                    </a:moveTo>
                    <a:lnTo>
                      <a:pt x="4031" y="205226"/>
                    </a:lnTo>
                    <a:lnTo>
                      <a:pt x="15653" y="162897"/>
                    </a:lnTo>
                    <a:lnTo>
                      <a:pt x="34159" y="123919"/>
                    </a:lnTo>
                    <a:lnTo>
                      <a:pt x="58843" y="88999"/>
                    </a:lnTo>
                    <a:lnTo>
                      <a:pt x="88999" y="58843"/>
                    </a:lnTo>
                    <a:lnTo>
                      <a:pt x="123919" y="34159"/>
                    </a:lnTo>
                    <a:lnTo>
                      <a:pt x="162897" y="15653"/>
                    </a:lnTo>
                    <a:lnTo>
                      <a:pt x="205226" y="4031"/>
                    </a:lnTo>
                    <a:lnTo>
                      <a:pt x="250199" y="0"/>
                    </a:lnTo>
                    <a:lnTo>
                      <a:pt x="299239" y="4851"/>
                    </a:lnTo>
                    <a:lnTo>
                      <a:pt x="345947" y="19045"/>
                    </a:lnTo>
                    <a:lnTo>
                      <a:pt x="389011" y="42036"/>
                    </a:lnTo>
                    <a:lnTo>
                      <a:pt x="427117" y="73281"/>
                    </a:lnTo>
                    <a:lnTo>
                      <a:pt x="458363" y="111388"/>
                    </a:lnTo>
                    <a:lnTo>
                      <a:pt x="481354" y="154452"/>
                    </a:lnTo>
                    <a:lnTo>
                      <a:pt x="495548" y="201160"/>
                    </a:lnTo>
                    <a:lnTo>
                      <a:pt x="500399" y="250199"/>
                    </a:lnTo>
                    <a:lnTo>
                      <a:pt x="496368" y="295173"/>
                    </a:lnTo>
                    <a:lnTo>
                      <a:pt x="484746" y="337502"/>
                    </a:lnTo>
                    <a:lnTo>
                      <a:pt x="466240" y="376480"/>
                    </a:lnTo>
                    <a:lnTo>
                      <a:pt x="441556" y="411400"/>
                    </a:lnTo>
                    <a:lnTo>
                      <a:pt x="411400" y="441556"/>
                    </a:lnTo>
                    <a:lnTo>
                      <a:pt x="376480" y="466240"/>
                    </a:lnTo>
                    <a:lnTo>
                      <a:pt x="337502" y="484746"/>
                    </a:lnTo>
                    <a:lnTo>
                      <a:pt x="295173" y="496368"/>
                    </a:lnTo>
                    <a:lnTo>
                      <a:pt x="250199" y="500399"/>
                    </a:lnTo>
                    <a:lnTo>
                      <a:pt x="205226" y="496368"/>
                    </a:lnTo>
                    <a:lnTo>
                      <a:pt x="162897" y="484746"/>
                    </a:lnTo>
                    <a:lnTo>
                      <a:pt x="123919" y="466240"/>
                    </a:lnTo>
                    <a:lnTo>
                      <a:pt x="88999" y="441556"/>
                    </a:lnTo>
                    <a:lnTo>
                      <a:pt x="58843" y="411400"/>
                    </a:lnTo>
                    <a:lnTo>
                      <a:pt x="34159" y="376480"/>
                    </a:lnTo>
                    <a:lnTo>
                      <a:pt x="15653" y="337502"/>
                    </a:lnTo>
                    <a:lnTo>
                      <a:pt x="4031" y="295173"/>
                    </a:lnTo>
                    <a:lnTo>
                      <a:pt x="0" y="250199"/>
                    </a:lnTo>
                    <a:close/>
                  </a:path>
                </a:pathLst>
              </a:custGeom>
              <a:ln w="19049">
                <a:solidFill>
                  <a:srgbClr val="F9C943"/>
                </a:solidFill>
              </a:ln>
            </p:spPr>
            <p:txBody>
              <a:bodyPr wrap="square" lIns="0" tIns="0" rIns="0" bIns="0" rtlCol="0"/>
              <a:lstStyle/>
              <a:p>
                <a:endParaRPr/>
              </a:p>
            </p:txBody>
          </p:sp>
          <p:sp>
            <p:nvSpPr>
              <p:cNvPr id="5" name="object 5"/>
              <p:cNvSpPr/>
              <p:nvPr/>
            </p:nvSpPr>
            <p:spPr>
              <a:xfrm>
                <a:off x="4428881" y="2903282"/>
                <a:ext cx="934719" cy="501015"/>
              </a:xfrm>
              <a:custGeom>
                <a:avLst/>
                <a:gdLst/>
                <a:ahLst/>
                <a:cxnLst/>
                <a:rect l="l" t="t" r="r" b="b"/>
                <a:pathLst>
                  <a:path w="934720" h="501014">
                    <a:moveTo>
                      <a:pt x="0" y="250199"/>
                    </a:moveTo>
                    <a:lnTo>
                      <a:pt x="4031" y="205226"/>
                    </a:lnTo>
                    <a:lnTo>
                      <a:pt x="15653" y="162897"/>
                    </a:lnTo>
                    <a:lnTo>
                      <a:pt x="34159" y="123919"/>
                    </a:lnTo>
                    <a:lnTo>
                      <a:pt x="58843" y="88999"/>
                    </a:lnTo>
                    <a:lnTo>
                      <a:pt x="88999" y="58843"/>
                    </a:lnTo>
                    <a:lnTo>
                      <a:pt x="123919" y="34159"/>
                    </a:lnTo>
                    <a:lnTo>
                      <a:pt x="162897" y="15653"/>
                    </a:lnTo>
                    <a:lnTo>
                      <a:pt x="205226" y="4031"/>
                    </a:lnTo>
                    <a:lnTo>
                      <a:pt x="250199" y="0"/>
                    </a:lnTo>
                    <a:lnTo>
                      <a:pt x="299239" y="4851"/>
                    </a:lnTo>
                    <a:lnTo>
                      <a:pt x="345947" y="19045"/>
                    </a:lnTo>
                    <a:lnTo>
                      <a:pt x="389011" y="42036"/>
                    </a:lnTo>
                    <a:lnTo>
                      <a:pt x="427118" y="73281"/>
                    </a:lnTo>
                    <a:lnTo>
                      <a:pt x="458363" y="111388"/>
                    </a:lnTo>
                    <a:lnTo>
                      <a:pt x="481354" y="154452"/>
                    </a:lnTo>
                    <a:lnTo>
                      <a:pt x="495548" y="201160"/>
                    </a:lnTo>
                    <a:lnTo>
                      <a:pt x="500399" y="250199"/>
                    </a:lnTo>
                    <a:lnTo>
                      <a:pt x="496368" y="295173"/>
                    </a:lnTo>
                    <a:lnTo>
                      <a:pt x="484746" y="337502"/>
                    </a:lnTo>
                    <a:lnTo>
                      <a:pt x="466240" y="376480"/>
                    </a:lnTo>
                    <a:lnTo>
                      <a:pt x="441556" y="411400"/>
                    </a:lnTo>
                    <a:lnTo>
                      <a:pt x="411400" y="441556"/>
                    </a:lnTo>
                    <a:lnTo>
                      <a:pt x="376480" y="466240"/>
                    </a:lnTo>
                    <a:lnTo>
                      <a:pt x="337502" y="484746"/>
                    </a:lnTo>
                    <a:lnTo>
                      <a:pt x="295173" y="496368"/>
                    </a:lnTo>
                    <a:lnTo>
                      <a:pt x="250199" y="500399"/>
                    </a:lnTo>
                    <a:lnTo>
                      <a:pt x="205226" y="496368"/>
                    </a:lnTo>
                    <a:lnTo>
                      <a:pt x="162897" y="484746"/>
                    </a:lnTo>
                    <a:lnTo>
                      <a:pt x="123919" y="466240"/>
                    </a:lnTo>
                    <a:lnTo>
                      <a:pt x="88999" y="441556"/>
                    </a:lnTo>
                    <a:lnTo>
                      <a:pt x="58843" y="411400"/>
                    </a:lnTo>
                    <a:lnTo>
                      <a:pt x="34159" y="376480"/>
                    </a:lnTo>
                    <a:lnTo>
                      <a:pt x="15653" y="337502"/>
                    </a:lnTo>
                    <a:lnTo>
                      <a:pt x="4031" y="295173"/>
                    </a:lnTo>
                    <a:lnTo>
                      <a:pt x="0" y="250199"/>
                    </a:lnTo>
                    <a:close/>
                  </a:path>
                  <a:path w="934720" h="501014">
                    <a:moveTo>
                      <a:pt x="500399" y="250199"/>
                    </a:moveTo>
                    <a:lnTo>
                      <a:pt x="934649" y="250199"/>
                    </a:lnTo>
                  </a:path>
                </a:pathLst>
              </a:custGeom>
              <a:ln w="9524">
                <a:solidFill>
                  <a:srgbClr val="063763"/>
                </a:solidFill>
              </a:ln>
            </p:spPr>
            <p:txBody>
              <a:bodyPr wrap="square" lIns="0" tIns="0" rIns="0" bIns="0" rtlCol="0"/>
              <a:lstStyle/>
              <a:p>
                <a:endParaRPr/>
              </a:p>
            </p:txBody>
          </p:sp>
          <p:sp>
            <p:nvSpPr>
              <p:cNvPr id="6" name="object 6"/>
              <p:cNvSpPr/>
              <p:nvPr/>
            </p:nvSpPr>
            <p:spPr>
              <a:xfrm>
                <a:off x="5363531" y="3137749"/>
                <a:ext cx="43815" cy="31750"/>
              </a:xfrm>
              <a:custGeom>
                <a:avLst/>
                <a:gdLst/>
                <a:ahLst/>
                <a:cxnLst/>
                <a:rect l="l" t="t" r="r" b="b"/>
                <a:pathLst>
                  <a:path w="43814" h="31750">
                    <a:moveTo>
                      <a:pt x="0" y="31465"/>
                    </a:moveTo>
                    <a:lnTo>
                      <a:pt x="0" y="0"/>
                    </a:lnTo>
                    <a:lnTo>
                      <a:pt x="43225" y="15732"/>
                    </a:lnTo>
                    <a:lnTo>
                      <a:pt x="0" y="31465"/>
                    </a:lnTo>
                    <a:close/>
                  </a:path>
                </a:pathLst>
              </a:custGeom>
              <a:solidFill>
                <a:srgbClr val="063763"/>
              </a:solidFill>
            </p:spPr>
            <p:txBody>
              <a:bodyPr wrap="square" lIns="0" tIns="0" rIns="0" bIns="0" rtlCol="0"/>
              <a:lstStyle/>
              <a:p>
                <a:endParaRPr/>
              </a:p>
            </p:txBody>
          </p:sp>
          <p:sp>
            <p:nvSpPr>
              <p:cNvPr id="7" name="object 7"/>
              <p:cNvSpPr/>
              <p:nvPr/>
            </p:nvSpPr>
            <p:spPr>
              <a:xfrm>
                <a:off x="5363531" y="3137749"/>
                <a:ext cx="43815" cy="31750"/>
              </a:xfrm>
              <a:custGeom>
                <a:avLst/>
                <a:gdLst/>
                <a:ahLst/>
                <a:cxnLst/>
                <a:rect l="l" t="t" r="r" b="b"/>
                <a:pathLst>
                  <a:path w="43814" h="31750">
                    <a:moveTo>
                      <a:pt x="0" y="31465"/>
                    </a:moveTo>
                    <a:lnTo>
                      <a:pt x="43225" y="15732"/>
                    </a:lnTo>
                    <a:lnTo>
                      <a:pt x="0" y="0"/>
                    </a:lnTo>
                    <a:lnTo>
                      <a:pt x="0" y="31465"/>
                    </a:lnTo>
                    <a:close/>
                  </a:path>
                </a:pathLst>
              </a:custGeom>
              <a:ln w="9524">
                <a:solidFill>
                  <a:srgbClr val="063763"/>
                </a:solidFill>
              </a:ln>
            </p:spPr>
            <p:txBody>
              <a:bodyPr wrap="square" lIns="0" tIns="0" rIns="0" bIns="0" rtlCol="0"/>
              <a:lstStyle/>
              <a:p>
                <a:endParaRPr/>
              </a:p>
            </p:txBody>
          </p:sp>
          <p:sp>
            <p:nvSpPr>
              <p:cNvPr id="8" name="object 8"/>
              <p:cNvSpPr/>
              <p:nvPr/>
            </p:nvSpPr>
            <p:spPr>
              <a:xfrm>
                <a:off x="5921104" y="2329976"/>
                <a:ext cx="786130" cy="823594"/>
              </a:xfrm>
              <a:custGeom>
                <a:avLst/>
                <a:gdLst/>
                <a:ahLst/>
                <a:cxnLst/>
                <a:rect l="l" t="t" r="r" b="b"/>
                <a:pathLst>
                  <a:path w="786129" h="823594">
                    <a:moveTo>
                      <a:pt x="0" y="823499"/>
                    </a:moveTo>
                    <a:lnTo>
                      <a:pt x="421358" y="823499"/>
                    </a:lnTo>
                    <a:lnTo>
                      <a:pt x="421358" y="0"/>
                    </a:lnTo>
                    <a:lnTo>
                      <a:pt x="785549" y="0"/>
                    </a:lnTo>
                  </a:path>
                </a:pathLst>
              </a:custGeom>
              <a:ln w="9524">
                <a:solidFill>
                  <a:srgbClr val="063763"/>
                </a:solidFill>
              </a:ln>
            </p:spPr>
            <p:txBody>
              <a:bodyPr wrap="square" lIns="0" tIns="0" rIns="0" bIns="0" rtlCol="0"/>
              <a:lstStyle/>
              <a:p>
                <a:endParaRPr/>
              </a:p>
            </p:txBody>
          </p:sp>
          <p:pic>
            <p:nvPicPr>
              <p:cNvPr id="9" name="object 9"/>
              <p:cNvPicPr/>
              <p:nvPr/>
            </p:nvPicPr>
            <p:blipFill>
              <a:blip r:embed="rId5" cstate="print"/>
              <a:stretch>
                <a:fillRect/>
              </a:stretch>
            </p:blipFill>
            <p:spPr>
              <a:xfrm>
                <a:off x="6839492" y="2161803"/>
                <a:ext cx="335547" cy="335363"/>
              </a:xfrm>
              <a:prstGeom prst="rect">
                <a:avLst/>
              </a:prstGeom>
            </p:spPr>
          </p:pic>
          <p:sp>
            <p:nvSpPr>
              <p:cNvPr id="10" name="object 10"/>
              <p:cNvSpPr/>
              <p:nvPr/>
            </p:nvSpPr>
            <p:spPr>
              <a:xfrm>
                <a:off x="6763944" y="2079727"/>
                <a:ext cx="501015" cy="501015"/>
              </a:xfrm>
              <a:custGeom>
                <a:avLst/>
                <a:gdLst/>
                <a:ahLst/>
                <a:cxnLst/>
                <a:rect l="l" t="t" r="r" b="b"/>
                <a:pathLst>
                  <a:path w="501015" h="501014">
                    <a:moveTo>
                      <a:pt x="0" y="250199"/>
                    </a:moveTo>
                    <a:lnTo>
                      <a:pt x="4031" y="205226"/>
                    </a:lnTo>
                    <a:lnTo>
                      <a:pt x="15653" y="162897"/>
                    </a:lnTo>
                    <a:lnTo>
                      <a:pt x="34159" y="123919"/>
                    </a:lnTo>
                    <a:lnTo>
                      <a:pt x="58843" y="88999"/>
                    </a:lnTo>
                    <a:lnTo>
                      <a:pt x="88999" y="58843"/>
                    </a:lnTo>
                    <a:lnTo>
                      <a:pt x="123919" y="34159"/>
                    </a:lnTo>
                    <a:lnTo>
                      <a:pt x="162897" y="15653"/>
                    </a:lnTo>
                    <a:lnTo>
                      <a:pt x="205226" y="4031"/>
                    </a:lnTo>
                    <a:lnTo>
                      <a:pt x="250199" y="0"/>
                    </a:lnTo>
                    <a:lnTo>
                      <a:pt x="299239" y="4851"/>
                    </a:lnTo>
                    <a:lnTo>
                      <a:pt x="345947" y="19045"/>
                    </a:lnTo>
                    <a:lnTo>
                      <a:pt x="389011" y="42036"/>
                    </a:lnTo>
                    <a:lnTo>
                      <a:pt x="427118" y="73281"/>
                    </a:lnTo>
                    <a:lnTo>
                      <a:pt x="458363" y="111389"/>
                    </a:lnTo>
                    <a:lnTo>
                      <a:pt x="481354" y="154452"/>
                    </a:lnTo>
                    <a:lnTo>
                      <a:pt x="495548" y="201160"/>
                    </a:lnTo>
                    <a:lnTo>
                      <a:pt x="500399" y="250199"/>
                    </a:lnTo>
                    <a:lnTo>
                      <a:pt x="496368" y="295173"/>
                    </a:lnTo>
                    <a:lnTo>
                      <a:pt x="484746" y="337502"/>
                    </a:lnTo>
                    <a:lnTo>
                      <a:pt x="466240" y="376480"/>
                    </a:lnTo>
                    <a:lnTo>
                      <a:pt x="441556" y="411400"/>
                    </a:lnTo>
                    <a:lnTo>
                      <a:pt x="411400" y="441556"/>
                    </a:lnTo>
                    <a:lnTo>
                      <a:pt x="376480" y="466240"/>
                    </a:lnTo>
                    <a:lnTo>
                      <a:pt x="337502" y="484746"/>
                    </a:lnTo>
                    <a:lnTo>
                      <a:pt x="295173" y="496368"/>
                    </a:lnTo>
                    <a:lnTo>
                      <a:pt x="250199" y="500399"/>
                    </a:lnTo>
                    <a:lnTo>
                      <a:pt x="205226" y="496368"/>
                    </a:lnTo>
                    <a:lnTo>
                      <a:pt x="162897" y="484746"/>
                    </a:lnTo>
                    <a:lnTo>
                      <a:pt x="123919" y="466240"/>
                    </a:lnTo>
                    <a:lnTo>
                      <a:pt x="88999" y="441556"/>
                    </a:lnTo>
                    <a:lnTo>
                      <a:pt x="58843" y="411400"/>
                    </a:lnTo>
                    <a:lnTo>
                      <a:pt x="34159" y="376480"/>
                    </a:lnTo>
                    <a:lnTo>
                      <a:pt x="15653" y="337502"/>
                    </a:lnTo>
                    <a:lnTo>
                      <a:pt x="4031" y="295173"/>
                    </a:lnTo>
                    <a:lnTo>
                      <a:pt x="0" y="250199"/>
                    </a:lnTo>
                    <a:close/>
                  </a:path>
                </a:pathLst>
              </a:custGeom>
              <a:ln w="9524">
                <a:solidFill>
                  <a:srgbClr val="063763"/>
                </a:solidFill>
              </a:ln>
            </p:spPr>
            <p:txBody>
              <a:bodyPr wrap="square" lIns="0" tIns="0" rIns="0" bIns="0" rtlCol="0"/>
              <a:lstStyle/>
              <a:p>
                <a:endParaRPr/>
              </a:p>
            </p:txBody>
          </p:sp>
          <p:sp>
            <p:nvSpPr>
              <p:cNvPr id="11" name="object 11"/>
              <p:cNvSpPr/>
              <p:nvPr/>
            </p:nvSpPr>
            <p:spPr>
              <a:xfrm>
                <a:off x="6706654" y="2314243"/>
                <a:ext cx="43815" cy="31750"/>
              </a:xfrm>
              <a:custGeom>
                <a:avLst/>
                <a:gdLst/>
                <a:ahLst/>
                <a:cxnLst/>
                <a:rect l="l" t="t" r="r" b="b"/>
                <a:pathLst>
                  <a:path w="43815" h="31750">
                    <a:moveTo>
                      <a:pt x="0" y="31465"/>
                    </a:moveTo>
                    <a:lnTo>
                      <a:pt x="0" y="0"/>
                    </a:lnTo>
                    <a:lnTo>
                      <a:pt x="43224" y="15732"/>
                    </a:lnTo>
                    <a:lnTo>
                      <a:pt x="0" y="31465"/>
                    </a:lnTo>
                    <a:close/>
                  </a:path>
                </a:pathLst>
              </a:custGeom>
              <a:solidFill>
                <a:srgbClr val="063763"/>
              </a:solidFill>
            </p:spPr>
            <p:txBody>
              <a:bodyPr wrap="square" lIns="0" tIns="0" rIns="0" bIns="0" rtlCol="0"/>
              <a:lstStyle/>
              <a:p>
                <a:endParaRPr/>
              </a:p>
            </p:txBody>
          </p:sp>
          <p:sp>
            <p:nvSpPr>
              <p:cNvPr id="12" name="object 12"/>
              <p:cNvSpPr/>
              <p:nvPr/>
            </p:nvSpPr>
            <p:spPr>
              <a:xfrm>
                <a:off x="6706654" y="2314243"/>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063763"/>
                </a:solidFill>
              </a:ln>
            </p:spPr>
            <p:txBody>
              <a:bodyPr wrap="square" lIns="0" tIns="0" rIns="0" bIns="0" rtlCol="0"/>
              <a:lstStyle/>
              <a:p>
                <a:endParaRPr/>
              </a:p>
            </p:txBody>
          </p:sp>
          <p:sp>
            <p:nvSpPr>
              <p:cNvPr id="13" name="object 13"/>
              <p:cNvSpPr/>
              <p:nvPr/>
            </p:nvSpPr>
            <p:spPr>
              <a:xfrm>
                <a:off x="5921104" y="3153476"/>
                <a:ext cx="2035810" cy="845185"/>
              </a:xfrm>
              <a:custGeom>
                <a:avLst/>
                <a:gdLst/>
                <a:ahLst/>
                <a:cxnLst/>
                <a:rect l="l" t="t" r="r" b="b"/>
                <a:pathLst>
                  <a:path w="2035809" h="845185">
                    <a:moveTo>
                      <a:pt x="0" y="0"/>
                    </a:moveTo>
                    <a:lnTo>
                      <a:pt x="421469" y="0"/>
                    </a:lnTo>
                    <a:lnTo>
                      <a:pt x="421469" y="845099"/>
                    </a:lnTo>
                    <a:lnTo>
                      <a:pt x="2035649" y="845099"/>
                    </a:lnTo>
                  </a:path>
                </a:pathLst>
              </a:custGeom>
              <a:ln w="9524">
                <a:solidFill>
                  <a:srgbClr val="063763"/>
                </a:solidFill>
              </a:ln>
            </p:spPr>
            <p:txBody>
              <a:bodyPr wrap="square" lIns="0" tIns="0" rIns="0" bIns="0" rtlCol="0"/>
              <a:lstStyle/>
              <a:p>
                <a:endParaRPr/>
              </a:p>
            </p:txBody>
          </p:sp>
          <p:sp>
            <p:nvSpPr>
              <p:cNvPr id="14" name="object 14"/>
              <p:cNvSpPr/>
              <p:nvPr/>
            </p:nvSpPr>
            <p:spPr>
              <a:xfrm>
                <a:off x="7956755" y="3982843"/>
                <a:ext cx="43815" cy="31750"/>
              </a:xfrm>
              <a:custGeom>
                <a:avLst/>
                <a:gdLst/>
                <a:ahLst/>
                <a:cxnLst/>
                <a:rect l="l" t="t" r="r" b="b"/>
                <a:pathLst>
                  <a:path w="43815" h="31750">
                    <a:moveTo>
                      <a:pt x="0" y="31465"/>
                    </a:moveTo>
                    <a:lnTo>
                      <a:pt x="0" y="0"/>
                    </a:lnTo>
                    <a:lnTo>
                      <a:pt x="43224" y="15732"/>
                    </a:lnTo>
                    <a:lnTo>
                      <a:pt x="0" y="31465"/>
                    </a:lnTo>
                    <a:close/>
                  </a:path>
                </a:pathLst>
              </a:custGeom>
              <a:solidFill>
                <a:srgbClr val="063763"/>
              </a:solidFill>
            </p:spPr>
            <p:txBody>
              <a:bodyPr wrap="square" lIns="0" tIns="0" rIns="0" bIns="0" rtlCol="0"/>
              <a:lstStyle/>
              <a:p>
                <a:endParaRPr/>
              </a:p>
            </p:txBody>
          </p:sp>
          <p:sp>
            <p:nvSpPr>
              <p:cNvPr id="15" name="object 15"/>
              <p:cNvSpPr/>
              <p:nvPr/>
            </p:nvSpPr>
            <p:spPr>
              <a:xfrm>
                <a:off x="7956755" y="3982843"/>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063763"/>
                </a:solidFill>
              </a:ln>
            </p:spPr>
            <p:txBody>
              <a:bodyPr wrap="square" lIns="0" tIns="0" rIns="0" bIns="0" rtlCol="0"/>
              <a:lstStyle/>
              <a:p>
                <a:endParaRPr/>
              </a:p>
            </p:txBody>
          </p:sp>
          <p:sp>
            <p:nvSpPr>
              <p:cNvPr id="16" name="object 16"/>
              <p:cNvSpPr/>
              <p:nvPr/>
            </p:nvSpPr>
            <p:spPr>
              <a:xfrm>
                <a:off x="7264344" y="1942027"/>
                <a:ext cx="692785" cy="387985"/>
              </a:xfrm>
              <a:custGeom>
                <a:avLst/>
                <a:gdLst/>
                <a:ahLst/>
                <a:cxnLst/>
                <a:rect l="l" t="t" r="r" b="b"/>
                <a:pathLst>
                  <a:path w="692784" h="387985">
                    <a:moveTo>
                      <a:pt x="0" y="387899"/>
                    </a:moveTo>
                    <a:lnTo>
                      <a:pt x="374714" y="387899"/>
                    </a:lnTo>
                    <a:lnTo>
                      <a:pt x="374714" y="0"/>
                    </a:lnTo>
                    <a:lnTo>
                      <a:pt x="692249" y="0"/>
                    </a:lnTo>
                  </a:path>
                </a:pathLst>
              </a:custGeom>
              <a:ln w="9524">
                <a:solidFill>
                  <a:srgbClr val="063763"/>
                </a:solidFill>
              </a:ln>
            </p:spPr>
            <p:txBody>
              <a:bodyPr wrap="square" lIns="0" tIns="0" rIns="0" bIns="0" rtlCol="0"/>
              <a:lstStyle/>
              <a:p>
                <a:endParaRPr/>
              </a:p>
            </p:txBody>
          </p:sp>
          <p:sp>
            <p:nvSpPr>
              <p:cNvPr id="17" name="object 17"/>
              <p:cNvSpPr/>
              <p:nvPr/>
            </p:nvSpPr>
            <p:spPr>
              <a:xfrm>
                <a:off x="7956594" y="1926294"/>
                <a:ext cx="43815" cy="31750"/>
              </a:xfrm>
              <a:custGeom>
                <a:avLst/>
                <a:gdLst/>
                <a:ahLst/>
                <a:cxnLst/>
                <a:rect l="l" t="t" r="r" b="b"/>
                <a:pathLst>
                  <a:path w="43815" h="31750">
                    <a:moveTo>
                      <a:pt x="0" y="31465"/>
                    </a:moveTo>
                    <a:lnTo>
                      <a:pt x="0" y="0"/>
                    </a:lnTo>
                    <a:lnTo>
                      <a:pt x="43224" y="15732"/>
                    </a:lnTo>
                    <a:lnTo>
                      <a:pt x="0" y="31465"/>
                    </a:lnTo>
                    <a:close/>
                  </a:path>
                </a:pathLst>
              </a:custGeom>
              <a:solidFill>
                <a:srgbClr val="063763"/>
              </a:solidFill>
            </p:spPr>
            <p:txBody>
              <a:bodyPr wrap="square" lIns="0" tIns="0" rIns="0" bIns="0" rtlCol="0"/>
              <a:lstStyle/>
              <a:p>
                <a:endParaRPr/>
              </a:p>
            </p:txBody>
          </p:sp>
          <p:sp>
            <p:nvSpPr>
              <p:cNvPr id="18" name="object 18"/>
              <p:cNvSpPr/>
              <p:nvPr/>
            </p:nvSpPr>
            <p:spPr>
              <a:xfrm>
                <a:off x="7956594" y="1926294"/>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063763"/>
                </a:solidFill>
              </a:ln>
            </p:spPr>
            <p:txBody>
              <a:bodyPr wrap="square" lIns="0" tIns="0" rIns="0" bIns="0" rtlCol="0"/>
              <a:lstStyle/>
              <a:p>
                <a:endParaRPr/>
              </a:p>
            </p:txBody>
          </p:sp>
          <p:pic>
            <p:nvPicPr>
              <p:cNvPr id="19" name="object 19"/>
              <p:cNvPicPr/>
              <p:nvPr/>
            </p:nvPicPr>
            <p:blipFill>
              <a:blip r:embed="rId6" cstate="print"/>
              <a:stretch>
                <a:fillRect/>
              </a:stretch>
            </p:blipFill>
            <p:spPr>
              <a:xfrm>
                <a:off x="6244583" y="2237238"/>
                <a:ext cx="195824" cy="195824"/>
              </a:xfrm>
              <a:prstGeom prst="rect">
                <a:avLst/>
              </a:prstGeom>
            </p:spPr>
          </p:pic>
        </p:grpSp>
        <p:sp>
          <p:nvSpPr>
            <p:cNvPr id="29" name="object 29"/>
            <p:cNvSpPr txBox="1"/>
            <p:nvPr/>
          </p:nvSpPr>
          <p:spPr>
            <a:xfrm>
              <a:off x="8047673" y="2489942"/>
              <a:ext cx="681990" cy="330200"/>
            </a:xfrm>
            <a:prstGeom prst="rect">
              <a:avLst/>
            </a:prstGeom>
          </p:spPr>
          <p:txBody>
            <a:bodyPr vert="horz" wrap="square" lIns="0" tIns="12700" rIns="0" bIns="0" rtlCol="0">
              <a:spAutoFit/>
            </a:bodyPr>
            <a:lstStyle/>
            <a:p>
              <a:pPr marL="149860" marR="5080" indent="-137795">
                <a:lnSpc>
                  <a:spcPct val="100000"/>
                </a:lnSpc>
                <a:spcBef>
                  <a:spcPts val="100"/>
                </a:spcBef>
              </a:pPr>
              <a:r>
                <a:rPr sz="1000" spc="-5" dirty="0">
                  <a:latin typeface="Arial"/>
                  <a:cs typeface="Arial"/>
                </a:rPr>
                <a:t>Non-cancer  nodule</a:t>
              </a:r>
              <a:endParaRPr sz="1000">
                <a:latin typeface="Arial"/>
                <a:cs typeface="Arial"/>
              </a:endParaRPr>
            </a:p>
          </p:txBody>
        </p:sp>
        <p:sp>
          <p:nvSpPr>
            <p:cNvPr id="30" name="object 30"/>
            <p:cNvSpPr txBox="1"/>
            <p:nvPr/>
          </p:nvSpPr>
          <p:spPr>
            <a:xfrm>
              <a:off x="8040606" y="3752318"/>
              <a:ext cx="696595" cy="482600"/>
            </a:xfrm>
            <a:prstGeom prst="rect">
              <a:avLst/>
            </a:prstGeom>
          </p:spPr>
          <p:txBody>
            <a:bodyPr vert="horz" wrap="square" lIns="0" tIns="12700" rIns="0" bIns="0" rtlCol="0">
              <a:spAutoFit/>
            </a:bodyPr>
            <a:lstStyle/>
            <a:p>
              <a:pPr marL="12700" marR="5080" indent="-1905" algn="ctr">
                <a:lnSpc>
                  <a:spcPct val="100000"/>
                </a:lnSpc>
                <a:spcBef>
                  <a:spcPts val="100"/>
                </a:spcBef>
              </a:pPr>
              <a:r>
                <a:rPr sz="1000" spc="-5" dirty="0">
                  <a:latin typeface="Arial"/>
                  <a:cs typeface="Arial"/>
                </a:rPr>
                <a:t>Back to </a:t>
              </a:r>
              <a:r>
                <a:rPr sz="1000" dirty="0">
                  <a:latin typeface="Arial"/>
                  <a:cs typeface="Arial"/>
                </a:rPr>
                <a:t> surveillance  </a:t>
              </a:r>
              <a:r>
                <a:rPr sz="1000" spc="-5" dirty="0">
                  <a:latin typeface="Arial"/>
                  <a:cs typeface="Arial"/>
                </a:rPr>
                <a:t>guidelines</a:t>
              </a:r>
              <a:endParaRPr sz="1000">
                <a:latin typeface="Arial"/>
                <a:cs typeface="Arial"/>
              </a:endParaRPr>
            </a:p>
          </p:txBody>
        </p:sp>
        <p:sp>
          <p:nvSpPr>
            <p:cNvPr id="31" name="object 31"/>
            <p:cNvSpPr txBox="1"/>
            <p:nvPr/>
          </p:nvSpPr>
          <p:spPr>
            <a:xfrm>
              <a:off x="6274172" y="2200530"/>
              <a:ext cx="13716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63763"/>
                  </a:solidFill>
                  <a:latin typeface="Arial"/>
                  <a:cs typeface="Arial"/>
                </a:rPr>
                <a:t>+</a:t>
              </a:r>
              <a:endParaRPr sz="1500">
                <a:latin typeface="Arial"/>
                <a:cs typeface="Arial"/>
              </a:endParaRPr>
            </a:p>
          </p:txBody>
        </p:sp>
        <p:pic>
          <p:nvPicPr>
            <p:cNvPr id="32" name="object 32"/>
            <p:cNvPicPr/>
            <p:nvPr/>
          </p:nvPicPr>
          <p:blipFill>
            <a:blip r:embed="rId6" cstate="print"/>
            <a:stretch>
              <a:fillRect/>
            </a:stretch>
          </p:blipFill>
          <p:spPr>
            <a:xfrm>
              <a:off x="6244583" y="3881315"/>
              <a:ext cx="195824" cy="195824"/>
            </a:xfrm>
            <a:prstGeom prst="rect">
              <a:avLst/>
            </a:prstGeom>
          </p:spPr>
        </p:pic>
        <p:sp>
          <p:nvSpPr>
            <p:cNvPr id="33" name="object 33"/>
            <p:cNvSpPr txBox="1"/>
            <p:nvPr/>
          </p:nvSpPr>
          <p:spPr>
            <a:xfrm>
              <a:off x="6298077" y="3844608"/>
              <a:ext cx="88900"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063763"/>
                  </a:solidFill>
                  <a:latin typeface="Arial"/>
                  <a:cs typeface="Arial"/>
                </a:rPr>
                <a:t>-</a:t>
              </a:r>
              <a:endParaRPr sz="1500">
                <a:latin typeface="Arial"/>
                <a:cs typeface="Arial"/>
              </a:endParaRPr>
            </a:p>
          </p:txBody>
        </p:sp>
        <p:sp>
          <p:nvSpPr>
            <p:cNvPr id="34" name="object 34"/>
            <p:cNvSpPr txBox="1"/>
            <p:nvPr/>
          </p:nvSpPr>
          <p:spPr>
            <a:xfrm>
              <a:off x="5322948" y="3411299"/>
              <a:ext cx="696595" cy="482600"/>
            </a:xfrm>
            <a:prstGeom prst="rect">
              <a:avLst/>
            </a:prstGeom>
          </p:spPr>
          <p:txBody>
            <a:bodyPr vert="horz" wrap="square" lIns="0" tIns="12700" rIns="0" bIns="0" rtlCol="0">
              <a:spAutoFit/>
            </a:bodyPr>
            <a:lstStyle/>
            <a:p>
              <a:pPr marL="12700" marR="5080" indent="-635" algn="ctr">
                <a:lnSpc>
                  <a:spcPct val="100000"/>
                </a:lnSpc>
                <a:spcBef>
                  <a:spcPts val="100"/>
                </a:spcBef>
              </a:pPr>
              <a:r>
                <a:rPr sz="1000" spc="-5" dirty="0">
                  <a:latin typeface="Arial"/>
                  <a:cs typeface="Arial"/>
                </a:rPr>
                <a:t>eLB </a:t>
              </a:r>
              <a:r>
                <a:rPr sz="1000" dirty="0">
                  <a:latin typeface="Arial"/>
                  <a:cs typeface="Arial"/>
                </a:rPr>
                <a:t> surveillance  scan</a:t>
              </a:r>
              <a:endParaRPr sz="1000">
                <a:latin typeface="Arial"/>
                <a:cs typeface="Arial"/>
              </a:endParaRPr>
            </a:p>
          </p:txBody>
        </p:sp>
        <p:sp>
          <p:nvSpPr>
            <p:cNvPr id="35" name="object 35"/>
            <p:cNvSpPr txBox="1"/>
            <p:nvPr/>
          </p:nvSpPr>
          <p:spPr>
            <a:xfrm>
              <a:off x="4444155" y="3487499"/>
              <a:ext cx="470534" cy="330200"/>
            </a:xfrm>
            <a:prstGeom prst="rect">
              <a:avLst/>
            </a:prstGeom>
          </p:spPr>
          <p:txBody>
            <a:bodyPr vert="horz" wrap="square" lIns="0" tIns="12700" rIns="0" bIns="0" rtlCol="0">
              <a:spAutoFit/>
            </a:bodyPr>
            <a:lstStyle/>
            <a:p>
              <a:pPr marL="19685">
                <a:lnSpc>
                  <a:spcPct val="100000"/>
                </a:lnSpc>
                <a:spcBef>
                  <a:spcPts val="100"/>
                </a:spcBef>
              </a:pPr>
              <a:r>
                <a:rPr sz="1000" spc="-5" dirty="0">
                  <a:latin typeface="Arial"/>
                  <a:cs typeface="Arial"/>
                </a:rPr>
                <a:t>NSCLC</a:t>
              </a:r>
              <a:endParaRPr sz="1000">
                <a:latin typeface="Arial"/>
                <a:cs typeface="Arial"/>
              </a:endParaRPr>
            </a:p>
            <a:p>
              <a:pPr marL="12700">
                <a:lnSpc>
                  <a:spcPct val="100000"/>
                </a:lnSpc>
              </a:pPr>
              <a:r>
                <a:rPr sz="1000" dirty="0">
                  <a:latin typeface="Arial"/>
                  <a:cs typeface="Arial"/>
                </a:rPr>
                <a:t>survivor</a:t>
              </a:r>
              <a:endParaRPr sz="1000">
                <a:latin typeface="Arial"/>
                <a:cs typeface="Arial"/>
              </a:endParaRPr>
            </a:p>
          </p:txBody>
        </p:sp>
        <p:sp>
          <p:nvSpPr>
            <p:cNvPr id="36" name="object 36"/>
            <p:cNvSpPr txBox="1"/>
            <p:nvPr/>
          </p:nvSpPr>
          <p:spPr>
            <a:xfrm>
              <a:off x="8160615" y="1847943"/>
              <a:ext cx="455930"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NSCLC</a:t>
              </a:r>
              <a:endParaRPr sz="1000">
                <a:latin typeface="Arial"/>
                <a:cs typeface="Arial"/>
              </a:endParaRPr>
            </a:p>
          </p:txBody>
        </p:sp>
        <p:sp>
          <p:nvSpPr>
            <p:cNvPr id="37" name="object 37"/>
            <p:cNvSpPr txBox="1"/>
            <p:nvPr/>
          </p:nvSpPr>
          <p:spPr>
            <a:xfrm>
              <a:off x="6582848" y="2660480"/>
              <a:ext cx="862965" cy="482600"/>
            </a:xfrm>
            <a:prstGeom prst="rect">
              <a:avLst/>
            </a:prstGeom>
          </p:spPr>
          <p:txBody>
            <a:bodyPr vert="horz" wrap="square" lIns="0" tIns="12700" rIns="0" bIns="0" rtlCol="0">
              <a:spAutoFit/>
            </a:bodyPr>
            <a:lstStyle/>
            <a:p>
              <a:pPr marL="12700" marR="5080" indent="-635" algn="ctr">
                <a:lnSpc>
                  <a:spcPct val="100000"/>
                </a:lnSpc>
                <a:spcBef>
                  <a:spcPts val="100"/>
                </a:spcBef>
              </a:pPr>
              <a:r>
                <a:rPr sz="1000" spc="-5" dirty="0">
                  <a:latin typeface="Arial"/>
                  <a:cs typeface="Arial"/>
                </a:rPr>
                <a:t>Conventional </a:t>
              </a:r>
              <a:r>
                <a:rPr sz="1000" dirty="0">
                  <a:latin typeface="Arial"/>
                  <a:cs typeface="Arial"/>
                </a:rPr>
                <a:t> </a:t>
              </a:r>
              <a:r>
                <a:rPr sz="1000" spc="-5" dirty="0">
                  <a:latin typeface="Arial"/>
                  <a:cs typeface="Arial"/>
                </a:rPr>
                <a:t>procedures </a:t>
              </a:r>
              <a:r>
                <a:rPr sz="1000" dirty="0">
                  <a:latin typeface="Arial"/>
                  <a:cs typeface="Arial"/>
                </a:rPr>
                <a:t> (e.g.,</a:t>
              </a:r>
              <a:r>
                <a:rPr sz="1000" spc="-55" dirty="0">
                  <a:latin typeface="Arial"/>
                  <a:cs typeface="Arial"/>
                </a:rPr>
                <a:t> </a:t>
              </a:r>
              <a:r>
                <a:rPr sz="1000" spc="-5" dirty="0">
                  <a:latin typeface="Arial"/>
                  <a:cs typeface="Arial"/>
                </a:rPr>
                <a:t>CT</a:t>
              </a:r>
              <a:r>
                <a:rPr sz="1000" spc="-65" dirty="0">
                  <a:latin typeface="Arial"/>
                  <a:cs typeface="Arial"/>
                </a:rPr>
                <a:t> </a:t>
              </a:r>
              <a:r>
                <a:rPr sz="1000" dirty="0">
                  <a:latin typeface="Arial"/>
                  <a:cs typeface="Arial"/>
                </a:rPr>
                <a:t>scan)</a:t>
              </a:r>
            </a:p>
          </p:txBody>
        </p:sp>
        <p:grpSp>
          <p:nvGrpSpPr>
            <p:cNvPr id="38" name="object 38"/>
            <p:cNvGrpSpPr/>
            <p:nvPr/>
          </p:nvGrpSpPr>
          <p:grpSpPr>
            <a:xfrm>
              <a:off x="4613811" y="2325164"/>
              <a:ext cx="3390900" cy="1040765"/>
              <a:chOff x="4613811" y="2325164"/>
              <a:chExt cx="3390900" cy="1040765"/>
            </a:xfrm>
          </p:grpSpPr>
          <p:pic>
            <p:nvPicPr>
              <p:cNvPr id="39" name="object 39"/>
              <p:cNvPicPr/>
              <p:nvPr/>
            </p:nvPicPr>
            <p:blipFill>
              <a:blip r:embed="rId7" cstate="print"/>
              <a:stretch>
                <a:fillRect/>
              </a:stretch>
            </p:blipFill>
            <p:spPr>
              <a:xfrm>
                <a:off x="4613811" y="3008736"/>
                <a:ext cx="124305" cy="286306"/>
              </a:xfrm>
              <a:prstGeom prst="rect">
                <a:avLst/>
              </a:prstGeom>
            </p:spPr>
          </p:pic>
          <p:pic>
            <p:nvPicPr>
              <p:cNvPr id="40" name="object 40"/>
              <p:cNvPicPr/>
              <p:nvPr/>
            </p:nvPicPr>
            <p:blipFill>
              <a:blip r:embed="rId8" cstate="print"/>
              <a:stretch>
                <a:fillRect/>
              </a:stretch>
            </p:blipFill>
            <p:spPr>
              <a:xfrm>
                <a:off x="5458843" y="2939482"/>
                <a:ext cx="425948" cy="425948"/>
              </a:xfrm>
              <a:prstGeom prst="rect">
                <a:avLst/>
              </a:prstGeom>
            </p:spPr>
          </p:pic>
          <p:sp>
            <p:nvSpPr>
              <p:cNvPr id="41" name="object 41"/>
              <p:cNvSpPr/>
              <p:nvPr/>
            </p:nvSpPr>
            <p:spPr>
              <a:xfrm>
                <a:off x="7264344" y="2329927"/>
                <a:ext cx="692785" cy="330835"/>
              </a:xfrm>
              <a:custGeom>
                <a:avLst/>
                <a:gdLst/>
                <a:ahLst/>
                <a:cxnLst/>
                <a:rect l="l" t="t" r="r" b="b"/>
                <a:pathLst>
                  <a:path w="692784" h="330835">
                    <a:moveTo>
                      <a:pt x="0" y="0"/>
                    </a:moveTo>
                    <a:lnTo>
                      <a:pt x="374714" y="0"/>
                    </a:lnTo>
                    <a:lnTo>
                      <a:pt x="374714" y="330299"/>
                    </a:lnTo>
                    <a:lnTo>
                      <a:pt x="692249" y="330299"/>
                    </a:lnTo>
                  </a:path>
                </a:pathLst>
              </a:custGeom>
              <a:ln w="9524">
                <a:solidFill>
                  <a:srgbClr val="063763"/>
                </a:solidFill>
              </a:ln>
            </p:spPr>
            <p:txBody>
              <a:bodyPr wrap="square" lIns="0" tIns="0" rIns="0" bIns="0" rtlCol="0"/>
              <a:lstStyle/>
              <a:p>
                <a:endParaRPr/>
              </a:p>
            </p:txBody>
          </p:sp>
          <p:sp>
            <p:nvSpPr>
              <p:cNvPr id="42" name="object 42"/>
              <p:cNvSpPr/>
              <p:nvPr/>
            </p:nvSpPr>
            <p:spPr>
              <a:xfrm>
                <a:off x="7956594" y="2644494"/>
                <a:ext cx="43815" cy="31750"/>
              </a:xfrm>
              <a:custGeom>
                <a:avLst/>
                <a:gdLst/>
                <a:ahLst/>
                <a:cxnLst/>
                <a:rect l="l" t="t" r="r" b="b"/>
                <a:pathLst>
                  <a:path w="43815" h="31750">
                    <a:moveTo>
                      <a:pt x="0" y="31465"/>
                    </a:moveTo>
                    <a:lnTo>
                      <a:pt x="0" y="0"/>
                    </a:lnTo>
                    <a:lnTo>
                      <a:pt x="43224" y="15732"/>
                    </a:lnTo>
                    <a:lnTo>
                      <a:pt x="0" y="31465"/>
                    </a:lnTo>
                    <a:close/>
                  </a:path>
                </a:pathLst>
              </a:custGeom>
              <a:solidFill>
                <a:srgbClr val="063763"/>
              </a:solidFill>
            </p:spPr>
            <p:txBody>
              <a:bodyPr wrap="square" lIns="0" tIns="0" rIns="0" bIns="0" rtlCol="0"/>
              <a:lstStyle/>
              <a:p>
                <a:endParaRPr/>
              </a:p>
            </p:txBody>
          </p:sp>
          <p:sp>
            <p:nvSpPr>
              <p:cNvPr id="43" name="object 43"/>
              <p:cNvSpPr/>
              <p:nvPr/>
            </p:nvSpPr>
            <p:spPr>
              <a:xfrm>
                <a:off x="7956594" y="2644494"/>
                <a:ext cx="43815" cy="31750"/>
              </a:xfrm>
              <a:custGeom>
                <a:avLst/>
                <a:gdLst/>
                <a:ahLst/>
                <a:cxnLst/>
                <a:rect l="l" t="t" r="r" b="b"/>
                <a:pathLst>
                  <a:path w="43815" h="31750">
                    <a:moveTo>
                      <a:pt x="0" y="31465"/>
                    </a:moveTo>
                    <a:lnTo>
                      <a:pt x="43224" y="15732"/>
                    </a:lnTo>
                    <a:lnTo>
                      <a:pt x="0" y="0"/>
                    </a:lnTo>
                    <a:lnTo>
                      <a:pt x="0" y="31465"/>
                    </a:lnTo>
                    <a:close/>
                  </a:path>
                </a:pathLst>
              </a:custGeom>
              <a:ln w="9524">
                <a:solidFill>
                  <a:srgbClr val="063763"/>
                </a:solidFill>
              </a:ln>
            </p:spPr>
            <p:txBody>
              <a:bodyPr wrap="square" lIns="0" tIns="0" rIns="0" bIns="0" rtlCol="0"/>
              <a:lstStyle/>
              <a:p>
                <a:endParaRPr/>
              </a:p>
            </p:txBody>
          </p:sp>
        </p:grpSp>
      </p:grpSp>
      <p:grpSp>
        <p:nvGrpSpPr>
          <p:cNvPr id="22" name="object 22">
            <a:extLst>
              <a:ext uri="{C183D7F6-B498-43B3-948B-1728B52AA6E4}">
                <adec:decorative xmlns:adec="http://schemas.microsoft.com/office/drawing/2017/decorative" val="1"/>
              </a:ext>
            </a:extLst>
          </p:cNvPr>
          <p:cNvGrpSpPr/>
          <p:nvPr/>
        </p:nvGrpSpPr>
        <p:grpSpPr>
          <a:xfrm>
            <a:off x="8654975" y="96666"/>
            <a:ext cx="319405" cy="288925"/>
            <a:chOff x="8654975" y="96666"/>
            <a:chExt cx="319405" cy="288925"/>
          </a:xfrm>
        </p:grpSpPr>
        <p:pic>
          <p:nvPicPr>
            <p:cNvPr id="23" name="object 23"/>
            <p:cNvPicPr/>
            <p:nvPr/>
          </p:nvPicPr>
          <p:blipFill>
            <a:blip r:embed="rId9" cstate="print"/>
            <a:stretch>
              <a:fillRect/>
            </a:stretch>
          </p:blipFill>
          <p:spPr>
            <a:xfrm>
              <a:off x="8662595" y="125975"/>
              <a:ext cx="196183" cy="259424"/>
            </a:xfrm>
            <a:prstGeom prst="rect">
              <a:avLst/>
            </a:prstGeom>
          </p:spPr>
        </p:pic>
        <p:sp>
          <p:nvSpPr>
            <p:cNvPr id="24" name="object 24"/>
            <p:cNvSpPr/>
            <p:nvPr/>
          </p:nvSpPr>
          <p:spPr>
            <a:xfrm>
              <a:off x="8659738" y="101429"/>
              <a:ext cx="309880" cy="142240"/>
            </a:xfrm>
            <a:custGeom>
              <a:avLst/>
              <a:gdLst/>
              <a:ahLst/>
              <a:cxnLst/>
              <a:rect l="l" t="t" r="r" b="b"/>
              <a:pathLst>
                <a:path w="309879" h="142240">
                  <a:moveTo>
                    <a:pt x="0" y="0"/>
                  </a:moveTo>
                  <a:lnTo>
                    <a:pt x="1578" y="9969"/>
                  </a:lnTo>
                  <a:lnTo>
                    <a:pt x="3158" y="24463"/>
                  </a:lnTo>
                  <a:lnTo>
                    <a:pt x="9472" y="39459"/>
                  </a:lnTo>
                  <a:lnTo>
                    <a:pt x="25256" y="50937"/>
                  </a:lnTo>
                  <a:lnTo>
                    <a:pt x="55886" y="57473"/>
                  </a:lnTo>
                  <a:lnTo>
                    <a:pt x="97464" y="61327"/>
                  </a:lnTo>
                  <a:lnTo>
                    <a:pt x="140818" y="64009"/>
                  </a:lnTo>
                  <a:lnTo>
                    <a:pt x="176774" y="67026"/>
                  </a:lnTo>
                  <a:lnTo>
                    <a:pt x="202917" y="69434"/>
                  </a:lnTo>
                  <a:lnTo>
                    <a:pt x="224127" y="70878"/>
                  </a:lnTo>
                  <a:lnTo>
                    <a:pt x="242181" y="73746"/>
                  </a:lnTo>
                  <a:lnTo>
                    <a:pt x="258853" y="80427"/>
                  </a:lnTo>
                  <a:lnTo>
                    <a:pt x="274883" y="93894"/>
                  </a:lnTo>
                  <a:lnTo>
                    <a:pt x="289235" y="112095"/>
                  </a:lnTo>
                  <a:lnTo>
                    <a:pt x="301022" y="129878"/>
                  </a:lnTo>
                  <a:lnTo>
                    <a:pt x="309357" y="142089"/>
                  </a:lnTo>
                </a:path>
              </a:pathLst>
            </a:custGeom>
            <a:ln w="9524">
              <a:solidFill>
                <a:srgbClr val="3781B6"/>
              </a:solidFill>
            </a:ln>
          </p:spPr>
          <p:txBody>
            <a:bodyPr wrap="square" lIns="0" tIns="0" rIns="0" bIns="0" rtlCol="0"/>
            <a:lstStyle/>
            <a:p>
              <a:endParaRPr/>
            </a:p>
          </p:txBody>
        </p:sp>
      </p:grpSp>
      <p:sp>
        <p:nvSpPr>
          <p:cNvPr id="21" name="object 21">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44500" y="467128"/>
            <a:ext cx="6414770"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Convergence</a:t>
            </a:r>
            <a:r>
              <a:rPr spc="-25" dirty="0">
                <a:solidFill>
                  <a:srgbClr val="2773AA"/>
                </a:solidFill>
              </a:rPr>
              <a:t> </a:t>
            </a:r>
            <a:r>
              <a:rPr spc="-5" dirty="0">
                <a:solidFill>
                  <a:srgbClr val="2773AA"/>
                </a:solidFill>
              </a:rPr>
              <a:t>of</a:t>
            </a:r>
            <a:r>
              <a:rPr spc="-25" dirty="0">
                <a:solidFill>
                  <a:srgbClr val="2773AA"/>
                </a:solidFill>
              </a:rPr>
              <a:t> </a:t>
            </a:r>
            <a:r>
              <a:rPr dirty="0">
                <a:solidFill>
                  <a:srgbClr val="2773AA"/>
                </a:solidFill>
              </a:rPr>
              <a:t>techniques</a:t>
            </a:r>
            <a:r>
              <a:rPr spc="-20" dirty="0">
                <a:solidFill>
                  <a:srgbClr val="2773AA"/>
                </a:solidFill>
              </a:rPr>
              <a:t> </a:t>
            </a:r>
            <a:r>
              <a:rPr dirty="0">
                <a:solidFill>
                  <a:srgbClr val="2773AA"/>
                </a:solidFill>
              </a:rPr>
              <a:t>to</a:t>
            </a:r>
            <a:r>
              <a:rPr spc="-20" dirty="0">
                <a:solidFill>
                  <a:srgbClr val="2773AA"/>
                </a:solidFill>
              </a:rPr>
              <a:t> </a:t>
            </a:r>
            <a:r>
              <a:rPr spc="-5" dirty="0">
                <a:solidFill>
                  <a:srgbClr val="2773AA"/>
                </a:solidFill>
              </a:rPr>
              <a:t>extend</a:t>
            </a:r>
            <a:r>
              <a:rPr spc="-20" dirty="0">
                <a:solidFill>
                  <a:srgbClr val="2773AA"/>
                </a:solidFill>
              </a:rPr>
              <a:t> </a:t>
            </a:r>
            <a:r>
              <a:rPr spc="-5" dirty="0">
                <a:solidFill>
                  <a:srgbClr val="2773AA"/>
                </a:solidFill>
              </a:rPr>
              <a:t>lifespan</a:t>
            </a:r>
          </a:p>
        </p:txBody>
      </p:sp>
      <p:sp>
        <p:nvSpPr>
          <p:cNvPr id="13" name="object 13"/>
          <p:cNvSpPr txBox="1"/>
          <p:nvPr/>
        </p:nvSpPr>
        <p:spPr>
          <a:xfrm>
            <a:off x="518733" y="1047496"/>
            <a:ext cx="3489533" cy="335989"/>
          </a:xfrm>
          <a:prstGeom prst="rect">
            <a:avLst/>
          </a:prstGeom>
        </p:spPr>
        <p:txBody>
          <a:bodyPr vert="horz" wrap="square" lIns="0" tIns="12700" rIns="0" bIns="0" rtlCol="0">
            <a:spAutoFit/>
          </a:bodyPr>
          <a:lstStyle/>
          <a:p>
            <a:pPr marL="12700" algn="ctr">
              <a:lnSpc>
                <a:spcPct val="100000"/>
              </a:lnSpc>
              <a:spcBef>
                <a:spcPts val="100"/>
              </a:spcBef>
              <a:tabLst>
                <a:tab pos="4742180" algn="l"/>
              </a:tabLst>
            </a:pPr>
            <a:r>
              <a:rPr sz="2100" b="1" spc="-7" baseline="1984" dirty="0">
                <a:solidFill>
                  <a:srgbClr val="2773AA"/>
                </a:solidFill>
                <a:latin typeface="Arial"/>
                <a:cs typeface="Arial"/>
              </a:rPr>
              <a:t>Convergence of </a:t>
            </a:r>
            <a:r>
              <a:rPr sz="2100" b="1" baseline="1984" dirty="0">
                <a:solidFill>
                  <a:srgbClr val="2773AA"/>
                </a:solidFill>
                <a:latin typeface="Arial"/>
                <a:cs typeface="Arial"/>
              </a:rPr>
              <a:t>technologies </a:t>
            </a:r>
            <a:r>
              <a:rPr sz="2100" b="1" spc="-7" baseline="1984" dirty="0">
                <a:solidFill>
                  <a:srgbClr val="2773AA"/>
                </a:solidFill>
                <a:latin typeface="Arial"/>
                <a:cs typeface="Arial"/>
              </a:rPr>
              <a:t>and </a:t>
            </a:r>
            <a:r>
              <a:rPr sz="2100" b="1" baseline="1984" dirty="0">
                <a:solidFill>
                  <a:srgbClr val="2773AA"/>
                </a:solidFill>
                <a:latin typeface="Arial"/>
                <a:cs typeface="Arial"/>
              </a:rPr>
              <a:t>targets</a:t>
            </a:r>
            <a:endParaRPr sz="1400" dirty="0">
              <a:latin typeface="Arial"/>
              <a:cs typeface="Arial"/>
            </a:endParaRPr>
          </a:p>
        </p:txBody>
      </p:sp>
      <p:sp>
        <p:nvSpPr>
          <p:cNvPr id="15" name="object 15">
            <a:extLst>
              <a:ext uri="{C183D7F6-B498-43B3-948B-1728B52AA6E4}">
                <adec:decorative xmlns:adec="http://schemas.microsoft.com/office/drawing/2017/decorative" val="1"/>
              </a:ext>
            </a:extLst>
          </p:cNvPr>
          <p:cNvSpPr/>
          <p:nvPr/>
        </p:nvSpPr>
        <p:spPr>
          <a:xfrm>
            <a:off x="412061" y="1463564"/>
            <a:ext cx="3736975" cy="0"/>
          </a:xfrm>
          <a:custGeom>
            <a:avLst/>
            <a:gdLst/>
            <a:ahLst/>
            <a:cxnLst/>
            <a:rect l="l" t="t" r="r" b="b"/>
            <a:pathLst>
              <a:path w="3736975">
                <a:moveTo>
                  <a:pt x="0" y="0"/>
                </a:moveTo>
                <a:lnTo>
                  <a:pt x="3736800" y="0"/>
                </a:lnTo>
              </a:path>
            </a:pathLst>
          </a:custGeom>
          <a:ln w="9524">
            <a:solidFill>
              <a:srgbClr val="2773AA"/>
            </a:solidFill>
          </a:ln>
        </p:spPr>
        <p:txBody>
          <a:bodyPr wrap="square" lIns="0" tIns="0" rIns="0" bIns="0" rtlCol="0"/>
          <a:lstStyle/>
          <a:p>
            <a:endParaRPr/>
          </a:p>
        </p:txBody>
      </p:sp>
      <p:grpSp>
        <p:nvGrpSpPr>
          <p:cNvPr id="57" name="Group 56" descr="Illustration of NGS, PCR (ctDNA) at the center of intersecting circles">
            <a:extLst>
              <a:ext uri="{FF2B5EF4-FFF2-40B4-BE49-F238E27FC236}">
                <a16:creationId xmlns:a16="http://schemas.microsoft.com/office/drawing/2014/main" id="{CCABF2B6-CCAD-4CB5-B2DA-9CBF26D20664}"/>
              </a:ext>
            </a:extLst>
          </p:cNvPr>
          <p:cNvGrpSpPr/>
          <p:nvPr/>
        </p:nvGrpSpPr>
        <p:grpSpPr>
          <a:xfrm>
            <a:off x="506789" y="1936911"/>
            <a:ext cx="3723649" cy="1182370"/>
            <a:chOff x="506789" y="1936911"/>
            <a:chExt cx="3723649" cy="1182370"/>
          </a:xfrm>
        </p:grpSpPr>
        <p:pic>
          <p:nvPicPr>
            <p:cNvPr id="17" name="object 17"/>
            <p:cNvPicPr/>
            <p:nvPr/>
          </p:nvPicPr>
          <p:blipFill>
            <a:blip r:embed="rId2" cstate="print"/>
            <a:stretch>
              <a:fillRect/>
            </a:stretch>
          </p:blipFill>
          <p:spPr>
            <a:xfrm>
              <a:off x="781775" y="2483482"/>
              <a:ext cx="89099" cy="89099"/>
            </a:xfrm>
            <a:prstGeom prst="rect">
              <a:avLst/>
            </a:prstGeom>
          </p:spPr>
        </p:pic>
        <p:grpSp>
          <p:nvGrpSpPr>
            <p:cNvPr id="18" name="object 18"/>
            <p:cNvGrpSpPr/>
            <p:nvPr/>
          </p:nvGrpSpPr>
          <p:grpSpPr>
            <a:xfrm>
              <a:off x="3026478" y="1936911"/>
              <a:ext cx="1203960" cy="1182370"/>
              <a:chOff x="3026478" y="1936911"/>
              <a:chExt cx="1203960" cy="1182370"/>
            </a:xfrm>
          </p:grpSpPr>
          <p:sp>
            <p:nvSpPr>
              <p:cNvPr id="19" name="object 19"/>
              <p:cNvSpPr/>
              <p:nvPr/>
            </p:nvSpPr>
            <p:spPr>
              <a:xfrm>
                <a:off x="3031241" y="1941673"/>
                <a:ext cx="782320" cy="782320"/>
              </a:xfrm>
              <a:custGeom>
                <a:avLst/>
                <a:gdLst/>
                <a:ahLst/>
                <a:cxnLst/>
                <a:rect l="l" t="t" r="r" b="b"/>
                <a:pathLst>
                  <a:path w="782320" h="782319">
                    <a:moveTo>
                      <a:pt x="0" y="390899"/>
                    </a:moveTo>
                    <a:lnTo>
                      <a:pt x="3045" y="341866"/>
                    </a:lnTo>
                    <a:lnTo>
                      <a:pt x="11938" y="294650"/>
                    </a:lnTo>
                    <a:lnTo>
                      <a:pt x="26312" y="249618"/>
                    </a:lnTo>
                    <a:lnTo>
                      <a:pt x="45800" y="207135"/>
                    </a:lnTo>
                    <a:lnTo>
                      <a:pt x="70036" y="167570"/>
                    </a:lnTo>
                    <a:lnTo>
                      <a:pt x="98654" y="131287"/>
                    </a:lnTo>
                    <a:lnTo>
                      <a:pt x="131287" y="98654"/>
                    </a:lnTo>
                    <a:lnTo>
                      <a:pt x="167570" y="70036"/>
                    </a:lnTo>
                    <a:lnTo>
                      <a:pt x="207136" y="45800"/>
                    </a:lnTo>
                    <a:lnTo>
                      <a:pt x="249618" y="26312"/>
                    </a:lnTo>
                    <a:lnTo>
                      <a:pt x="294650" y="11938"/>
                    </a:lnTo>
                    <a:lnTo>
                      <a:pt x="341866" y="3045"/>
                    </a:lnTo>
                    <a:lnTo>
                      <a:pt x="390900" y="0"/>
                    </a:lnTo>
                    <a:lnTo>
                      <a:pt x="442281" y="3390"/>
                    </a:lnTo>
                    <a:lnTo>
                      <a:pt x="492347" y="13392"/>
                    </a:lnTo>
                    <a:lnTo>
                      <a:pt x="540491" y="29755"/>
                    </a:lnTo>
                    <a:lnTo>
                      <a:pt x="586103" y="52227"/>
                    </a:lnTo>
                    <a:lnTo>
                      <a:pt x="628578" y="80556"/>
                    </a:lnTo>
                    <a:lnTo>
                      <a:pt x="667307" y="114491"/>
                    </a:lnTo>
                    <a:lnTo>
                      <a:pt x="701243" y="153221"/>
                    </a:lnTo>
                    <a:lnTo>
                      <a:pt x="729572" y="195696"/>
                    </a:lnTo>
                    <a:lnTo>
                      <a:pt x="752044" y="241309"/>
                    </a:lnTo>
                    <a:lnTo>
                      <a:pt x="768407" y="289452"/>
                    </a:lnTo>
                    <a:lnTo>
                      <a:pt x="778410" y="339518"/>
                    </a:lnTo>
                    <a:lnTo>
                      <a:pt x="781800" y="390899"/>
                    </a:lnTo>
                    <a:lnTo>
                      <a:pt x="778754" y="439933"/>
                    </a:lnTo>
                    <a:lnTo>
                      <a:pt x="769861" y="487149"/>
                    </a:lnTo>
                    <a:lnTo>
                      <a:pt x="755488" y="532182"/>
                    </a:lnTo>
                    <a:lnTo>
                      <a:pt x="736000" y="574664"/>
                    </a:lnTo>
                    <a:lnTo>
                      <a:pt x="711763" y="614229"/>
                    </a:lnTo>
                    <a:lnTo>
                      <a:pt x="683145" y="650512"/>
                    </a:lnTo>
                    <a:lnTo>
                      <a:pt x="650512" y="683145"/>
                    </a:lnTo>
                    <a:lnTo>
                      <a:pt x="614229" y="711763"/>
                    </a:lnTo>
                    <a:lnTo>
                      <a:pt x="574664" y="735999"/>
                    </a:lnTo>
                    <a:lnTo>
                      <a:pt x="532182" y="755487"/>
                    </a:lnTo>
                    <a:lnTo>
                      <a:pt x="487149" y="769861"/>
                    </a:lnTo>
                    <a:lnTo>
                      <a:pt x="439933" y="778754"/>
                    </a:lnTo>
                    <a:lnTo>
                      <a:pt x="390900" y="781799"/>
                    </a:lnTo>
                    <a:lnTo>
                      <a:pt x="341866" y="778754"/>
                    </a:lnTo>
                    <a:lnTo>
                      <a:pt x="294650" y="769861"/>
                    </a:lnTo>
                    <a:lnTo>
                      <a:pt x="249618" y="755487"/>
                    </a:lnTo>
                    <a:lnTo>
                      <a:pt x="207136"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0097A7"/>
                </a:solidFill>
              </a:ln>
            </p:spPr>
            <p:txBody>
              <a:bodyPr wrap="square" lIns="0" tIns="0" rIns="0" bIns="0" rtlCol="0"/>
              <a:lstStyle/>
              <a:p>
                <a:endParaRPr/>
              </a:p>
            </p:txBody>
          </p:sp>
          <p:sp>
            <p:nvSpPr>
              <p:cNvPr id="20" name="object 20"/>
              <p:cNvSpPr/>
              <p:nvPr/>
            </p:nvSpPr>
            <p:spPr>
              <a:xfrm>
                <a:off x="3227251" y="2332595"/>
                <a:ext cx="782320" cy="782320"/>
              </a:xfrm>
              <a:custGeom>
                <a:avLst/>
                <a:gdLst/>
                <a:ahLst/>
                <a:cxnLst/>
                <a:rect l="l" t="t" r="r" b="b"/>
                <a:pathLst>
                  <a:path w="782320" h="782319">
                    <a:moveTo>
                      <a:pt x="0" y="390899"/>
                    </a:moveTo>
                    <a:lnTo>
                      <a:pt x="3045" y="341866"/>
                    </a:lnTo>
                    <a:lnTo>
                      <a:pt x="11938" y="294650"/>
                    </a:lnTo>
                    <a:lnTo>
                      <a:pt x="26312" y="249618"/>
                    </a:lnTo>
                    <a:lnTo>
                      <a:pt x="45800" y="207135"/>
                    </a:lnTo>
                    <a:lnTo>
                      <a:pt x="70036" y="167570"/>
                    </a:lnTo>
                    <a:lnTo>
                      <a:pt x="98654" y="131287"/>
                    </a:lnTo>
                    <a:lnTo>
                      <a:pt x="131287" y="98654"/>
                    </a:lnTo>
                    <a:lnTo>
                      <a:pt x="167570" y="70036"/>
                    </a:lnTo>
                    <a:lnTo>
                      <a:pt x="207135" y="45800"/>
                    </a:lnTo>
                    <a:lnTo>
                      <a:pt x="249617" y="26312"/>
                    </a:lnTo>
                    <a:lnTo>
                      <a:pt x="294650" y="11938"/>
                    </a:lnTo>
                    <a:lnTo>
                      <a:pt x="341866" y="3045"/>
                    </a:lnTo>
                    <a:lnTo>
                      <a:pt x="390899" y="0"/>
                    </a:lnTo>
                    <a:lnTo>
                      <a:pt x="442281" y="3390"/>
                    </a:lnTo>
                    <a:lnTo>
                      <a:pt x="492347" y="13392"/>
                    </a:lnTo>
                    <a:lnTo>
                      <a:pt x="540490" y="29755"/>
                    </a:lnTo>
                    <a:lnTo>
                      <a:pt x="586103" y="52227"/>
                    </a:lnTo>
                    <a:lnTo>
                      <a:pt x="628578" y="80556"/>
                    </a:lnTo>
                    <a:lnTo>
                      <a:pt x="667308" y="114491"/>
                    </a:lnTo>
                    <a:lnTo>
                      <a:pt x="701243" y="153221"/>
                    </a:lnTo>
                    <a:lnTo>
                      <a:pt x="729572" y="195696"/>
                    </a:lnTo>
                    <a:lnTo>
                      <a:pt x="752044" y="241309"/>
                    </a:lnTo>
                    <a:lnTo>
                      <a:pt x="768407" y="289452"/>
                    </a:lnTo>
                    <a:lnTo>
                      <a:pt x="778409" y="339518"/>
                    </a:lnTo>
                    <a:lnTo>
                      <a:pt x="781799" y="390899"/>
                    </a:lnTo>
                    <a:lnTo>
                      <a:pt x="778754" y="439933"/>
                    </a:lnTo>
                    <a:lnTo>
                      <a:pt x="769861" y="487149"/>
                    </a:lnTo>
                    <a:lnTo>
                      <a:pt x="755487" y="532182"/>
                    </a:lnTo>
                    <a:lnTo>
                      <a:pt x="735999" y="574664"/>
                    </a:lnTo>
                    <a:lnTo>
                      <a:pt x="711763" y="614229"/>
                    </a:lnTo>
                    <a:lnTo>
                      <a:pt x="683145" y="650512"/>
                    </a:lnTo>
                    <a:lnTo>
                      <a:pt x="650512" y="683145"/>
                    </a:lnTo>
                    <a:lnTo>
                      <a:pt x="614229" y="711763"/>
                    </a:lnTo>
                    <a:lnTo>
                      <a:pt x="574663" y="735999"/>
                    </a:lnTo>
                    <a:lnTo>
                      <a:pt x="532181" y="755487"/>
                    </a:lnTo>
                    <a:lnTo>
                      <a:pt x="487149" y="769861"/>
                    </a:lnTo>
                    <a:lnTo>
                      <a:pt x="439933" y="778754"/>
                    </a:lnTo>
                    <a:lnTo>
                      <a:pt x="390899" y="781799"/>
                    </a:lnTo>
                    <a:lnTo>
                      <a:pt x="341866" y="778754"/>
                    </a:lnTo>
                    <a:lnTo>
                      <a:pt x="294650" y="769861"/>
                    </a:lnTo>
                    <a:lnTo>
                      <a:pt x="249617" y="755487"/>
                    </a:lnTo>
                    <a:lnTo>
                      <a:pt x="207135"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674EA7"/>
                </a:solidFill>
              </a:ln>
            </p:spPr>
            <p:txBody>
              <a:bodyPr wrap="square" lIns="0" tIns="0" rIns="0" bIns="0" rtlCol="0"/>
              <a:lstStyle/>
              <a:p>
                <a:endParaRPr/>
              </a:p>
            </p:txBody>
          </p:sp>
          <p:sp>
            <p:nvSpPr>
              <p:cNvPr id="21" name="object 21"/>
              <p:cNvSpPr/>
              <p:nvPr/>
            </p:nvSpPr>
            <p:spPr>
              <a:xfrm>
                <a:off x="3443437" y="1941673"/>
                <a:ext cx="782320" cy="782320"/>
              </a:xfrm>
              <a:custGeom>
                <a:avLst/>
                <a:gdLst/>
                <a:ahLst/>
                <a:cxnLst/>
                <a:rect l="l" t="t" r="r" b="b"/>
                <a:pathLst>
                  <a:path w="782320" h="782319">
                    <a:moveTo>
                      <a:pt x="0" y="390899"/>
                    </a:moveTo>
                    <a:lnTo>
                      <a:pt x="3045" y="341866"/>
                    </a:lnTo>
                    <a:lnTo>
                      <a:pt x="11938" y="294650"/>
                    </a:lnTo>
                    <a:lnTo>
                      <a:pt x="26312" y="249618"/>
                    </a:lnTo>
                    <a:lnTo>
                      <a:pt x="45800" y="207135"/>
                    </a:lnTo>
                    <a:lnTo>
                      <a:pt x="70036" y="167570"/>
                    </a:lnTo>
                    <a:lnTo>
                      <a:pt x="98654" y="131287"/>
                    </a:lnTo>
                    <a:lnTo>
                      <a:pt x="131287" y="98654"/>
                    </a:lnTo>
                    <a:lnTo>
                      <a:pt x="167570" y="70036"/>
                    </a:lnTo>
                    <a:lnTo>
                      <a:pt x="207136" y="45800"/>
                    </a:lnTo>
                    <a:lnTo>
                      <a:pt x="249618" y="26312"/>
                    </a:lnTo>
                    <a:lnTo>
                      <a:pt x="294650" y="11938"/>
                    </a:lnTo>
                    <a:lnTo>
                      <a:pt x="341866" y="3045"/>
                    </a:lnTo>
                    <a:lnTo>
                      <a:pt x="390899" y="0"/>
                    </a:lnTo>
                    <a:lnTo>
                      <a:pt x="442281" y="3390"/>
                    </a:lnTo>
                    <a:lnTo>
                      <a:pt x="492347" y="13392"/>
                    </a:lnTo>
                    <a:lnTo>
                      <a:pt x="540491" y="29755"/>
                    </a:lnTo>
                    <a:lnTo>
                      <a:pt x="586104" y="52227"/>
                    </a:lnTo>
                    <a:lnTo>
                      <a:pt x="628579" y="80556"/>
                    </a:lnTo>
                    <a:lnTo>
                      <a:pt x="667308" y="114491"/>
                    </a:lnTo>
                    <a:lnTo>
                      <a:pt x="701243" y="153221"/>
                    </a:lnTo>
                    <a:lnTo>
                      <a:pt x="729572" y="195696"/>
                    </a:lnTo>
                    <a:lnTo>
                      <a:pt x="752044" y="241309"/>
                    </a:lnTo>
                    <a:lnTo>
                      <a:pt x="768407" y="289452"/>
                    </a:lnTo>
                    <a:lnTo>
                      <a:pt x="778409" y="339518"/>
                    </a:lnTo>
                    <a:lnTo>
                      <a:pt x="781799" y="390899"/>
                    </a:lnTo>
                    <a:lnTo>
                      <a:pt x="778754" y="439933"/>
                    </a:lnTo>
                    <a:lnTo>
                      <a:pt x="769861" y="487149"/>
                    </a:lnTo>
                    <a:lnTo>
                      <a:pt x="755488" y="532182"/>
                    </a:lnTo>
                    <a:lnTo>
                      <a:pt x="736000" y="574664"/>
                    </a:lnTo>
                    <a:lnTo>
                      <a:pt x="711763" y="614229"/>
                    </a:lnTo>
                    <a:lnTo>
                      <a:pt x="683145" y="650512"/>
                    </a:lnTo>
                    <a:lnTo>
                      <a:pt x="650512" y="683145"/>
                    </a:lnTo>
                    <a:lnTo>
                      <a:pt x="614229" y="711763"/>
                    </a:lnTo>
                    <a:lnTo>
                      <a:pt x="574664" y="735999"/>
                    </a:lnTo>
                    <a:lnTo>
                      <a:pt x="532182" y="755487"/>
                    </a:lnTo>
                    <a:lnTo>
                      <a:pt x="487149" y="769861"/>
                    </a:lnTo>
                    <a:lnTo>
                      <a:pt x="439933" y="778754"/>
                    </a:lnTo>
                    <a:lnTo>
                      <a:pt x="390899" y="781799"/>
                    </a:lnTo>
                    <a:lnTo>
                      <a:pt x="341866" y="778754"/>
                    </a:lnTo>
                    <a:lnTo>
                      <a:pt x="294650" y="769861"/>
                    </a:lnTo>
                    <a:lnTo>
                      <a:pt x="249618" y="755487"/>
                    </a:lnTo>
                    <a:lnTo>
                      <a:pt x="207136"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A64D78"/>
                </a:solidFill>
              </a:ln>
            </p:spPr>
            <p:txBody>
              <a:bodyPr wrap="square" lIns="0" tIns="0" rIns="0" bIns="0" rtlCol="0"/>
              <a:lstStyle/>
              <a:p>
                <a:endParaRPr/>
              </a:p>
            </p:txBody>
          </p:sp>
          <p:pic>
            <p:nvPicPr>
              <p:cNvPr id="22" name="object 22"/>
              <p:cNvPicPr/>
              <p:nvPr/>
            </p:nvPicPr>
            <p:blipFill>
              <a:blip r:embed="rId2" cstate="print"/>
              <a:stretch>
                <a:fillRect/>
              </a:stretch>
            </p:blipFill>
            <p:spPr>
              <a:xfrm>
                <a:off x="3573600" y="2440382"/>
                <a:ext cx="89099" cy="89099"/>
              </a:xfrm>
              <a:prstGeom prst="rect">
                <a:avLst/>
              </a:prstGeom>
            </p:spPr>
          </p:pic>
        </p:grpSp>
        <p:sp>
          <p:nvSpPr>
            <p:cNvPr id="23" name="object 23"/>
            <p:cNvSpPr/>
            <p:nvPr/>
          </p:nvSpPr>
          <p:spPr>
            <a:xfrm>
              <a:off x="1766241" y="2137148"/>
              <a:ext cx="782320" cy="782320"/>
            </a:xfrm>
            <a:custGeom>
              <a:avLst/>
              <a:gdLst/>
              <a:ahLst/>
              <a:cxnLst/>
              <a:rect l="l" t="t" r="r" b="b"/>
              <a:pathLst>
                <a:path w="782319" h="782319">
                  <a:moveTo>
                    <a:pt x="0" y="390899"/>
                  </a:moveTo>
                  <a:lnTo>
                    <a:pt x="3045" y="341866"/>
                  </a:lnTo>
                  <a:lnTo>
                    <a:pt x="11938" y="294650"/>
                  </a:lnTo>
                  <a:lnTo>
                    <a:pt x="26312" y="249618"/>
                  </a:lnTo>
                  <a:lnTo>
                    <a:pt x="45800" y="207135"/>
                  </a:lnTo>
                  <a:lnTo>
                    <a:pt x="70036" y="167570"/>
                  </a:lnTo>
                  <a:lnTo>
                    <a:pt x="98654" y="131287"/>
                  </a:lnTo>
                  <a:lnTo>
                    <a:pt x="131287" y="98654"/>
                  </a:lnTo>
                  <a:lnTo>
                    <a:pt x="167570" y="70036"/>
                  </a:lnTo>
                  <a:lnTo>
                    <a:pt x="207135" y="45800"/>
                  </a:lnTo>
                  <a:lnTo>
                    <a:pt x="249617" y="26312"/>
                  </a:lnTo>
                  <a:lnTo>
                    <a:pt x="294650" y="11938"/>
                  </a:lnTo>
                  <a:lnTo>
                    <a:pt x="341866" y="3045"/>
                  </a:lnTo>
                  <a:lnTo>
                    <a:pt x="390899" y="0"/>
                  </a:lnTo>
                  <a:lnTo>
                    <a:pt x="442281" y="3390"/>
                  </a:lnTo>
                  <a:lnTo>
                    <a:pt x="492347" y="13392"/>
                  </a:lnTo>
                  <a:lnTo>
                    <a:pt x="540490" y="29755"/>
                  </a:lnTo>
                  <a:lnTo>
                    <a:pt x="586103" y="52227"/>
                  </a:lnTo>
                  <a:lnTo>
                    <a:pt x="628578" y="80556"/>
                  </a:lnTo>
                  <a:lnTo>
                    <a:pt x="667307" y="114491"/>
                  </a:lnTo>
                  <a:lnTo>
                    <a:pt x="701243" y="153221"/>
                  </a:lnTo>
                  <a:lnTo>
                    <a:pt x="729572" y="195696"/>
                  </a:lnTo>
                  <a:lnTo>
                    <a:pt x="752044" y="241309"/>
                  </a:lnTo>
                  <a:lnTo>
                    <a:pt x="768407" y="289452"/>
                  </a:lnTo>
                  <a:lnTo>
                    <a:pt x="778409" y="339518"/>
                  </a:lnTo>
                  <a:lnTo>
                    <a:pt x="781799" y="390899"/>
                  </a:lnTo>
                  <a:lnTo>
                    <a:pt x="778754" y="439933"/>
                  </a:lnTo>
                  <a:lnTo>
                    <a:pt x="769861" y="487149"/>
                  </a:lnTo>
                  <a:lnTo>
                    <a:pt x="755487" y="532182"/>
                  </a:lnTo>
                  <a:lnTo>
                    <a:pt x="735999" y="574664"/>
                  </a:lnTo>
                  <a:lnTo>
                    <a:pt x="711763" y="614229"/>
                  </a:lnTo>
                  <a:lnTo>
                    <a:pt x="683145" y="650512"/>
                  </a:lnTo>
                  <a:lnTo>
                    <a:pt x="650512" y="683145"/>
                  </a:lnTo>
                  <a:lnTo>
                    <a:pt x="614229" y="711763"/>
                  </a:lnTo>
                  <a:lnTo>
                    <a:pt x="574664" y="735999"/>
                  </a:lnTo>
                  <a:lnTo>
                    <a:pt x="532181" y="755487"/>
                  </a:lnTo>
                  <a:lnTo>
                    <a:pt x="487149" y="769861"/>
                  </a:lnTo>
                  <a:lnTo>
                    <a:pt x="439933" y="778754"/>
                  </a:lnTo>
                  <a:lnTo>
                    <a:pt x="390899" y="781799"/>
                  </a:lnTo>
                  <a:lnTo>
                    <a:pt x="341866" y="778754"/>
                  </a:lnTo>
                  <a:lnTo>
                    <a:pt x="294650" y="769861"/>
                  </a:lnTo>
                  <a:lnTo>
                    <a:pt x="249617" y="755487"/>
                  </a:lnTo>
                  <a:lnTo>
                    <a:pt x="207135"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3781B6"/>
              </a:solidFill>
            </a:ln>
          </p:spPr>
          <p:txBody>
            <a:bodyPr wrap="square" lIns="0" tIns="0" rIns="0" bIns="0" rtlCol="0"/>
            <a:lstStyle/>
            <a:p>
              <a:endParaRPr/>
            </a:p>
          </p:txBody>
        </p:sp>
        <p:sp>
          <p:nvSpPr>
            <p:cNvPr id="25" name="object 25"/>
            <p:cNvSpPr txBox="1"/>
            <p:nvPr/>
          </p:nvSpPr>
          <p:spPr>
            <a:xfrm>
              <a:off x="506789" y="2725785"/>
              <a:ext cx="638810" cy="330200"/>
            </a:xfrm>
            <a:prstGeom prst="rect">
              <a:avLst/>
            </a:prstGeom>
          </p:spPr>
          <p:txBody>
            <a:bodyPr vert="horz" wrap="square" lIns="0" tIns="12700" rIns="0" bIns="0" rtlCol="0">
              <a:spAutoFit/>
            </a:bodyPr>
            <a:lstStyle/>
            <a:p>
              <a:pPr marL="93345" marR="5080" indent="-81280">
                <a:lnSpc>
                  <a:spcPct val="100000"/>
                </a:lnSpc>
                <a:spcBef>
                  <a:spcPts val="100"/>
                </a:spcBef>
              </a:pPr>
              <a:r>
                <a:rPr sz="1000" spc="-5" dirty="0">
                  <a:latin typeface="Arial"/>
                  <a:cs typeface="Arial"/>
                </a:rPr>
                <a:t>NGS</a:t>
              </a:r>
              <a:r>
                <a:rPr sz="1000" dirty="0">
                  <a:latin typeface="Arial"/>
                  <a:cs typeface="Arial"/>
                </a:rPr>
                <a:t>,</a:t>
              </a:r>
              <a:r>
                <a:rPr sz="1000" spc="-5" dirty="0">
                  <a:latin typeface="Arial"/>
                  <a:cs typeface="Arial"/>
                </a:rPr>
                <a:t> PCR  </a:t>
              </a:r>
              <a:r>
                <a:rPr sz="1000" dirty="0">
                  <a:latin typeface="Arial"/>
                  <a:cs typeface="Arial"/>
                </a:rPr>
                <a:t>(ctDNA)</a:t>
              </a:r>
              <a:endParaRPr sz="1000">
                <a:latin typeface="Arial"/>
                <a:cs typeface="Arial"/>
              </a:endParaRPr>
            </a:p>
          </p:txBody>
        </p:sp>
      </p:grpSp>
      <p:grpSp>
        <p:nvGrpSpPr>
          <p:cNvPr id="58" name="Group 57" descr="Illustration of eFIRM (eLB) (usctDNA) at the center of intersecting circles">
            <a:extLst>
              <a:ext uri="{FF2B5EF4-FFF2-40B4-BE49-F238E27FC236}">
                <a16:creationId xmlns:a16="http://schemas.microsoft.com/office/drawing/2014/main" id="{8C1EBCEB-7004-439F-A3AD-F1EC9395B26A}"/>
              </a:ext>
            </a:extLst>
          </p:cNvPr>
          <p:cNvGrpSpPr/>
          <p:nvPr/>
        </p:nvGrpSpPr>
        <p:grpSpPr>
          <a:xfrm>
            <a:off x="443311" y="3556561"/>
            <a:ext cx="3787127" cy="1182370"/>
            <a:chOff x="443311" y="3556561"/>
            <a:chExt cx="3787127" cy="1182370"/>
          </a:xfrm>
        </p:grpSpPr>
        <p:grpSp>
          <p:nvGrpSpPr>
            <p:cNvPr id="2" name="object 2"/>
            <p:cNvGrpSpPr/>
            <p:nvPr/>
          </p:nvGrpSpPr>
          <p:grpSpPr>
            <a:xfrm>
              <a:off x="3026478" y="3556561"/>
              <a:ext cx="1203960" cy="1182370"/>
              <a:chOff x="3026478" y="3556561"/>
              <a:chExt cx="1203960" cy="1182370"/>
            </a:xfrm>
          </p:grpSpPr>
          <p:sp>
            <p:nvSpPr>
              <p:cNvPr id="3" name="object 3"/>
              <p:cNvSpPr/>
              <p:nvPr/>
            </p:nvSpPr>
            <p:spPr>
              <a:xfrm>
                <a:off x="3443437" y="3561323"/>
                <a:ext cx="782320" cy="782320"/>
              </a:xfrm>
              <a:custGeom>
                <a:avLst/>
                <a:gdLst/>
                <a:ahLst/>
                <a:cxnLst/>
                <a:rect l="l" t="t" r="r" b="b"/>
                <a:pathLst>
                  <a:path w="782320" h="782320">
                    <a:moveTo>
                      <a:pt x="0" y="390899"/>
                    </a:moveTo>
                    <a:lnTo>
                      <a:pt x="3045" y="341866"/>
                    </a:lnTo>
                    <a:lnTo>
                      <a:pt x="11938" y="294650"/>
                    </a:lnTo>
                    <a:lnTo>
                      <a:pt x="26312" y="249617"/>
                    </a:lnTo>
                    <a:lnTo>
                      <a:pt x="45800" y="207135"/>
                    </a:lnTo>
                    <a:lnTo>
                      <a:pt x="70036" y="167570"/>
                    </a:lnTo>
                    <a:lnTo>
                      <a:pt x="98654" y="131287"/>
                    </a:lnTo>
                    <a:lnTo>
                      <a:pt x="131287" y="98654"/>
                    </a:lnTo>
                    <a:lnTo>
                      <a:pt x="167570" y="70036"/>
                    </a:lnTo>
                    <a:lnTo>
                      <a:pt x="207136" y="45800"/>
                    </a:lnTo>
                    <a:lnTo>
                      <a:pt x="249618" y="26312"/>
                    </a:lnTo>
                    <a:lnTo>
                      <a:pt x="294650" y="11938"/>
                    </a:lnTo>
                    <a:lnTo>
                      <a:pt x="341866" y="3045"/>
                    </a:lnTo>
                    <a:lnTo>
                      <a:pt x="390899" y="0"/>
                    </a:lnTo>
                    <a:lnTo>
                      <a:pt x="442281" y="3390"/>
                    </a:lnTo>
                    <a:lnTo>
                      <a:pt x="492347" y="13392"/>
                    </a:lnTo>
                    <a:lnTo>
                      <a:pt x="540491" y="29755"/>
                    </a:lnTo>
                    <a:lnTo>
                      <a:pt x="586104" y="52227"/>
                    </a:lnTo>
                    <a:lnTo>
                      <a:pt x="628579" y="80556"/>
                    </a:lnTo>
                    <a:lnTo>
                      <a:pt x="667308" y="114491"/>
                    </a:lnTo>
                    <a:lnTo>
                      <a:pt x="701243" y="153221"/>
                    </a:lnTo>
                    <a:lnTo>
                      <a:pt x="729572" y="195696"/>
                    </a:lnTo>
                    <a:lnTo>
                      <a:pt x="752044" y="241309"/>
                    </a:lnTo>
                    <a:lnTo>
                      <a:pt x="768407" y="289452"/>
                    </a:lnTo>
                    <a:lnTo>
                      <a:pt x="778409" y="339518"/>
                    </a:lnTo>
                    <a:lnTo>
                      <a:pt x="781799" y="390899"/>
                    </a:lnTo>
                    <a:lnTo>
                      <a:pt x="778754" y="439933"/>
                    </a:lnTo>
                    <a:lnTo>
                      <a:pt x="769861" y="487149"/>
                    </a:lnTo>
                    <a:lnTo>
                      <a:pt x="755488" y="532182"/>
                    </a:lnTo>
                    <a:lnTo>
                      <a:pt x="736000" y="574664"/>
                    </a:lnTo>
                    <a:lnTo>
                      <a:pt x="711763" y="614229"/>
                    </a:lnTo>
                    <a:lnTo>
                      <a:pt x="683145" y="650512"/>
                    </a:lnTo>
                    <a:lnTo>
                      <a:pt x="650512" y="683145"/>
                    </a:lnTo>
                    <a:lnTo>
                      <a:pt x="614229" y="711763"/>
                    </a:lnTo>
                    <a:lnTo>
                      <a:pt x="574664" y="735999"/>
                    </a:lnTo>
                    <a:lnTo>
                      <a:pt x="532182" y="755487"/>
                    </a:lnTo>
                    <a:lnTo>
                      <a:pt x="487149" y="769861"/>
                    </a:lnTo>
                    <a:lnTo>
                      <a:pt x="439933" y="778754"/>
                    </a:lnTo>
                    <a:lnTo>
                      <a:pt x="390899" y="781799"/>
                    </a:lnTo>
                    <a:lnTo>
                      <a:pt x="341866" y="778754"/>
                    </a:lnTo>
                    <a:lnTo>
                      <a:pt x="294650" y="769861"/>
                    </a:lnTo>
                    <a:lnTo>
                      <a:pt x="249618" y="755487"/>
                    </a:lnTo>
                    <a:lnTo>
                      <a:pt x="207136"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A64D78"/>
                </a:solidFill>
              </a:ln>
            </p:spPr>
            <p:txBody>
              <a:bodyPr wrap="square" lIns="0" tIns="0" rIns="0" bIns="0" rtlCol="0"/>
              <a:lstStyle/>
              <a:p>
                <a:endParaRPr/>
              </a:p>
            </p:txBody>
          </p:sp>
          <p:sp>
            <p:nvSpPr>
              <p:cNvPr id="4" name="object 4"/>
              <p:cNvSpPr/>
              <p:nvPr/>
            </p:nvSpPr>
            <p:spPr>
              <a:xfrm>
                <a:off x="3031241" y="3561323"/>
                <a:ext cx="782320" cy="782320"/>
              </a:xfrm>
              <a:custGeom>
                <a:avLst/>
                <a:gdLst/>
                <a:ahLst/>
                <a:cxnLst/>
                <a:rect l="l" t="t" r="r" b="b"/>
                <a:pathLst>
                  <a:path w="782320" h="782320">
                    <a:moveTo>
                      <a:pt x="0" y="390899"/>
                    </a:moveTo>
                    <a:lnTo>
                      <a:pt x="3045" y="341866"/>
                    </a:lnTo>
                    <a:lnTo>
                      <a:pt x="11938" y="294650"/>
                    </a:lnTo>
                    <a:lnTo>
                      <a:pt x="26312" y="249617"/>
                    </a:lnTo>
                    <a:lnTo>
                      <a:pt x="45800" y="207135"/>
                    </a:lnTo>
                    <a:lnTo>
                      <a:pt x="70036" y="167570"/>
                    </a:lnTo>
                    <a:lnTo>
                      <a:pt x="98654" y="131287"/>
                    </a:lnTo>
                    <a:lnTo>
                      <a:pt x="131287" y="98654"/>
                    </a:lnTo>
                    <a:lnTo>
                      <a:pt x="167570" y="70036"/>
                    </a:lnTo>
                    <a:lnTo>
                      <a:pt x="207136" y="45800"/>
                    </a:lnTo>
                    <a:lnTo>
                      <a:pt x="249618" y="26312"/>
                    </a:lnTo>
                    <a:lnTo>
                      <a:pt x="294650" y="11938"/>
                    </a:lnTo>
                    <a:lnTo>
                      <a:pt x="341866" y="3045"/>
                    </a:lnTo>
                    <a:lnTo>
                      <a:pt x="390900" y="0"/>
                    </a:lnTo>
                    <a:lnTo>
                      <a:pt x="442281" y="3390"/>
                    </a:lnTo>
                    <a:lnTo>
                      <a:pt x="492347" y="13392"/>
                    </a:lnTo>
                    <a:lnTo>
                      <a:pt x="540491" y="29755"/>
                    </a:lnTo>
                    <a:lnTo>
                      <a:pt x="586103" y="52227"/>
                    </a:lnTo>
                    <a:lnTo>
                      <a:pt x="628578" y="80556"/>
                    </a:lnTo>
                    <a:lnTo>
                      <a:pt x="667307" y="114491"/>
                    </a:lnTo>
                    <a:lnTo>
                      <a:pt x="701243" y="153221"/>
                    </a:lnTo>
                    <a:lnTo>
                      <a:pt x="729572" y="195696"/>
                    </a:lnTo>
                    <a:lnTo>
                      <a:pt x="752044" y="241309"/>
                    </a:lnTo>
                    <a:lnTo>
                      <a:pt x="768407" y="289452"/>
                    </a:lnTo>
                    <a:lnTo>
                      <a:pt x="778410" y="339518"/>
                    </a:lnTo>
                    <a:lnTo>
                      <a:pt x="781800" y="390899"/>
                    </a:lnTo>
                    <a:lnTo>
                      <a:pt x="778754" y="439933"/>
                    </a:lnTo>
                    <a:lnTo>
                      <a:pt x="769861" y="487149"/>
                    </a:lnTo>
                    <a:lnTo>
                      <a:pt x="755488" y="532182"/>
                    </a:lnTo>
                    <a:lnTo>
                      <a:pt x="736000" y="574664"/>
                    </a:lnTo>
                    <a:lnTo>
                      <a:pt x="711763" y="614229"/>
                    </a:lnTo>
                    <a:lnTo>
                      <a:pt x="683145" y="650512"/>
                    </a:lnTo>
                    <a:lnTo>
                      <a:pt x="650512" y="683145"/>
                    </a:lnTo>
                    <a:lnTo>
                      <a:pt x="614229" y="711763"/>
                    </a:lnTo>
                    <a:lnTo>
                      <a:pt x="574664" y="735999"/>
                    </a:lnTo>
                    <a:lnTo>
                      <a:pt x="532182" y="755487"/>
                    </a:lnTo>
                    <a:lnTo>
                      <a:pt x="487149" y="769861"/>
                    </a:lnTo>
                    <a:lnTo>
                      <a:pt x="439933" y="778754"/>
                    </a:lnTo>
                    <a:lnTo>
                      <a:pt x="390900" y="781799"/>
                    </a:lnTo>
                    <a:lnTo>
                      <a:pt x="341866" y="778754"/>
                    </a:lnTo>
                    <a:lnTo>
                      <a:pt x="294650" y="769861"/>
                    </a:lnTo>
                    <a:lnTo>
                      <a:pt x="249618" y="755487"/>
                    </a:lnTo>
                    <a:lnTo>
                      <a:pt x="207136"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0097A7"/>
                </a:solidFill>
              </a:ln>
            </p:spPr>
            <p:txBody>
              <a:bodyPr wrap="square" lIns="0" tIns="0" rIns="0" bIns="0" rtlCol="0"/>
              <a:lstStyle/>
              <a:p>
                <a:endParaRPr/>
              </a:p>
            </p:txBody>
          </p:sp>
          <p:sp>
            <p:nvSpPr>
              <p:cNvPr id="5" name="object 5"/>
              <p:cNvSpPr/>
              <p:nvPr/>
            </p:nvSpPr>
            <p:spPr>
              <a:xfrm>
                <a:off x="3227251" y="3952245"/>
                <a:ext cx="782320" cy="782320"/>
              </a:xfrm>
              <a:custGeom>
                <a:avLst/>
                <a:gdLst/>
                <a:ahLst/>
                <a:cxnLst/>
                <a:rect l="l" t="t" r="r" b="b"/>
                <a:pathLst>
                  <a:path w="782320" h="782320">
                    <a:moveTo>
                      <a:pt x="0" y="390899"/>
                    </a:moveTo>
                    <a:lnTo>
                      <a:pt x="3045" y="341866"/>
                    </a:lnTo>
                    <a:lnTo>
                      <a:pt x="11938" y="294650"/>
                    </a:lnTo>
                    <a:lnTo>
                      <a:pt x="26312" y="249617"/>
                    </a:lnTo>
                    <a:lnTo>
                      <a:pt x="45800" y="207135"/>
                    </a:lnTo>
                    <a:lnTo>
                      <a:pt x="70036" y="167570"/>
                    </a:lnTo>
                    <a:lnTo>
                      <a:pt x="98654" y="131287"/>
                    </a:lnTo>
                    <a:lnTo>
                      <a:pt x="131287" y="98654"/>
                    </a:lnTo>
                    <a:lnTo>
                      <a:pt x="167570" y="70036"/>
                    </a:lnTo>
                    <a:lnTo>
                      <a:pt x="207135" y="45800"/>
                    </a:lnTo>
                    <a:lnTo>
                      <a:pt x="249617" y="26312"/>
                    </a:lnTo>
                    <a:lnTo>
                      <a:pt x="294650" y="11938"/>
                    </a:lnTo>
                    <a:lnTo>
                      <a:pt x="341866" y="3045"/>
                    </a:lnTo>
                    <a:lnTo>
                      <a:pt x="390899" y="0"/>
                    </a:lnTo>
                    <a:lnTo>
                      <a:pt x="442281" y="3390"/>
                    </a:lnTo>
                    <a:lnTo>
                      <a:pt x="492347" y="13392"/>
                    </a:lnTo>
                    <a:lnTo>
                      <a:pt x="540490" y="29755"/>
                    </a:lnTo>
                    <a:lnTo>
                      <a:pt x="586103" y="52227"/>
                    </a:lnTo>
                    <a:lnTo>
                      <a:pt x="628578" y="80556"/>
                    </a:lnTo>
                    <a:lnTo>
                      <a:pt x="667308" y="114491"/>
                    </a:lnTo>
                    <a:lnTo>
                      <a:pt x="701243" y="153221"/>
                    </a:lnTo>
                    <a:lnTo>
                      <a:pt x="729572" y="195696"/>
                    </a:lnTo>
                    <a:lnTo>
                      <a:pt x="752044" y="241308"/>
                    </a:lnTo>
                    <a:lnTo>
                      <a:pt x="768407" y="289452"/>
                    </a:lnTo>
                    <a:lnTo>
                      <a:pt x="778409" y="339518"/>
                    </a:lnTo>
                    <a:lnTo>
                      <a:pt x="781799" y="390899"/>
                    </a:lnTo>
                    <a:lnTo>
                      <a:pt x="778754" y="439933"/>
                    </a:lnTo>
                    <a:lnTo>
                      <a:pt x="769861" y="487149"/>
                    </a:lnTo>
                    <a:lnTo>
                      <a:pt x="755487" y="532181"/>
                    </a:lnTo>
                    <a:lnTo>
                      <a:pt x="735999" y="574663"/>
                    </a:lnTo>
                    <a:lnTo>
                      <a:pt x="711763" y="614229"/>
                    </a:lnTo>
                    <a:lnTo>
                      <a:pt x="683145" y="650512"/>
                    </a:lnTo>
                    <a:lnTo>
                      <a:pt x="650512" y="683145"/>
                    </a:lnTo>
                    <a:lnTo>
                      <a:pt x="614229" y="711763"/>
                    </a:lnTo>
                    <a:lnTo>
                      <a:pt x="574663" y="735999"/>
                    </a:lnTo>
                    <a:lnTo>
                      <a:pt x="532181" y="755487"/>
                    </a:lnTo>
                    <a:lnTo>
                      <a:pt x="487149" y="769861"/>
                    </a:lnTo>
                    <a:lnTo>
                      <a:pt x="439933" y="778754"/>
                    </a:lnTo>
                    <a:lnTo>
                      <a:pt x="390899" y="781799"/>
                    </a:lnTo>
                    <a:lnTo>
                      <a:pt x="341866" y="778754"/>
                    </a:lnTo>
                    <a:lnTo>
                      <a:pt x="294650" y="769861"/>
                    </a:lnTo>
                    <a:lnTo>
                      <a:pt x="249617" y="755487"/>
                    </a:lnTo>
                    <a:lnTo>
                      <a:pt x="207135" y="735999"/>
                    </a:lnTo>
                    <a:lnTo>
                      <a:pt x="167570" y="711763"/>
                    </a:lnTo>
                    <a:lnTo>
                      <a:pt x="131287" y="683145"/>
                    </a:lnTo>
                    <a:lnTo>
                      <a:pt x="98654" y="650512"/>
                    </a:lnTo>
                    <a:lnTo>
                      <a:pt x="70036" y="614229"/>
                    </a:lnTo>
                    <a:lnTo>
                      <a:pt x="45800" y="574663"/>
                    </a:lnTo>
                    <a:lnTo>
                      <a:pt x="26312" y="532181"/>
                    </a:lnTo>
                    <a:lnTo>
                      <a:pt x="11938" y="487149"/>
                    </a:lnTo>
                    <a:lnTo>
                      <a:pt x="3045" y="439933"/>
                    </a:lnTo>
                    <a:lnTo>
                      <a:pt x="0" y="390899"/>
                    </a:lnTo>
                    <a:close/>
                  </a:path>
                </a:pathLst>
              </a:custGeom>
              <a:ln w="9524">
                <a:solidFill>
                  <a:srgbClr val="674EA7"/>
                </a:solidFill>
              </a:ln>
            </p:spPr>
            <p:txBody>
              <a:bodyPr wrap="square" lIns="0" tIns="0" rIns="0" bIns="0" rtlCol="0"/>
              <a:lstStyle/>
              <a:p>
                <a:endParaRPr/>
              </a:p>
            </p:txBody>
          </p:sp>
          <p:pic>
            <p:nvPicPr>
              <p:cNvPr id="6" name="object 6"/>
              <p:cNvPicPr/>
              <p:nvPr/>
            </p:nvPicPr>
            <p:blipFill>
              <a:blip r:embed="rId3" cstate="print"/>
              <a:stretch>
                <a:fillRect/>
              </a:stretch>
            </p:blipFill>
            <p:spPr>
              <a:xfrm>
                <a:off x="3573600" y="4060032"/>
                <a:ext cx="89099" cy="89099"/>
              </a:xfrm>
              <a:prstGeom prst="rect">
                <a:avLst/>
              </a:prstGeom>
            </p:spPr>
          </p:pic>
        </p:grpSp>
        <p:pic>
          <p:nvPicPr>
            <p:cNvPr id="16" name="object 16"/>
            <p:cNvPicPr/>
            <p:nvPr/>
          </p:nvPicPr>
          <p:blipFill>
            <a:blip r:embed="rId3" cstate="print"/>
            <a:stretch>
              <a:fillRect/>
            </a:stretch>
          </p:blipFill>
          <p:spPr>
            <a:xfrm>
              <a:off x="781775" y="4103132"/>
              <a:ext cx="89099" cy="89099"/>
            </a:xfrm>
            <a:prstGeom prst="rect">
              <a:avLst/>
            </a:prstGeom>
          </p:spPr>
        </p:pic>
        <p:sp>
          <p:nvSpPr>
            <p:cNvPr id="24" name="object 24"/>
            <p:cNvSpPr/>
            <p:nvPr/>
          </p:nvSpPr>
          <p:spPr>
            <a:xfrm>
              <a:off x="1766241" y="3678423"/>
              <a:ext cx="782320" cy="782320"/>
            </a:xfrm>
            <a:custGeom>
              <a:avLst/>
              <a:gdLst/>
              <a:ahLst/>
              <a:cxnLst/>
              <a:rect l="l" t="t" r="r" b="b"/>
              <a:pathLst>
                <a:path w="782319" h="782320">
                  <a:moveTo>
                    <a:pt x="0" y="390899"/>
                  </a:moveTo>
                  <a:lnTo>
                    <a:pt x="3045" y="341866"/>
                  </a:lnTo>
                  <a:lnTo>
                    <a:pt x="11938" y="294650"/>
                  </a:lnTo>
                  <a:lnTo>
                    <a:pt x="26312" y="249617"/>
                  </a:lnTo>
                  <a:lnTo>
                    <a:pt x="45800" y="207135"/>
                  </a:lnTo>
                  <a:lnTo>
                    <a:pt x="70036" y="167570"/>
                  </a:lnTo>
                  <a:lnTo>
                    <a:pt x="98654" y="131287"/>
                  </a:lnTo>
                  <a:lnTo>
                    <a:pt x="131287" y="98654"/>
                  </a:lnTo>
                  <a:lnTo>
                    <a:pt x="167570" y="70036"/>
                  </a:lnTo>
                  <a:lnTo>
                    <a:pt x="207135" y="45800"/>
                  </a:lnTo>
                  <a:lnTo>
                    <a:pt x="249617" y="26312"/>
                  </a:lnTo>
                  <a:lnTo>
                    <a:pt x="294650" y="11938"/>
                  </a:lnTo>
                  <a:lnTo>
                    <a:pt x="341866" y="3045"/>
                  </a:lnTo>
                  <a:lnTo>
                    <a:pt x="390899" y="0"/>
                  </a:lnTo>
                  <a:lnTo>
                    <a:pt x="442281" y="3390"/>
                  </a:lnTo>
                  <a:lnTo>
                    <a:pt x="492347" y="13392"/>
                  </a:lnTo>
                  <a:lnTo>
                    <a:pt x="540490" y="29755"/>
                  </a:lnTo>
                  <a:lnTo>
                    <a:pt x="586103" y="52227"/>
                  </a:lnTo>
                  <a:lnTo>
                    <a:pt x="628578" y="80556"/>
                  </a:lnTo>
                  <a:lnTo>
                    <a:pt x="667307" y="114491"/>
                  </a:lnTo>
                  <a:lnTo>
                    <a:pt x="701243" y="153221"/>
                  </a:lnTo>
                  <a:lnTo>
                    <a:pt x="729572" y="195696"/>
                  </a:lnTo>
                  <a:lnTo>
                    <a:pt x="752044" y="241309"/>
                  </a:lnTo>
                  <a:lnTo>
                    <a:pt x="768407" y="289452"/>
                  </a:lnTo>
                  <a:lnTo>
                    <a:pt x="778409" y="339518"/>
                  </a:lnTo>
                  <a:lnTo>
                    <a:pt x="781799" y="390899"/>
                  </a:lnTo>
                  <a:lnTo>
                    <a:pt x="778754" y="439933"/>
                  </a:lnTo>
                  <a:lnTo>
                    <a:pt x="769861" y="487149"/>
                  </a:lnTo>
                  <a:lnTo>
                    <a:pt x="755487" y="532182"/>
                  </a:lnTo>
                  <a:lnTo>
                    <a:pt x="735999" y="574664"/>
                  </a:lnTo>
                  <a:lnTo>
                    <a:pt x="711763" y="614229"/>
                  </a:lnTo>
                  <a:lnTo>
                    <a:pt x="683145" y="650512"/>
                  </a:lnTo>
                  <a:lnTo>
                    <a:pt x="650512" y="683145"/>
                  </a:lnTo>
                  <a:lnTo>
                    <a:pt x="614229" y="711763"/>
                  </a:lnTo>
                  <a:lnTo>
                    <a:pt x="574664" y="735999"/>
                  </a:lnTo>
                  <a:lnTo>
                    <a:pt x="532181" y="755487"/>
                  </a:lnTo>
                  <a:lnTo>
                    <a:pt x="487149" y="769861"/>
                  </a:lnTo>
                  <a:lnTo>
                    <a:pt x="439933" y="778754"/>
                  </a:lnTo>
                  <a:lnTo>
                    <a:pt x="390899" y="781799"/>
                  </a:lnTo>
                  <a:lnTo>
                    <a:pt x="341866" y="778754"/>
                  </a:lnTo>
                  <a:lnTo>
                    <a:pt x="294650" y="769861"/>
                  </a:lnTo>
                  <a:lnTo>
                    <a:pt x="249617" y="755487"/>
                  </a:lnTo>
                  <a:lnTo>
                    <a:pt x="207135" y="735999"/>
                  </a:lnTo>
                  <a:lnTo>
                    <a:pt x="167570" y="711763"/>
                  </a:lnTo>
                  <a:lnTo>
                    <a:pt x="131287" y="683145"/>
                  </a:lnTo>
                  <a:lnTo>
                    <a:pt x="98654" y="650512"/>
                  </a:lnTo>
                  <a:lnTo>
                    <a:pt x="70036" y="614229"/>
                  </a:lnTo>
                  <a:lnTo>
                    <a:pt x="45800" y="574664"/>
                  </a:lnTo>
                  <a:lnTo>
                    <a:pt x="26312" y="532182"/>
                  </a:lnTo>
                  <a:lnTo>
                    <a:pt x="11938" y="487149"/>
                  </a:lnTo>
                  <a:lnTo>
                    <a:pt x="3045" y="439933"/>
                  </a:lnTo>
                  <a:lnTo>
                    <a:pt x="0" y="390899"/>
                  </a:lnTo>
                  <a:close/>
                </a:path>
              </a:pathLst>
            </a:custGeom>
            <a:ln w="9524">
              <a:solidFill>
                <a:srgbClr val="3781B6"/>
              </a:solidFill>
            </a:ln>
          </p:spPr>
          <p:txBody>
            <a:bodyPr wrap="square" lIns="0" tIns="0" rIns="0" bIns="0" rtlCol="0"/>
            <a:lstStyle/>
            <a:p>
              <a:endParaRPr/>
            </a:p>
          </p:txBody>
        </p:sp>
        <p:sp>
          <p:nvSpPr>
            <p:cNvPr id="26" name="object 26"/>
            <p:cNvSpPr txBox="1"/>
            <p:nvPr/>
          </p:nvSpPr>
          <p:spPr>
            <a:xfrm>
              <a:off x="443311" y="4328532"/>
              <a:ext cx="765175" cy="330200"/>
            </a:xfrm>
            <a:prstGeom prst="rect">
              <a:avLst/>
            </a:prstGeom>
          </p:spPr>
          <p:txBody>
            <a:bodyPr vert="horz" wrap="square" lIns="0" tIns="12700" rIns="0" bIns="0" rtlCol="0">
              <a:spAutoFit/>
            </a:bodyPr>
            <a:lstStyle/>
            <a:p>
              <a:pPr algn="ctr">
                <a:lnSpc>
                  <a:spcPct val="100000"/>
                </a:lnSpc>
                <a:spcBef>
                  <a:spcPts val="100"/>
                </a:spcBef>
              </a:pPr>
              <a:r>
                <a:rPr sz="1000" spc="-5" dirty="0">
                  <a:latin typeface="Arial"/>
                  <a:cs typeface="Arial"/>
                </a:rPr>
                <a:t>EFIRM</a:t>
              </a:r>
              <a:r>
                <a:rPr sz="1000" spc="-60" dirty="0">
                  <a:latin typeface="Arial"/>
                  <a:cs typeface="Arial"/>
                </a:rPr>
                <a:t> </a:t>
              </a:r>
              <a:r>
                <a:rPr sz="1000" dirty="0">
                  <a:latin typeface="Arial"/>
                  <a:cs typeface="Arial"/>
                </a:rPr>
                <a:t>(eLB)</a:t>
              </a:r>
              <a:endParaRPr sz="1000">
                <a:latin typeface="Arial"/>
                <a:cs typeface="Arial"/>
              </a:endParaRPr>
            </a:p>
            <a:p>
              <a:pPr marL="1270" algn="ctr">
                <a:lnSpc>
                  <a:spcPct val="100000"/>
                </a:lnSpc>
              </a:pPr>
              <a:r>
                <a:rPr sz="1000" dirty="0">
                  <a:latin typeface="Arial"/>
                  <a:cs typeface="Arial"/>
                </a:rPr>
                <a:t>(usctDNA)</a:t>
              </a:r>
              <a:endParaRPr sz="1000">
                <a:latin typeface="Arial"/>
                <a:cs typeface="Arial"/>
              </a:endParaRPr>
            </a:p>
          </p:txBody>
        </p:sp>
      </p:grpSp>
      <p:sp>
        <p:nvSpPr>
          <p:cNvPr id="53" name="object 13">
            <a:extLst>
              <a:ext uri="{FF2B5EF4-FFF2-40B4-BE49-F238E27FC236}">
                <a16:creationId xmlns:a16="http://schemas.microsoft.com/office/drawing/2014/main" id="{0427528B-1CBB-490E-9BF2-65ADEB2A8C99}"/>
              </a:ext>
            </a:extLst>
          </p:cNvPr>
          <p:cNvSpPr txBox="1"/>
          <p:nvPr/>
        </p:nvSpPr>
        <p:spPr>
          <a:xfrm>
            <a:off x="5212913" y="1135776"/>
            <a:ext cx="3216712" cy="228268"/>
          </a:xfrm>
          <a:prstGeom prst="rect">
            <a:avLst/>
          </a:prstGeom>
        </p:spPr>
        <p:txBody>
          <a:bodyPr vert="horz" wrap="square" lIns="0" tIns="12700" rIns="0" bIns="0" rtlCol="0">
            <a:spAutoFit/>
          </a:bodyPr>
          <a:lstStyle/>
          <a:p>
            <a:pPr marL="12700" algn="ctr">
              <a:lnSpc>
                <a:spcPct val="100000"/>
              </a:lnSpc>
              <a:spcBef>
                <a:spcPts val="100"/>
              </a:spcBef>
              <a:tabLst>
                <a:tab pos="4742180" algn="l"/>
              </a:tabLst>
            </a:pPr>
            <a:r>
              <a:rPr sz="1400" b="1" spc="-5" dirty="0">
                <a:solidFill>
                  <a:srgbClr val="2773AA"/>
                </a:solidFill>
                <a:latin typeface="Arial"/>
                <a:cs typeface="Arial"/>
              </a:rPr>
              <a:t>Lifespan</a:t>
            </a:r>
            <a:r>
              <a:rPr sz="1400" b="1" spc="-20" dirty="0">
                <a:solidFill>
                  <a:srgbClr val="2773AA"/>
                </a:solidFill>
                <a:latin typeface="Arial"/>
                <a:cs typeface="Arial"/>
              </a:rPr>
              <a:t> </a:t>
            </a:r>
            <a:r>
              <a:rPr sz="1400" b="1" spc="-5" dirty="0">
                <a:solidFill>
                  <a:srgbClr val="2773AA"/>
                </a:solidFill>
                <a:latin typeface="Arial"/>
                <a:cs typeface="Arial"/>
              </a:rPr>
              <a:t>extension</a:t>
            </a:r>
            <a:r>
              <a:rPr sz="1400" b="1" spc="-25" dirty="0">
                <a:solidFill>
                  <a:srgbClr val="2773AA"/>
                </a:solidFill>
                <a:latin typeface="Arial"/>
                <a:cs typeface="Arial"/>
              </a:rPr>
              <a:t> </a:t>
            </a:r>
            <a:r>
              <a:rPr sz="1400" b="1" spc="-5" dirty="0">
                <a:solidFill>
                  <a:srgbClr val="2773AA"/>
                </a:solidFill>
                <a:latin typeface="Arial"/>
                <a:cs typeface="Arial"/>
              </a:rPr>
              <a:t>of</a:t>
            </a:r>
            <a:r>
              <a:rPr sz="1400" b="1" spc="-20" dirty="0">
                <a:solidFill>
                  <a:srgbClr val="2773AA"/>
                </a:solidFill>
                <a:latin typeface="Arial"/>
                <a:cs typeface="Arial"/>
              </a:rPr>
              <a:t> </a:t>
            </a:r>
            <a:r>
              <a:rPr sz="1400" b="1" spc="-5" dirty="0">
                <a:solidFill>
                  <a:srgbClr val="2773AA"/>
                </a:solidFill>
                <a:latin typeface="Arial"/>
                <a:cs typeface="Arial"/>
              </a:rPr>
              <a:t>cancer</a:t>
            </a:r>
            <a:r>
              <a:rPr sz="1400" b="1" spc="-20" dirty="0">
                <a:solidFill>
                  <a:srgbClr val="2773AA"/>
                </a:solidFill>
                <a:latin typeface="Arial"/>
                <a:cs typeface="Arial"/>
              </a:rPr>
              <a:t> </a:t>
            </a:r>
            <a:r>
              <a:rPr sz="1400" b="1" spc="-5" dirty="0">
                <a:solidFill>
                  <a:srgbClr val="2773AA"/>
                </a:solidFill>
                <a:latin typeface="Arial"/>
                <a:cs typeface="Arial"/>
              </a:rPr>
              <a:t>patients</a:t>
            </a:r>
            <a:endParaRPr sz="1400" dirty="0">
              <a:latin typeface="Arial"/>
              <a:cs typeface="Arial"/>
            </a:endParaRPr>
          </a:p>
        </p:txBody>
      </p:sp>
      <p:sp>
        <p:nvSpPr>
          <p:cNvPr id="14" name="object 14">
            <a:extLst>
              <a:ext uri="{C183D7F6-B498-43B3-948B-1728B52AA6E4}">
                <adec:decorative xmlns:adec="http://schemas.microsoft.com/office/drawing/2017/decorative" val="1"/>
              </a:ext>
            </a:extLst>
          </p:cNvPr>
          <p:cNvSpPr/>
          <p:nvPr/>
        </p:nvSpPr>
        <p:spPr>
          <a:xfrm>
            <a:off x="4984061" y="1468589"/>
            <a:ext cx="3736975" cy="0"/>
          </a:xfrm>
          <a:custGeom>
            <a:avLst/>
            <a:gdLst/>
            <a:ahLst/>
            <a:cxnLst/>
            <a:rect l="l" t="t" r="r" b="b"/>
            <a:pathLst>
              <a:path w="3736975">
                <a:moveTo>
                  <a:pt x="0" y="0"/>
                </a:moveTo>
                <a:lnTo>
                  <a:pt x="3736799" y="0"/>
                </a:lnTo>
              </a:path>
            </a:pathLst>
          </a:custGeom>
          <a:ln w="9524">
            <a:solidFill>
              <a:srgbClr val="2773AA"/>
            </a:solidFill>
          </a:ln>
        </p:spPr>
        <p:txBody>
          <a:bodyPr wrap="square" lIns="0" tIns="0" rIns="0" bIns="0" rtlCol="0"/>
          <a:lstStyle/>
          <a:p>
            <a:endParaRPr/>
          </a:p>
        </p:txBody>
      </p:sp>
      <p:graphicFrame>
        <p:nvGraphicFramePr>
          <p:cNvPr id="27" name="object 27">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6546423"/>
              </p:ext>
            </p:extLst>
          </p:nvPr>
        </p:nvGraphicFramePr>
        <p:xfrm>
          <a:off x="5410112" y="1929352"/>
          <a:ext cx="3219447" cy="2529205"/>
        </p:xfrm>
        <a:graphic>
          <a:graphicData uri="http://schemas.openxmlformats.org/drawingml/2006/table">
            <a:tbl>
              <a:tblPr firstRow="1" bandRow="1">
                <a:tableStyleId>{2D5ABB26-0587-4C30-8999-92F81FD0307C}</a:tableStyleId>
              </a:tblPr>
              <a:tblGrid>
                <a:gridCol w="643890">
                  <a:extLst>
                    <a:ext uri="{9D8B030D-6E8A-4147-A177-3AD203B41FA5}">
                      <a16:colId xmlns:a16="http://schemas.microsoft.com/office/drawing/2014/main" val="20000"/>
                    </a:ext>
                  </a:extLst>
                </a:gridCol>
                <a:gridCol w="643890">
                  <a:extLst>
                    <a:ext uri="{9D8B030D-6E8A-4147-A177-3AD203B41FA5}">
                      <a16:colId xmlns:a16="http://schemas.microsoft.com/office/drawing/2014/main" val="20001"/>
                    </a:ext>
                  </a:extLst>
                </a:gridCol>
                <a:gridCol w="643890">
                  <a:extLst>
                    <a:ext uri="{9D8B030D-6E8A-4147-A177-3AD203B41FA5}">
                      <a16:colId xmlns:a16="http://schemas.microsoft.com/office/drawing/2014/main" val="20002"/>
                    </a:ext>
                  </a:extLst>
                </a:gridCol>
                <a:gridCol w="643889">
                  <a:extLst>
                    <a:ext uri="{9D8B030D-6E8A-4147-A177-3AD203B41FA5}">
                      <a16:colId xmlns:a16="http://schemas.microsoft.com/office/drawing/2014/main" val="20003"/>
                    </a:ext>
                  </a:extLst>
                </a:gridCol>
                <a:gridCol w="328294">
                  <a:extLst>
                    <a:ext uri="{9D8B030D-6E8A-4147-A177-3AD203B41FA5}">
                      <a16:colId xmlns:a16="http://schemas.microsoft.com/office/drawing/2014/main" val="20004"/>
                    </a:ext>
                  </a:extLst>
                </a:gridCol>
                <a:gridCol w="315594">
                  <a:extLst>
                    <a:ext uri="{9D8B030D-6E8A-4147-A177-3AD203B41FA5}">
                      <a16:colId xmlns:a16="http://schemas.microsoft.com/office/drawing/2014/main" val="20005"/>
                    </a:ext>
                  </a:extLst>
                </a:gridCol>
              </a:tblGrid>
              <a:tr h="103505">
                <a:tc>
                  <a:txBody>
                    <a:bodyPr/>
                    <a:lstStyle/>
                    <a:p>
                      <a:pPr>
                        <a:lnSpc>
                          <a:spcPct val="100000"/>
                        </a:lnSpc>
                      </a:pPr>
                      <a:endParaRPr sz="500">
                        <a:latin typeface="Times New Roman"/>
                        <a:cs typeface="Times New Roman"/>
                      </a:endParaRPr>
                    </a:p>
                  </a:txBody>
                  <a:tcPr marL="0" marR="0" marT="0" marB="0">
                    <a:lnL w="9525">
                      <a:solidFill>
                        <a:srgbClr val="B5CEF6"/>
                      </a:solidFill>
                      <a:prstDash val="solid"/>
                    </a:lnL>
                    <a:lnR w="9525">
                      <a:solidFill>
                        <a:srgbClr val="B5CEF6"/>
                      </a:solidFill>
                      <a:prstDash val="solid"/>
                    </a:lnR>
                    <a:lnB w="9525">
                      <a:solidFill>
                        <a:srgbClr val="CEE1F3"/>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B5CEF6"/>
                      </a:solidFill>
                      <a:prstDash val="solid"/>
                    </a:lnL>
                    <a:lnR w="9525">
                      <a:solidFill>
                        <a:srgbClr val="B5CEF6"/>
                      </a:solidFill>
                      <a:prstDash val="solid"/>
                    </a:lnR>
                    <a:lnB w="9525">
                      <a:solidFill>
                        <a:srgbClr val="CEE1F3"/>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B5CEF6"/>
                      </a:solidFill>
                      <a:prstDash val="solid"/>
                    </a:lnL>
                    <a:lnR w="9525">
                      <a:solidFill>
                        <a:srgbClr val="B5CEF6"/>
                      </a:solidFill>
                      <a:prstDash val="solid"/>
                    </a:lnR>
                    <a:lnB w="9525">
                      <a:solidFill>
                        <a:srgbClr val="CEE1F3"/>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B5CEF6"/>
                      </a:solidFill>
                      <a:prstDash val="solid"/>
                    </a:lnL>
                    <a:lnR w="9525">
                      <a:solidFill>
                        <a:srgbClr val="B5CEF6"/>
                      </a:solidFill>
                      <a:prstDash val="solid"/>
                    </a:lnR>
                    <a:lnB w="9525">
                      <a:solidFill>
                        <a:srgbClr val="CEE1F3"/>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B5CEF6"/>
                      </a:solidFill>
                      <a:prstDash val="solid"/>
                    </a:lnL>
                    <a:lnR w="9525">
                      <a:solidFill>
                        <a:srgbClr val="B5CEF6"/>
                      </a:solidFill>
                      <a:prstDash val="solid"/>
                    </a:lnR>
                    <a:lnB w="9525">
                      <a:solidFill>
                        <a:srgbClr val="CEE1F3"/>
                      </a:solidFill>
                      <a:prstDash val="solid"/>
                    </a:lnB>
                  </a:tcPr>
                </a:tc>
                <a:tc>
                  <a:txBody>
                    <a:bodyPr/>
                    <a:lstStyle/>
                    <a:p>
                      <a:pPr>
                        <a:lnSpc>
                          <a:spcPct val="100000"/>
                        </a:lnSpc>
                      </a:pPr>
                      <a:endParaRPr sz="500">
                        <a:latin typeface="Times New Roman"/>
                        <a:cs typeface="Times New Roman"/>
                      </a:endParaRPr>
                    </a:p>
                  </a:txBody>
                  <a:tcPr marL="0" marR="0" marT="0" marB="0">
                    <a:lnL w="9525">
                      <a:solidFill>
                        <a:srgbClr val="B5CEF6"/>
                      </a:solidFill>
                      <a:prstDash val="solid"/>
                    </a:lnL>
                    <a:lnR w="9525">
                      <a:solidFill>
                        <a:srgbClr val="B5CEF6"/>
                      </a:solidFill>
                      <a:prstDash val="solid"/>
                    </a:lnR>
                    <a:lnB w="9525">
                      <a:solidFill>
                        <a:srgbClr val="CEE1F3"/>
                      </a:solidFill>
                      <a:prstDash val="solid"/>
                    </a:lnB>
                  </a:tcPr>
                </a:tc>
                <a:extLst>
                  <a:ext uri="{0D108BD9-81ED-4DB2-BD59-A6C34878D82A}">
                    <a16:rowId xmlns:a16="http://schemas.microsoft.com/office/drawing/2014/main" val="10000"/>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1"/>
                  </a:ext>
                </a:extLst>
              </a:tr>
              <a:tr h="242570">
                <a:tc>
                  <a:txBody>
                    <a:bodyPr/>
                    <a:lstStyle/>
                    <a:p>
                      <a:pPr>
                        <a:lnSpc>
                          <a:spcPct val="100000"/>
                        </a:lnSpc>
                      </a:pPr>
                      <a:endParaRPr sz="1100" dirty="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2"/>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3"/>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4"/>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5"/>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6"/>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7"/>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8"/>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CEE1F3"/>
                      </a:solidFill>
                      <a:prstDash val="solid"/>
                    </a:lnB>
                  </a:tcPr>
                </a:tc>
                <a:extLst>
                  <a:ext uri="{0D108BD9-81ED-4DB2-BD59-A6C34878D82A}">
                    <a16:rowId xmlns:a16="http://schemas.microsoft.com/office/drawing/2014/main" val="10009"/>
                  </a:ext>
                </a:extLst>
              </a:tr>
              <a:tr h="242570">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2773AA"/>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2773AA"/>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2773AA"/>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2773AA"/>
                      </a:solidFill>
                      <a:prstDash val="solid"/>
                    </a:lnB>
                  </a:tcPr>
                </a:tc>
                <a:tc>
                  <a:txBody>
                    <a:bodyPr/>
                    <a:lstStyle/>
                    <a:p>
                      <a:pPr>
                        <a:lnSpc>
                          <a:spcPct val="100000"/>
                        </a:lnSpc>
                      </a:pPr>
                      <a:endParaRPr sz="110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2773AA"/>
                      </a:solidFill>
                      <a:prstDash val="solid"/>
                    </a:lnB>
                  </a:tcPr>
                </a:tc>
                <a:tc>
                  <a:txBody>
                    <a:bodyPr/>
                    <a:lstStyle/>
                    <a:p>
                      <a:pPr>
                        <a:lnSpc>
                          <a:spcPct val="100000"/>
                        </a:lnSpc>
                      </a:pPr>
                      <a:endParaRPr sz="1100" dirty="0">
                        <a:latin typeface="Times New Roman"/>
                        <a:cs typeface="Times New Roman"/>
                      </a:endParaRPr>
                    </a:p>
                  </a:txBody>
                  <a:tcPr marL="0" marR="0" marT="0" marB="0">
                    <a:lnL w="9525">
                      <a:solidFill>
                        <a:srgbClr val="B5CEF6"/>
                      </a:solidFill>
                      <a:prstDash val="solid"/>
                    </a:lnL>
                    <a:lnR w="9525">
                      <a:solidFill>
                        <a:srgbClr val="B5CEF6"/>
                      </a:solidFill>
                      <a:prstDash val="solid"/>
                    </a:lnR>
                    <a:lnT w="9525">
                      <a:solidFill>
                        <a:srgbClr val="CEE1F3"/>
                      </a:solidFill>
                      <a:prstDash val="solid"/>
                    </a:lnT>
                    <a:lnB w="9525">
                      <a:solidFill>
                        <a:srgbClr val="2773AA"/>
                      </a:solidFill>
                      <a:prstDash val="solid"/>
                    </a:lnB>
                  </a:tcPr>
                </a:tc>
                <a:extLst>
                  <a:ext uri="{0D108BD9-81ED-4DB2-BD59-A6C34878D82A}">
                    <a16:rowId xmlns:a16="http://schemas.microsoft.com/office/drawing/2014/main" val="10010"/>
                  </a:ext>
                </a:extLst>
              </a:tr>
            </a:tbl>
          </a:graphicData>
        </a:graphic>
      </p:graphicFrame>
      <p:grpSp>
        <p:nvGrpSpPr>
          <p:cNvPr id="52" name="Group 51" descr="Plot depicting how liquid biopsy could extend the average lifespan of people at 65 with cancer.">
            <a:extLst>
              <a:ext uri="{FF2B5EF4-FFF2-40B4-BE49-F238E27FC236}">
                <a16:creationId xmlns:a16="http://schemas.microsoft.com/office/drawing/2014/main" id="{7A044077-A5DF-4766-9E5C-21D021FEAAC0}"/>
              </a:ext>
            </a:extLst>
          </p:cNvPr>
          <p:cNvGrpSpPr/>
          <p:nvPr/>
        </p:nvGrpSpPr>
        <p:grpSpPr>
          <a:xfrm>
            <a:off x="5038350" y="1499504"/>
            <a:ext cx="3692567" cy="3282676"/>
            <a:chOff x="5038350" y="1499504"/>
            <a:chExt cx="3692567" cy="3282676"/>
          </a:xfrm>
        </p:grpSpPr>
        <p:sp>
          <p:nvSpPr>
            <p:cNvPr id="28" name="object 28"/>
            <p:cNvSpPr txBox="1"/>
            <p:nvPr/>
          </p:nvSpPr>
          <p:spPr>
            <a:xfrm>
              <a:off x="5149571" y="2662150"/>
              <a:ext cx="167005" cy="18796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77</a:t>
              </a:r>
              <a:endParaRPr sz="1000">
                <a:latin typeface="Arial"/>
                <a:cs typeface="Arial"/>
              </a:endParaRPr>
            </a:p>
            <a:p>
              <a:pPr marL="12700">
                <a:lnSpc>
                  <a:spcPct val="100000"/>
                </a:lnSpc>
                <a:spcBef>
                  <a:spcPts val="710"/>
                </a:spcBef>
              </a:pPr>
              <a:r>
                <a:rPr sz="1000" spc="-5" dirty="0">
                  <a:solidFill>
                    <a:srgbClr val="222222"/>
                  </a:solidFill>
                  <a:latin typeface="Arial"/>
                  <a:cs typeface="Arial"/>
                </a:rPr>
                <a:t>76</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75</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74</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73</a:t>
              </a:r>
              <a:endParaRPr sz="1000">
                <a:latin typeface="Arial"/>
                <a:cs typeface="Arial"/>
              </a:endParaRPr>
            </a:p>
            <a:p>
              <a:pPr marL="12700">
                <a:lnSpc>
                  <a:spcPct val="100000"/>
                </a:lnSpc>
                <a:spcBef>
                  <a:spcPts val="710"/>
                </a:spcBef>
              </a:pPr>
              <a:r>
                <a:rPr sz="1000" spc="-5" dirty="0">
                  <a:solidFill>
                    <a:srgbClr val="222222"/>
                  </a:solidFill>
                  <a:latin typeface="Arial"/>
                  <a:cs typeface="Arial"/>
                </a:rPr>
                <a:t>72</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71</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70</a:t>
              </a:r>
              <a:endParaRPr sz="1000">
                <a:latin typeface="Arial"/>
                <a:cs typeface="Arial"/>
              </a:endParaRPr>
            </a:p>
          </p:txBody>
        </p:sp>
        <p:sp>
          <p:nvSpPr>
            <p:cNvPr id="29" name="object 29"/>
            <p:cNvSpPr txBox="1"/>
            <p:nvPr/>
          </p:nvSpPr>
          <p:spPr>
            <a:xfrm>
              <a:off x="5149571" y="1933025"/>
              <a:ext cx="167005" cy="66421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80</a:t>
              </a:r>
              <a:endParaRPr sz="1000">
                <a:latin typeface="Arial"/>
                <a:cs typeface="Arial"/>
              </a:endParaRPr>
            </a:p>
            <a:p>
              <a:pPr marL="12700">
                <a:lnSpc>
                  <a:spcPct val="100000"/>
                </a:lnSpc>
                <a:spcBef>
                  <a:spcPts val="710"/>
                </a:spcBef>
              </a:pPr>
              <a:r>
                <a:rPr sz="1000" spc="-5" dirty="0">
                  <a:solidFill>
                    <a:srgbClr val="222222"/>
                  </a:solidFill>
                  <a:latin typeface="Arial"/>
                  <a:cs typeface="Arial"/>
                </a:rPr>
                <a:t>79</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78</a:t>
              </a:r>
              <a:endParaRPr sz="1000">
                <a:latin typeface="Arial"/>
                <a:cs typeface="Arial"/>
              </a:endParaRPr>
            </a:p>
          </p:txBody>
        </p:sp>
        <p:sp>
          <p:nvSpPr>
            <p:cNvPr id="30" name="object 30"/>
            <p:cNvSpPr/>
            <p:nvPr/>
          </p:nvSpPr>
          <p:spPr>
            <a:xfrm>
              <a:off x="5414874"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sp>
          <p:nvSpPr>
            <p:cNvPr id="31" name="object 31"/>
            <p:cNvSpPr/>
            <p:nvPr/>
          </p:nvSpPr>
          <p:spPr>
            <a:xfrm>
              <a:off x="6058522"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sp>
          <p:nvSpPr>
            <p:cNvPr id="32" name="object 32"/>
            <p:cNvSpPr/>
            <p:nvPr/>
          </p:nvSpPr>
          <p:spPr>
            <a:xfrm>
              <a:off x="6702169"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sp>
          <p:nvSpPr>
            <p:cNvPr id="33" name="object 33"/>
            <p:cNvSpPr/>
            <p:nvPr/>
          </p:nvSpPr>
          <p:spPr>
            <a:xfrm>
              <a:off x="7345817"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sp>
          <p:nvSpPr>
            <p:cNvPr id="34" name="object 34"/>
            <p:cNvSpPr/>
            <p:nvPr/>
          </p:nvSpPr>
          <p:spPr>
            <a:xfrm>
              <a:off x="7989465"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sp>
          <p:nvSpPr>
            <p:cNvPr id="35" name="object 35"/>
            <p:cNvSpPr txBox="1"/>
            <p:nvPr/>
          </p:nvSpPr>
          <p:spPr>
            <a:xfrm>
              <a:off x="5260967" y="46043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1975</a:t>
              </a:r>
              <a:endParaRPr sz="1000">
                <a:latin typeface="Arial"/>
                <a:cs typeface="Arial"/>
              </a:endParaRPr>
            </a:p>
          </p:txBody>
        </p:sp>
        <p:sp>
          <p:nvSpPr>
            <p:cNvPr id="36" name="object 36"/>
            <p:cNvSpPr txBox="1"/>
            <p:nvPr/>
          </p:nvSpPr>
          <p:spPr>
            <a:xfrm>
              <a:off x="5904617" y="46043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1985</a:t>
              </a:r>
              <a:endParaRPr sz="1000">
                <a:latin typeface="Arial"/>
                <a:cs typeface="Arial"/>
              </a:endParaRPr>
            </a:p>
          </p:txBody>
        </p:sp>
        <p:sp>
          <p:nvSpPr>
            <p:cNvPr id="37" name="object 37"/>
            <p:cNvSpPr txBox="1"/>
            <p:nvPr/>
          </p:nvSpPr>
          <p:spPr>
            <a:xfrm>
              <a:off x="6548267" y="46043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1995</a:t>
              </a:r>
              <a:endParaRPr sz="1000">
                <a:latin typeface="Arial"/>
                <a:cs typeface="Arial"/>
              </a:endParaRPr>
            </a:p>
          </p:txBody>
        </p:sp>
        <p:sp>
          <p:nvSpPr>
            <p:cNvPr id="38" name="object 38"/>
            <p:cNvSpPr txBox="1"/>
            <p:nvPr/>
          </p:nvSpPr>
          <p:spPr>
            <a:xfrm>
              <a:off x="7191916" y="460438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2005</a:t>
              </a:r>
              <a:endParaRPr sz="1000">
                <a:latin typeface="Arial"/>
                <a:cs typeface="Arial"/>
              </a:endParaRPr>
            </a:p>
          </p:txBody>
        </p:sp>
        <p:sp>
          <p:nvSpPr>
            <p:cNvPr id="39" name="object 39"/>
            <p:cNvSpPr txBox="1"/>
            <p:nvPr/>
          </p:nvSpPr>
          <p:spPr>
            <a:xfrm>
              <a:off x="7835567" y="4604380"/>
              <a:ext cx="895350" cy="177800"/>
            </a:xfrm>
            <a:prstGeom prst="rect">
              <a:avLst/>
            </a:prstGeom>
          </p:spPr>
          <p:txBody>
            <a:bodyPr vert="horz" wrap="square" lIns="0" tIns="12700" rIns="0" bIns="0" rtlCol="0">
              <a:spAutoFit/>
            </a:bodyPr>
            <a:lstStyle/>
            <a:p>
              <a:pPr marL="12700">
                <a:lnSpc>
                  <a:spcPct val="100000"/>
                </a:lnSpc>
                <a:spcBef>
                  <a:spcPts val="100"/>
                </a:spcBef>
                <a:tabLst>
                  <a:tab pos="712470" algn="l"/>
                </a:tabLst>
              </a:pPr>
              <a:r>
                <a:rPr sz="1000" spc="-5" dirty="0">
                  <a:solidFill>
                    <a:srgbClr val="222222"/>
                  </a:solidFill>
                  <a:latin typeface="Arial"/>
                  <a:cs typeface="Arial"/>
                </a:rPr>
                <a:t>201</a:t>
              </a:r>
              <a:r>
                <a:rPr sz="1000" dirty="0">
                  <a:solidFill>
                    <a:srgbClr val="222222"/>
                  </a:solidFill>
                  <a:latin typeface="Arial"/>
                  <a:cs typeface="Arial"/>
                </a:rPr>
                <a:t>5  </a:t>
              </a:r>
              <a:r>
                <a:rPr sz="1000" spc="-30" dirty="0">
                  <a:solidFill>
                    <a:srgbClr val="222222"/>
                  </a:solidFill>
                  <a:latin typeface="Arial"/>
                  <a:cs typeface="Arial"/>
                </a:rPr>
                <a:t> </a:t>
              </a:r>
              <a:r>
                <a:rPr sz="1000" spc="-5" dirty="0">
                  <a:solidFill>
                    <a:srgbClr val="222222"/>
                  </a:solidFill>
                  <a:latin typeface="Arial"/>
                  <a:cs typeface="Arial"/>
                </a:rPr>
                <a:t>‘2</a:t>
              </a:r>
              <a:r>
                <a:rPr sz="1000" dirty="0">
                  <a:solidFill>
                    <a:srgbClr val="222222"/>
                  </a:solidFill>
                  <a:latin typeface="Arial"/>
                  <a:cs typeface="Arial"/>
                </a:rPr>
                <a:t>0	</a:t>
              </a:r>
              <a:r>
                <a:rPr sz="1000" spc="-5" dirty="0">
                  <a:solidFill>
                    <a:srgbClr val="222222"/>
                  </a:solidFill>
                  <a:latin typeface="Arial"/>
                  <a:cs typeface="Arial"/>
                </a:rPr>
                <a:t>‘25</a:t>
              </a:r>
              <a:endParaRPr sz="1000">
                <a:latin typeface="Arial"/>
                <a:cs typeface="Arial"/>
              </a:endParaRPr>
            </a:p>
          </p:txBody>
        </p:sp>
        <p:sp>
          <p:nvSpPr>
            <p:cNvPr id="40" name="object 40"/>
            <p:cNvSpPr/>
            <p:nvPr/>
          </p:nvSpPr>
          <p:spPr>
            <a:xfrm>
              <a:off x="8317487"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grpSp>
          <p:nvGrpSpPr>
            <p:cNvPr id="41" name="object 41"/>
            <p:cNvGrpSpPr/>
            <p:nvPr/>
          </p:nvGrpSpPr>
          <p:grpSpPr>
            <a:xfrm>
              <a:off x="5395831" y="1917966"/>
              <a:ext cx="3268979" cy="1910080"/>
              <a:chOff x="5395831" y="1917966"/>
              <a:chExt cx="3268979" cy="1910080"/>
            </a:xfrm>
          </p:grpSpPr>
          <p:sp>
            <p:nvSpPr>
              <p:cNvPr id="42" name="object 42"/>
              <p:cNvSpPr/>
              <p:nvPr/>
            </p:nvSpPr>
            <p:spPr>
              <a:xfrm>
                <a:off x="5414881" y="2593641"/>
                <a:ext cx="2585085" cy="1214755"/>
              </a:xfrm>
              <a:custGeom>
                <a:avLst/>
                <a:gdLst/>
                <a:ahLst/>
                <a:cxnLst/>
                <a:rect l="l" t="t" r="r" b="b"/>
                <a:pathLst>
                  <a:path w="2585084" h="1214754">
                    <a:moveTo>
                      <a:pt x="0" y="1214749"/>
                    </a:moveTo>
                    <a:lnTo>
                      <a:pt x="26827" y="1203161"/>
                    </a:lnTo>
                    <a:lnTo>
                      <a:pt x="59754" y="1188936"/>
                    </a:lnTo>
                    <a:lnTo>
                      <a:pt x="98034" y="1172398"/>
                    </a:lnTo>
                    <a:lnTo>
                      <a:pt x="140919" y="1153869"/>
                    </a:lnTo>
                    <a:lnTo>
                      <a:pt x="187663" y="1133674"/>
                    </a:lnTo>
                    <a:lnTo>
                      <a:pt x="237519" y="1112134"/>
                    </a:lnTo>
                    <a:lnTo>
                      <a:pt x="289742" y="1089573"/>
                    </a:lnTo>
                    <a:lnTo>
                      <a:pt x="343584" y="1066314"/>
                    </a:lnTo>
                    <a:lnTo>
                      <a:pt x="398298" y="1042681"/>
                    </a:lnTo>
                    <a:lnTo>
                      <a:pt x="453138" y="1018995"/>
                    </a:lnTo>
                    <a:lnTo>
                      <a:pt x="507357" y="995582"/>
                    </a:lnTo>
                    <a:lnTo>
                      <a:pt x="560209" y="972762"/>
                    </a:lnTo>
                    <a:lnTo>
                      <a:pt x="610947" y="950861"/>
                    </a:lnTo>
                    <a:lnTo>
                      <a:pt x="658824" y="930199"/>
                    </a:lnTo>
                    <a:lnTo>
                      <a:pt x="704852" y="910398"/>
                    </a:lnTo>
                    <a:lnTo>
                      <a:pt x="750573" y="890829"/>
                    </a:lnTo>
                    <a:lnTo>
                      <a:pt x="796036" y="871443"/>
                    </a:lnTo>
                    <a:lnTo>
                      <a:pt x="841293" y="852193"/>
                    </a:lnTo>
                    <a:lnTo>
                      <a:pt x="886393" y="833031"/>
                    </a:lnTo>
                    <a:lnTo>
                      <a:pt x="931387" y="813909"/>
                    </a:lnTo>
                    <a:lnTo>
                      <a:pt x="976325" y="794779"/>
                    </a:lnTo>
                    <a:lnTo>
                      <a:pt x="1021257" y="775594"/>
                    </a:lnTo>
                    <a:lnTo>
                      <a:pt x="1066234" y="756304"/>
                    </a:lnTo>
                    <a:lnTo>
                      <a:pt x="1111306" y="736863"/>
                    </a:lnTo>
                    <a:lnTo>
                      <a:pt x="1156523" y="717223"/>
                    </a:lnTo>
                    <a:lnTo>
                      <a:pt x="1201936" y="697335"/>
                    </a:lnTo>
                    <a:lnTo>
                      <a:pt x="1247595" y="677151"/>
                    </a:lnTo>
                    <a:lnTo>
                      <a:pt x="1293549" y="656624"/>
                    </a:lnTo>
                    <a:lnTo>
                      <a:pt x="1339829" y="635852"/>
                    </a:lnTo>
                    <a:lnTo>
                      <a:pt x="1386395" y="614956"/>
                    </a:lnTo>
                    <a:lnTo>
                      <a:pt x="1433201" y="593924"/>
                    </a:lnTo>
                    <a:lnTo>
                      <a:pt x="1480199" y="572745"/>
                    </a:lnTo>
                    <a:lnTo>
                      <a:pt x="1527340" y="551406"/>
                    </a:lnTo>
                    <a:lnTo>
                      <a:pt x="1574577" y="529895"/>
                    </a:lnTo>
                    <a:lnTo>
                      <a:pt x="1621862" y="508201"/>
                    </a:lnTo>
                    <a:lnTo>
                      <a:pt x="1669147" y="486311"/>
                    </a:lnTo>
                    <a:lnTo>
                      <a:pt x="1716384" y="464214"/>
                    </a:lnTo>
                    <a:lnTo>
                      <a:pt x="1763525" y="441898"/>
                    </a:lnTo>
                    <a:lnTo>
                      <a:pt x="1810523" y="419350"/>
                    </a:lnTo>
                    <a:lnTo>
                      <a:pt x="1857329" y="396559"/>
                    </a:lnTo>
                    <a:lnTo>
                      <a:pt x="1903895" y="373513"/>
                    </a:lnTo>
                    <a:lnTo>
                      <a:pt x="1950174" y="350199"/>
                    </a:lnTo>
                    <a:lnTo>
                      <a:pt x="1997690" y="325704"/>
                    </a:lnTo>
                    <a:lnTo>
                      <a:pt x="2047550" y="299405"/>
                    </a:lnTo>
                    <a:lnTo>
                      <a:pt x="2099086" y="271735"/>
                    </a:lnTo>
                    <a:lnTo>
                      <a:pt x="2151626" y="243123"/>
                    </a:lnTo>
                    <a:lnTo>
                      <a:pt x="2204501" y="214001"/>
                    </a:lnTo>
                    <a:lnTo>
                      <a:pt x="2257041" y="184799"/>
                    </a:lnTo>
                    <a:lnTo>
                      <a:pt x="2308576" y="155948"/>
                    </a:lnTo>
                    <a:lnTo>
                      <a:pt x="2358436" y="127879"/>
                    </a:lnTo>
                    <a:lnTo>
                      <a:pt x="2405951" y="101022"/>
                    </a:lnTo>
                    <a:lnTo>
                      <a:pt x="2450451" y="75808"/>
                    </a:lnTo>
                    <a:lnTo>
                      <a:pt x="2491266" y="52668"/>
                    </a:lnTo>
                    <a:lnTo>
                      <a:pt x="2527725" y="32033"/>
                    </a:lnTo>
                    <a:lnTo>
                      <a:pt x="2559160" y="14333"/>
                    </a:lnTo>
                    <a:lnTo>
                      <a:pt x="2584899" y="0"/>
                    </a:lnTo>
                  </a:path>
                </a:pathLst>
              </a:custGeom>
              <a:ln w="38099">
                <a:solidFill>
                  <a:srgbClr val="2773AA"/>
                </a:solidFill>
              </a:ln>
            </p:spPr>
            <p:txBody>
              <a:bodyPr wrap="square" lIns="0" tIns="0" rIns="0" bIns="0" rtlCol="0"/>
              <a:lstStyle/>
              <a:p>
                <a:endParaRPr/>
              </a:p>
            </p:txBody>
          </p:sp>
          <p:sp>
            <p:nvSpPr>
              <p:cNvPr id="43" name="object 43"/>
              <p:cNvSpPr/>
              <p:nvPr/>
            </p:nvSpPr>
            <p:spPr>
              <a:xfrm>
                <a:off x="8005249" y="2205141"/>
                <a:ext cx="640715" cy="388620"/>
              </a:xfrm>
              <a:custGeom>
                <a:avLst/>
                <a:gdLst/>
                <a:ahLst/>
                <a:cxnLst/>
                <a:rect l="l" t="t" r="r" b="b"/>
                <a:pathLst>
                  <a:path w="640715" h="388619">
                    <a:moveTo>
                      <a:pt x="0" y="388499"/>
                    </a:moveTo>
                    <a:lnTo>
                      <a:pt x="28636" y="372419"/>
                    </a:lnTo>
                    <a:lnTo>
                      <a:pt x="67387" y="350865"/>
                    </a:lnTo>
                    <a:lnTo>
                      <a:pt x="113524" y="325180"/>
                    </a:lnTo>
                    <a:lnTo>
                      <a:pt x="164320" y="296704"/>
                    </a:lnTo>
                    <a:lnTo>
                      <a:pt x="217046" y="266775"/>
                    </a:lnTo>
                    <a:lnTo>
                      <a:pt x="268973" y="236736"/>
                    </a:lnTo>
                    <a:lnTo>
                      <a:pt x="317374" y="207924"/>
                    </a:lnTo>
                    <a:lnTo>
                      <a:pt x="359674" y="181821"/>
                    </a:lnTo>
                    <a:lnTo>
                      <a:pt x="405264" y="152993"/>
                    </a:lnTo>
                    <a:lnTo>
                      <a:pt x="452221" y="122818"/>
                    </a:lnTo>
                    <a:lnTo>
                      <a:pt x="498623" y="92676"/>
                    </a:lnTo>
                    <a:lnTo>
                      <a:pt x="542545" y="63944"/>
                    </a:lnTo>
                    <a:lnTo>
                      <a:pt x="582064" y="38002"/>
                    </a:lnTo>
                    <a:lnTo>
                      <a:pt x="615257" y="16228"/>
                    </a:lnTo>
                    <a:lnTo>
                      <a:pt x="640199" y="0"/>
                    </a:lnTo>
                  </a:path>
                </a:pathLst>
              </a:custGeom>
              <a:ln w="38099">
                <a:solidFill>
                  <a:srgbClr val="87ADEB"/>
                </a:solidFill>
              </a:ln>
            </p:spPr>
            <p:txBody>
              <a:bodyPr wrap="square" lIns="0" tIns="0" rIns="0" bIns="0" rtlCol="0"/>
              <a:lstStyle/>
              <a:p>
                <a:endParaRPr/>
              </a:p>
            </p:txBody>
          </p:sp>
          <p:sp>
            <p:nvSpPr>
              <p:cNvPr id="44" name="object 44"/>
              <p:cNvSpPr/>
              <p:nvPr/>
            </p:nvSpPr>
            <p:spPr>
              <a:xfrm>
                <a:off x="8010724" y="1937016"/>
                <a:ext cx="317500" cy="668020"/>
              </a:xfrm>
              <a:custGeom>
                <a:avLst/>
                <a:gdLst/>
                <a:ahLst/>
                <a:cxnLst/>
                <a:rect l="l" t="t" r="r" b="b"/>
                <a:pathLst>
                  <a:path w="317500" h="668019">
                    <a:moveTo>
                      <a:pt x="0" y="667574"/>
                    </a:moveTo>
                    <a:lnTo>
                      <a:pt x="28869" y="606850"/>
                    </a:lnTo>
                    <a:lnTo>
                      <a:pt x="48241" y="566103"/>
                    </a:lnTo>
                    <a:lnTo>
                      <a:pt x="70151" y="520016"/>
                    </a:lnTo>
                    <a:lnTo>
                      <a:pt x="94037" y="469774"/>
                    </a:lnTo>
                    <a:lnTo>
                      <a:pt x="119333" y="416566"/>
                    </a:lnTo>
                    <a:lnTo>
                      <a:pt x="145475" y="361578"/>
                    </a:lnTo>
                    <a:lnTo>
                      <a:pt x="171899" y="305996"/>
                    </a:lnTo>
                    <a:lnTo>
                      <a:pt x="198041" y="251008"/>
                    </a:lnTo>
                    <a:lnTo>
                      <a:pt x="223337" y="197799"/>
                    </a:lnTo>
                    <a:lnTo>
                      <a:pt x="247223" y="147558"/>
                    </a:lnTo>
                    <a:lnTo>
                      <a:pt x="269133" y="101471"/>
                    </a:lnTo>
                    <a:lnTo>
                      <a:pt x="288505" y="60724"/>
                    </a:lnTo>
                    <a:lnTo>
                      <a:pt x="304774" y="26505"/>
                    </a:lnTo>
                    <a:lnTo>
                      <a:pt x="317374" y="0"/>
                    </a:lnTo>
                  </a:path>
                </a:pathLst>
              </a:custGeom>
              <a:ln w="38099">
                <a:solidFill>
                  <a:srgbClr val="F9C943"/>
                </a:solidFill>
              </a:ln>
            </p:spPr>
            <p:txBody>
              <a:bodyPr wrap="square" lIns="0" tIns="0" rIns="0" bIns="0" rtlCol="0"/>
              <a:lstStyle/>
              <a:p>
                <a:endParaRPr/>
              </a:p>
            </p:txBody>
          </p:sp>
        </p:grpSp>
        <p:sp>
          <p:nvSpPr>
            <p:cNvPr id="45" name="object 45"/>
            <p:cNvSpPr/>
            <p:nvPr/>
          </p:nvSpPr>
          <p:spPr>
            <a:xfrm>
              <a:off x="8633112" y="1934115"/>
              <a:ext cx="0" cy="2600325"/>
            </a:xfrm>
            <a:custGeom>
              <a:avLst/>
              <a:gdLst/>
              <a:ahLst/>
              <a:cxnLst/>
              <a:rect l="l" t="t" r="r" b="b"/>
              <a:pathLst>
                <a:path h="2600325">
                  <a:moveTo>
                    <a:pt x="0" y="0"/>
                  </a:moveTo>
                  <a:lnTo>
                    <a:pt x="0" y="2599799"/>
                  </a:lnTo>
                </a:path>
              </a:pathLst>
            </a:custGeom>
            <a:ln w="9524">
              <a:solidFill>
                <a:srgbClr val="B5CEF6"/>
              </a:solidFill>
            </a:ln>
          </p:spPr>
          <p:txBody>
            <a:bodyPr wrap="square" lIns="0" tIns="0" rIns="0" bIns="0" rtlCol="0"/>
            <a:lstStyle/>
            <a:p>
              <a:endParaRPr/>
            </a:p>
          </p:txBody>
        </p:sp>
        <p:sp>
          <p:nvSpPr>
            <p:cNvPr id="46" name="object 46"/>
            <p:cNvSpPr/>
            <p:nvPr/>
          </p:nvSpPr>
          <p:spPr>
            <a:xfrm>
              <a:off x="5038350" y="1669684"/>
              <a:ext cx="138430" cy="0"/>
            </a:xfrm>
            <a:custGeom>
              <a:avLst/>
              <a:gdLst/>
              <a:ahLst/>
              <a:cxnLst/>
              <a:rect l="l" t="t" r="r" b="b"/>
              <a:pathLst>
                <a:path w="138429">
                  <a:moveTo>
                    <a:pt x="0" y="0"/>
                  </a:moveTo>
                  <a:lnTo>
                    <a:pt x="138299" y="0"/>
                  </a:lnTo>
                </a:path>
              </a:pathLst>
            </a:custGeom>
            <a:ln w="38099">
              <a:solidFill>
                <a:srgbClr val="2773AA"/>
              </a:solidFill>
            </a:ln>
          </p:spPr>
          <p:txBody>
            <a:bodyPr wrap="square" lIns="0" tIns="0" rIns="0" bIns="0" rtlCol="0"/>
            <a:lstStyle/>
            <a:p>
              <a:endParaRPr/>
            </a:p>
          </p:txBody>
        </p:sp>
        <p:sp>
          <p:nvSpPr>
            <p:cNvPr id="47" name="object 47"/>
            <p:cNvSpPr txBox="1"/>
            <p:nvPr/>
          </p:nvSpPr>
          <p:spPr>
            <a:xfrm>
              <a:off x="5292713" y="1499504"/>
              <a:ext cx="1109980" cy="330200"/>
            </a:xfrm>
            <a:prstGeom prst="rect">
              <a:avLst/>
            </a:prstGeom>
          </p:spPr>
          <p:txBody>
            <a:bodyPr vert="horz" wrap="square" lIns="0" tIns="12700" rIns="0" bIns="0" rtlCol="0">
              <a:spAutoFit/>
            </a:bodyPr>
            <a:lstStyle/>
            <a:p>
              <a:pPr marL="12700" marR="5080">
                <a:lnSpc>
                  <a:spcPct val="100000"/>
                </a:lnSpc>
                <a:spcBef>
                  <a:spcPts val="100"/>
                </a:spcBef>
              </a:pPr>
              <a:r>
                <a:rPr sz="1000" spc="-5" dirty="0">
                  <a:solidFill>
                    <a:srgbClr val="222222"/>
                  </a:solidFill>
                  <a:latin typeface="Arial"/>
                  <a:cs typeface="Arial"/>
                </a:rPr>
                <a:t>Average</a:t>
              </a:r>
              <a:r>
                <a:rPr sz="1000" spc="-45" dirty="0">
                  <a:solidFill>
                    <a:srgbClr val="222222"/>
                  </a:solidFill>
                  <a:latin typeface="Arial"/>
                  <a:cs typeface="Arial"/>
                </a:rPr>
                <a:t> </a:t>
              </a:r>
              <a:r>
                <a:rPr sz="1000" spc="-5" dirty="0">
                  <a:solidFill>
                    <a:srgbClr val="222222"/>
                  </a:solidFill>
                  <a:latin typeface="Arial"/>
                  <a:cs typeface="Arial"/>
                </a:rPr>
                <a:t>lifespan</a:t>
              </a:r>
              <a:r>
                <a:rPr sz="1000" spc="-40" dirty="0">
                  <a:solidFill>
                    <a:srgbClr val="222222"/>
                  </a:solidFill>
                  <a:latin typeface="Arial"/>
                  <a:cs typeface="Arial"/>
                </a:rPr>
                <a:t> </a:t>
              </a:r>
              <a:r>
                <a:rPr sz="1000" spc="-5" dirty="0">
                  <a:solidFill>
                    <a:srgbClr val="222222"/>
                  </a:solidFill>
                  <a:latin typeface="Arial"/>
                  <a:cs typeface="Arial"/>
                </a:rPr>
                <a:t>at </a:t>
              </a:r>
              <a:r>
                <a:rPr sz="1000" spc="-260" dirty="0">
                  <a:solidFill>
                    <a:srgbClr val="222222"/>
                  </a:solidFill>
                  <a:latin typeface="Arial"/>
                  <a:cs typeface="Arial"/>
                </a:rPr>
                <a:t> </a:t>
              </a:r>
              <a:r>
                <a:rPr sz="1000" spc="-5" dirty="0">
                  <a:solidFill>
                    <a:srgbClr val="222222"/>
                  </a:solidFill>
                  <a:latin typeface="Arial"/>
                  <a:cs typeface="Arial"/>
                </a:rPr>
                <a:t>65</a:t>
              </a:r>
              <a:r>
                <a:rPr sz="1000" spc="-15" dirty="0">
                  <a:solidFill>
                    <a:srgbClr val="222222"/>
                  </a:solidFill>
                  <a:latin typeface="Arial"/>
                  <a:cs typeface="Arial"/>
                </a:rPr>
                <a:t> </a:t>
              </a:r>
              <a:r>
                <a:rPr sz="1000" spc="-5" dirty="0">
                  <a:solidFill>
                    <a:srgbClr val="222222"/>
                  </a:solidFill>
                  <a:latin typeface="Arial"/>
                  <a:cs typeface="Arial"/>
                </a:rPr>
                <a:t>with</a:t>
              </a:r>
              <a:r>
                <a:rPr sz="1000" spc="-15" dirty="0">
                  <a:solidFill>
                    <a:srgbClr val="222222"/>
                  </a:solidFill>
                  <a:latin typeface="Arial"/>
                  <a:cs typeface="Arial"/>
                </a:rPr>
                <a:t> </a:t>
              </a:r>
              <a:r>
                <a:rPr sz="1000" dirty="0">
                  <a:solidFill>
                    <a:srgbClr val="222222"/>
                  </a:solidFill>
                  <a:latin typeface="Arial"/>
                  <a:cs typeface="Arial"/>
                </a:rPr>
                <a:t>cancer</a:t>
              </a:r>
              <a:endParaRPr sz="1000">
                <a:latin typeface="Arial"/>
                <a:cs typeface="Arial"/>
              </a:endParaRPr>
            </a:p>
          </p:txBody>
        </p:sp>
        <p:sp>
          <p:nvSpPr>
            <p:cNvPr id="48" name="object 48"/>
            <p:cNvSpPr/>
            <p:nvPr/>
          </p:nvSpPr>
          <p:spPr>
            <a:xfrm>
              <a:off x="6645675" y="1669684"/>
              <a:ext cx="138430" cy="0"/>
            </a:xfrm>
            <a:custGeom>
              <a:avLst/>
              <a:gdLst/>
              <a:ahLst/>
              <a:cxnLst/>
              <a:rect l="l" t="t" r="r" b="b"/>
              <a:pathLst>
                <a:path w="138429">
                  <a:moveTo>
                    <a:pt x="0" y="0"/>
                  </a:moveTo>
                  <a:lnTo>
                    <a:pt x="138299" y="0"/>
                  </a:lnTo>
                </a:path>
              </a:pathLst>
            </a:custGeom>
            <a:ln w="38099">
              <a:solidFill>
                <a:srgbClr val="87ADEB"/>
              </a:solidFill>
            </a:ln>
          </p:spPr>
          <p:txBody>
            <a:bodyPr wrap="square" lIns="0" tIns="0" rIns="0" bIns="0" rtlCol="0"/>
            <a:lstStyle/>
            <a:p>
              <a:endParaRPr/>
            </a:p>
          </p:txBody>
        </p:sp>
        <p:sp>
          <p:nvSpPr>
            <p:cNvPr id="49" name="object 49"/>
            <p:cNvSpPr txBox="1"/>
            <p:nvPr/>
          </p:nvSpPr>
          <p:spPr>
            <a:xfrm>
              <a:off x="6894935" y="1575704"/>
              <a:ext cx="51879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Forecast</a:t>
              </a:r>
              <a:endParaRPr sz="1000">
                <a:latin typeface="Arial"/>
                <a:cs typeface="Arial"/>
              </a:endParaRPr>
            </a:p>
          </p:txBody>
        </p:sp>
        <p:sp>
          <p:nvSpPr>
            <p:cNvPr id="50" name="object 50"/>
            <p:cNvSpPr/>
            <p:nvPr/>
          </p:nvSpPr>
          <p:spPr>
            <a:xfrm>
              <a:off x="7641694" y="1669684"/>
              <a:ext cx="138430" cy="0"/>
            </a:xfrm>
            <a:custGeom>
              <a:avLst/>
              <a:gdLst/>
              <a:ahLst/>
              <a:cxnLst/>
              <a:rect l="l" t="t" r="r" b="b"/>
              <a:pathLst>
                <a:path w="138429">
                  <a:moveTo>
                    <a:pt x="0" y="0"/>
                  </a:moveTo>
                  <a:lnTo>
                    <a:pt x="138299" y="0"/>
                  </a:lnTo>
                </a:path>
              </a:pathLst>
            </a:custGeom>
            <a:ln w="38099">
              <a:solidFill>
                <a:srgbClr val="F9C943"/>
              </a:solidFill>
            </a:ln>
          </p:spPr>
          <p:txBody>
            <a:bodyPr wrap="square" lIns="0" tIns="0" rIns="0" bIns="0" rtlCol="0"/>
            <a:lstStyle/>
            <a:p>
              <a:endParaRPr/>
            </a:p>
          </p:txBody>
        </p:sp>
        <p:sp>
          <p:nvSpPr>
            <p:cNvPr id="51" name="object 51"/>
            <p:cNvSpPr txBox="1"/>
            <p:nvPr/>
          </p:nvSpPr>
          <p:spPr>
            <a:xfrm>
              <a:off x="7880350" y="1499504"/>
              <a:ext cx="779145" cy="330200"/>
            </a:xfrm>
            <a:prstGeom prst="rect">
              <a:avLst/>
            </a:prstGeom>
          </p:spPr>
          <p:txBody>
            <a:bodyPr vert="horz" wrap="square" lIns="0" tIns="12700" rIns="0" bIns="0" rtlCol="0">
              <a:spAutoFit/>
            </a:bodyPr>
            <a:lstStyle/>
            <a:p>
              <a:pPr marL="12700" marR="5080">
                <a:lnSpc>
                  <a:spcPct val="100000"/>
                </a:lnSpc>
                <a:spcBef>
                  <a:spcPts val="100"/>
                </a:spcBef>
              </a:pPr>
              <a:r>
                <a:rPr sz="1000" spc="-5" dirty="0">
                  <a:solidFill>
                    <a:srgbClr val="222222"/>
                  </a:solidFill>
                  <a:latin typeface="Arial"/>
                  <a:cs typeface="Arial"/>
                </a:rPr>
                <a:t>Forecas</a:t>
              </a:r>
              <a:r>
                <a:rPr sz="1000" dirty="0">
                  <a:solidFill>
                    <a:srgbClr val="222222"/>
                  </a:solidFill>
                  <a:latin typeface="Arial"/>
                  <a:cs typeface="Arial"/>
                </a:rPr>
                <a:t>t</a:t>
              </a:r>
              <a:r>
                <a:rPr sz="1000" spc="-5" dirty="0">
                  <a:solidFill>
                    <a:srgbClr val="222222"/>
                  </a:solidFill>
                  <a:latin typeface="Arial"/>
                  <a:cs typeface="Arial"/>
                </a:rPr>
                <a:t> with  liquid</a:t>
              </a:r>
              <a:r>
                <a:rPr sz="1000" spc="-40" dirty="0">
                  <a:solidFill>
                    <a:srgbClr val="222222"/>
                  </a:solidFill>
                  <a:latin typeface="Arial"/>
                  <a:cs typeface="Arial"/>
                </a:rPr>
                <a:t> </a:t>
              </a:r>
              <a:r>
                <a:rPr sz="1000" spc="-5" dirty="0">
                  <a:solidFill>
                    <a:srgbClr val="222222"/>
                  </a:solidFill>
                  <a:latin typeface="Arial"/>
                  <a:cs typeface="Arial"/>
                </a:rPr>
                <a:t>biopsy</a:t>
              </a:r>
              <a:endParaRPr sz="1000">
                <a:latin typeface="Arial"/>
                <a:cs typeface="Arial"/>
              </a:endParaRPr>
            </a:p>
          </p:txBody>
        </p:sp>
      </p:grpSp>
      <p:grpSp>
        <p:nvGrpSpPr>
          <p:cNvPr id="10" name="object 10">
            <a:extLst>
              <a:ext uri="{C183D7F6-B498-43B3-948B-1728B52AA6E4}">
                <adec:decorative xmlns:adec="http://schemas.microsoft.com/office/drawing/2017/decorative" val="1"/>
              </a:ext>
            </a:extLst>
          </p:cNvPr>
          <p:cNvGrpSpPr/>
          <p:nvPr/>
        </p:nvGrpSpPr>
        <p:grpSpPr>
          <a:xfrm>
            <a:off x="8654975" y="96666"/>
            <a:ext cx="319405" cy="288925"/>
            <a:chOff x="8654975" y="96666"/>
            <a:chExt cx="319405" cy="288925"/>
          </a:xfrm>
        </p:grpSpPr>
        <p:pic>
          <p:nvPicPr>
            <p:cNvPr id="11" name="object 11"/>
            <p:cNvPicPr/>
            <p:nvPr/>
          </p:nvPicPr>
          <p:blipFill>
            <a:blip r:embed="rId4" cstate="print"/>
            <a:stretch>
              <a:fillRect/>
            </a:stretch>
          </p:blipFill>
          <p:spPr>
            <a:xfrm>
              <a:off x="8662595" y="125975"/>
              <a:ext cx="196183" cy="259424"/>
            </a:xfrm>
            <a:prstGeom prst="rect">
              <a:avLst/>
            </a:prstGeom>
          </p:spPr>
        </p:pic>
        <p:sp>
          <p:nvSpPr>
            <p:cNvPr id="12" name="object 12"/>
            <p:cNvSpPr/>
            <p:nvPr/>
          </p:nvSpPr>
          <p:spPr>
            <a:xfrm>
              <a:off x="8659738" y="101429"/>
              <a:ext cx="309880" cy="142240"/>
            </a:xfrm>
            <a:custGeom>
              <a:avLst/>
              <a:gdLst/>
              <a:ahLst/>
              <a:cxnLst/>
              <a:rect l="l" t="t" r="r" b="b"/>
              <a:pathLst>
                <a:path w="309879" h="142240">
                  <a:moveTo>
                    <a:pt x="0" y="0"/>
                  </a:moveTo>
                  <a:lnTo>
                    <a:pt x="1578" y="9969"/>
                  </a:lnTo>
                  <a:lnTo>
                    <a:pt x="3158" y="24463"/>
                  </a:lnTo>
                  <a:lnTo>
                    <a:pt x="9472" y="39459"/>
                  </a:lnTo>
                  <a:lnTo>
                    <a:pt x="25256" y="50937"/>
                  </a:lnTo>
                  <a:lnTo>
                    <a:pt x="55886" y="57473"/>
                  </a:lnTo>
                  <a:lnTo>
                    <a:pt x="97464" y="61327"/>
                  </a:lnTo>
                  <a:lnTo>
                    <a:pt x="140818" y="64009"/>
                  </a:lnTo>
                  <a:lnTo>
                    <a:pt x="176774" y="67026"/>
                  </a:lnTo>
                  <a:lnTo>
                    <a:pt x="202917" y="69434"/>
                  </a:lnTo>
                  <a:lnTo>
                    <a:pt x="224127" y="70878"/>
                  </a:lnTo>
                  <a:lnTo>
                    <a:pt x="242181" y="73746"/>
                  </a:lnTo>
                  <a:lnTo>
                    <a:pt x="258853" y="80427"/>
                  </a:lnTo>
                  <a:lnTo>
                    <a:pt x="274883" y="93894"/>
                  </a:lnTo>
                  <a:lnTo>
                    <a:pt x="289235" y="112095"/>
                  </a:lnTo>
                  <a:lnTo>
                    <a:pt x="301022" y="129878"/>
                  </a:lnTo>
                  <a:lnTo>
                    <a:pt x="309357" y="142089"/>
                  </a:lnTo>
                </a:path>
              </a:pathLst>
            </a:custGeom>
            <a:ln w="9524">
              <a:solidFill>
                <a:srgbClr val="3781B6"/>
              </a:solidFill>
            </a:ln>
          </p:spPr>
          <p:txBody>
            <a:bodyPr wrap="square" lIns="0" tIns="0" rIns="0" bIns="0" rtlCol="0"/>
            <a:lstStyle/>
            <a:p>
              <a:endParaRPr/>
            </a:p>
          </p:txBody>
        </p:sp>
      </p:grpSp>
      <p:sp>
        <p:nvSpPr>
          <p:cNvPr id="8" name="object 8">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9" name="object 9"/>
          <p:cNvSpPr txBox="1"/>
          <p:nvPr/>
        </p:nvSpPr>
        <p:spPr>
          <a:xfrm>
            <a:off x="109749" y="4957244"/>
            <a:ext cx="4878705" cy="132080"/>
          </a:xfrm>
          <a:prstGeom prst="rect">
            <a:avLst/>
          </a:prstGeom>
        </p:spPr>
        <p:txBody>
          <a:bodyPr vert="horz" wrap="square" lIns="0" tIns="12700" rIns="0" bIns="0" rtlCol="0">
            <a:spAutoFit/>
          </a:bodyPr>
          <a:lstStyle/>
          <a:p>
            <a:pPr marL="12700">
              <a:lnSpc>
                <a:spcPct val="100000"/>
              </a:lnSpc>
              <a:spcBef>
                <a:spcPts val="100"/>
              </a:spcBef>
            </a:pPr>
            <a:r>
              <a:rPr sz="700" i="1" spc="35" dirty="0">
                <a:solidFill>
                  <a:srgbClr val="222222"/>
                </a:solidFill>
                <a:latin typeface="Calibri"/>
                <a:cs typeface="Calibri"/>
              </a:rPr>
              <a:t>Sources:</a:t>
            </a:r>
            <a:r>
              <a:rPr sz="700" i="1" spc="30" dirty="0">
                <a:solidFill>
                  <a:srgbClr val="222222"/>
                </a:solidFill>
                <a:latin typeface="Calibri"/>
                <a:cs typeface="Calibri"/>
              </a:rPr>
              <a:t> </a:t>
            </a:r>
            <a:r>
              <a:rPr sz="700" i="1" spc="10" dirty="0">
                <a:solidFill>
                  <a:srgbClr val="222222"/>
                </a:solidFill>
                <a:latin typeface="Calibri"/>
                <a:cs typeface="Calibri"/>
              </a:rPr>
              <a:t>Ultra-Short</a:t>
            </a:r>
            <a:r>
              <a:rPr sz="700" i="1" spc="30" dirty="0">
                <a:solidFill>
                  <a:srgbClr val="222222"/>
                </a:solidFill>
                <a:latin typeface="Calibri"/>
                <a:cs typeface="Calibri"/>
              </a:rPr>
              <a:t> </a:t>
            </a:r>
            <a:r>
              <a:rPr sz="700" i="1" spc="20" dirty="0">
                <a:solidFill>
                  <a:srgbClr val="222222"/>
                </a:solidFill>
                <a:latin typeface="Calibri"/>
                <a:cs typeface="Calibri"/>
              </a:rPr>
              <a:t>Circulating</a:t>
            </a:r>
            <a:r>
              <a:rPr sz="700" i="1" spc="30" dirty="0">
                <a:solidFill>
                  <a:srgbClr val="222222"/>
                </a:solidFill>
                <a:latin typeface="Calibri"/>
                <a:cs typeface="Calibri"/>
              </a:rPr>
              <a:t> </a:t>
            </a:r>
            <a:r>
              <a:rPr sz="700" i="1" spc="10" dirty="0">
                <a:solidFill>
                  <a:srgbClr val="222222"/>
                </a:solidFill>
                <a:latin typeface="Calibri"/>
                <a:cs typeface="Calibri"/>
              </a:rPr>
              <a:t>Tumor</a:t>
            </a:r>
            <a:r>
              <a:rPr sz="700" i="1" spc="30" dirty="0">
                <a:solidFill>
                  <a:srgbClr val="222222"/>
                </a:solidFill>
                <a:latin typeface="Calibri"/>
                <a:cs typeface="Calibri"/>
              </a:rPr>
              <a:t> </a:t>
            </a:r>
            <a:r>
              <a:rPr sz="700" i="1" spc="50" dirty="0">
                <a:solidFill>
                  <a:srgbClr val="222222"/>
                </a:solidFill>
                <a:latin typeface="Calibri"/>
                <a:cs typeface="Calibri"/>
              </a:rPr>
              <a:t>DNA</a:t>
            </a:r>
            <a:r>
              <a:rPr sz="700" i="1" spc="30" dirty="0">
                <a:solidFill>
                  <a:srgbClr val="222222"/>
                </a:solidFill>
                <a:latin typeface="Calibri"/>
                <a:cs typeface="Calibri"/>
              </a:rPr>
              <a:t> </a:t>
            </a:r>
            <a:r>
              <a:rPr sz="700" i="1" spc="20" dirty="0">
                <a:solidFill>
                  <a:srgbClr val="222222"/>
                </a:solidFill>
                <a:latin typeface="Calibri"/>
                <a:cs typeface="Calibri"/>
              </a:rPr>
              <a:t>(usctDNA)</a:t>
            </a:r>
            <a:r>
              <a:rPr sz="700" i="1" spc="30" dirty="0">
                <a:solidFill>
                  <a:srgbClr val="222222"/>
                </a:solidFill>
                <a:latin typeface="Calibri"/>
                <a:cs typeface="Calibri"/>
              </a:rPr>
              <a:t> </a:t>
            </a:r>
            <a:r>
              <a:rPr sz="700" i="1" spc="10" dirty="0">
                <a:solidFill>
                  <a:srgbClr val="222222"/>
                </a:solidFill>
                <a:latin typeface="Calibri"/>
                <a:cs typeface="Calibri"/>
              </a:rPr>
              <a:t>in</a:t>
            </a:r>
            <a:r>
              <a:rPr sz="700" i="1" spc="30" dirty="0">
                <a:solidFill>
                  <a:srgbClr val="222222"/>
                </a:solidFill>
                <a:latin typeface="Calibri"/>
                <a:cs typeface="Calibri"/>
              </a:rPr>
              <a:t> Plasma </a:t>
            </a:r>
            <a:r>
              <a:rPr sz="700" i="1" spc="35" dirty="0">
                <a:solidFill>
                  <a:srgbClr val="222222"/>
                </a:solidFill>
                <a:latin typeface="Calibri"/>
                <a:cs typeface="Calibri"/>
              </a:rPr>
              <a:t>and</a:t>
            </a:r>
            <a:r>
              <a:rPr sz="700" i="1" spc="30" dirty="0">
                <a:solidFill>
                  <a:srgbClr val="222222"/>
                </a:solidFill>
                <a:latin typeface="Calibri"/>
                <a:cs typeface="Calibri"/>
              </a:rPr>
              <a:t> Saliva </a:t>
            </a:r>
            <a:r>
              <a:rPr sz="700" i="1" spc="10" dirty="0">
                <a:solidFill>
                  <a:srgbClr val="222222"/>
                </a:solidFill>
                <a:latin typeface="Calibri"/>
                <a:cs typeface="Calibri"/>
              </a:rPr>
              <a:t>of</a:t>
            </a:r>
            <a:r>
              <a:rPr sz="700" i="1" spc="30" dirty="0">
                <a:solidFill>
                  <a:srgbClr val="222222"/>
                </a:solidFill>
                <a:latin typeface="Calibri"/>
                <a:cs typeface="Calibri"/>
              </a:rPr>
              <a:t> </a:t>
            </a:r>
            <a:r>
              <a:rPr sz="700" i="1" spc="25" dirty="0">
                <a:solidFill>
                  <a:srgbClr val="222222"/>
                </a:solidFill>
                <a:latin typeface="Calibri"/>
                <a:cs typeface="Calibri"/>
              </a:rPr>
              <a:t>Non-Small</a:t>
            </a:r>
            <a:r>
              <a:rPr sz="700" i="1" spc="30" dirty="0">
                <a:solidFill>
                  <a:srgbClr val="222222"/>
                </a:solidFill>
                <a:latin typeface="Calibri"/>
                <a:cs typeface="Calibri"/>
              </a:rPr>
              <a:t> </a:t>
            </a:r>
            <a:r>
              <a:rPr sz="700" i="1" spc="40" dirty="0">
                <a:solidFill>
                  <a:srgbClr val="222222"/>
                </a:solidFill>
                <a:latin typeface="Calibri"/>
                <a:cs typeface="Calibri"/>
              </a:rPr>
              <a:t>Cell</a:t>
            </a:r>
            <a:r>
              <a:rPr sz="700" i="1" spc="30" dirty="0">
                <a:solidFill>
                  <a:srgbClr val="222222"/>
                </a:solidFill>
                <a:latin typeface="Calibri"/>
                <a:cs typeface="Calibri"/>
              </a:rPr>
              <a:t> </a:t>
            </a:r>
            <a:r>
              <a:rPr sz="700" i="1" spc="35" dirty="0">
                <a:solidFill>
                  <a:srgbClr val="222222"/>
                </a:solidFill>
                <a:latin typeface="Calibri"/>
                <a:cs typeface="Calibri"/>
              </a:rPr>
              <a:t>Lung</a:t>
            </a:r>
            <a:r>
              <a:rPr sz="700" i="1" spc="30" dirty="0">
                <a:solidFill>
                  <a:srgbClr val="222222"/>
                </a:solidFill>
                <a:latin typeface="Calibri"/>
                <a:cs typeface="Calibri"/>
              </a:rPr>
              <a:t> </a:t>
            </a:r>
            <a:r>
              <a:rPr sz="700" i="1" spc="45" dirty="0">
                <a:solidFill>
                  <a:srgbClr val="222222"/>
                </a:solidFill>
                <a:latin typeface="Calibri"/>
                <a:cs typeface="Calibri"/>
              </a:rPr>
              <a:t>Cancer</a:t>
            </a:r>
            <a:r>
              <a:rPr sz="700" i="1" spc="30" dirty="0">
                <a:solidFill>
                  <a:srgbClr val="222222"/>
                </a:solidFill>
                <a:latin typeface="Calibri"/>
                <a:cs typeface="Calibri"/>
              </a:rPr>
              <a:t> </a:t>
            </a:r>
            <a:r>
              <a:rPr sz="700" i="1" spc="45" dirty="0">
                <a:solidFill>
                  <a:srgbClr val="222222"/>
                </a:solidFill>
                <a:latin typeface="Calibri"/>
                <a:cs typeface="Calibri"/>
              </a:rPr>
              <a:t>(NSCLC)</a:t>
            </a:r>
            <a:r>
              <a:rPr sz="700" i="1" spc="30" dirty="0">
                <a:solidFill>
                  <a:srgbClr val="222222"/>
                </a:solidFill>
                <a:latin typeface="Calibri"/>
                <a:cs typeface="Calibri"/>
              </a:rPr>
              <a:t> </a:t>
            </a:r>
            <a:r>
              <a:rPr sz="700" i="1" spc="15" dirty="0">
                <a:solidFill>
                  <a:srgbClr val="222222"/>
                </a:solidFill>
                <a:latin typeface="Calibri"/>
                <a:cs typeface="Calibri"/>
              </a:rPr>
              <a:t>Patients</a:t>
            </a:r>
            <a:endParaRPr sz="7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304800" y="301788"/>
            <a:ext cx="8534400" cy="4595495"/>
          </a:xfrm>
          <a:custGeom>
            <a:avLst/>
            <a:gdLst/>
            <a:ahLst/>
            <a:cxnLst/>
            <a:rect l="l" t="t" r="r" b="b"/>
            <a:pathLst>
              <a:path w="8534400" h="4595495">
                <a:moveTo>
                  <a:pt x="8534399" y="4595400"/>
                </a:moveTo>
                <a:lnTo>
                  <a:pt x="0" y="4595400"/>
                </a:lnTo>
                <a:lnTo>
                  <a:pt x="0" y="0"/>
                </a:lnTo>
                <a:lnTo>
                  <a:pt x="8534399" y="0"/>
                </a:lnTo>
                <a:lnTo>
                  <a:pt x="8534399" y="4595400"/>
                </a:lnTo>
                <a:close/>
              </a:path>
            </a:pathLst>
          </a:custGeom>
          <a:solidFill>
            <a:srgbClr val="2F7EB8"/>
          </a:solidFill>
        </p:spPr>
        <p:txBody>
          <a:bodyPr wrap="square" lIns="0" tIns="0" rIns="0" bIns="0" rtlCol="0"/>
          <a:lstStyle/>
          <a:p>
            <a:endParaRPr/>
          </a:p>
        </p:txBody>
      </p:sp>
      <p:grpSp>
        <p:nvGrpSpPr>
          <p:cNvPr id="4" name="object 4">
            <a:extLst>
              <a:ext uri="{C183D7F6-B498-43B3-948B-1728B52AA6E4}">
                <adec:decorative xmlns:adec="http://schemas.microsoft.com/office/drawing/2017/decorative" val="1"/>
              </a:ext>
            </a:extLst>
          </p:cNvPr>
          <p:cNvGrpSpPr/>
          <p:nvPr/>
        </p:nvGrpSpPr>
        <p:grpSpPr>
          <a:xfrm>
            <a:off x="1981200" y="0"/>
            <a:ext cx="7172325" cy="3883025"/>
            <a:chOff x="1981200" y="0"/>
            <a:chExt cx="7172325" cy="3883025"/>
          </a:xfrm>
        </p:grpSpPr>
        <p:sp>
          <p:nvSpPr>
            <p:cNvPr id="5" name="object 5"/>
            <p:cNvSpPr/>
            <p:nvPr/>
          </p:nvSpPr>
          <p:spPr>
            <a:xfrm>
              <a:off x="1981200" y="2895599"/>
              <a:ext cx="838200" cy="76200"/>
            </a:xfrm>
            <a:custGeom>
              <a:avLst/>
              <a:gdLst/>
              <a:ahLst/>
              <a:cxnLst/>
              <a:rect l="l" t="t" r="r" b="b"/>
              <a:pathLst>
                <a:path w="838200" h="76200">
                  <a:moveTo>
                    <a:pt x="838199" y="76199"/>
                  </a:moveTo>
                  <a:lnTo>
                    <a:pt x="0" y="76199"/>
                  </a:lnTo>
                  <a:lnTo>
                    <a:pt x="0" y="0"/>
                  </a:lnTo>
                  <a:lnTo>
                    <a:pt x="838199" y="0"/>
                  </a:lnTo>
                  <a:lnTo>
                    <a:pt x="838199" y="76199"/>
                  </a:lnTo>
                  <a:close/>
                </a:path>
              </a:pathLst>
            </a:custGeom>
            <a:solidFill>
              <a:srgbClr val="FFFFFF"/>
            </a:solidFill>
          </p:spPr>
          <p:txBody>
            <a:bodyPr wrap="square" lIns="0" tIns="0" rIns="0" bIns="0" rtlCol="0"/>
            <a:lstStyle/>
            <a:p>
              <a:endParaRPr/>
            </a:p>
          </p:txBody>
        </p:sp>
        <p:sp>
          <p:nvSpPr>
            <p:cNvPr id="6" name="object 6"/>
            <p:cNvSpPr/>
            <p:nvPr/>
          </p:nvSpPr>
          <p:spPr>
            <a:xfrm>
              <a:off x="6018996" y="0"/>
              <a:ext cx="3125470" cy="3863975"/>
            </a:xfrm>
            <a:custGeom>
              <a:avLst/>
              <a:gdLst/>
              <a:ahLst/>
              <a:cxnLst/>
              <a:rect l="l" t="t" r="r" b="b"/>
              <a:pathLst>
                <a:path w="3125470" h="3863975">
                  <a:moveTo>
                    <a:pt x="0" y="1041825"/>
                  </a:moveTo>
                  <a:lnTo>
                    <a:pt x="401" y="993715"/>
                  </a:lnTo>
                  <a:lnTo>
                    <a:pt x="1603" y="945801"/>
                  </a:lnTo>
                  <a:lnTo>
                    <a:pt x="3597" y="898087"/>
                  </a:lnTo>
                  <a:lnTo>
                    <a:pt x="6378" y="850581"/>
                  </a:lnTo>
                  <a:lnTo>
                    <a:pt x="9939" y="803288"/>
                  </a:lnTo>
                  <a:lnTo>
                    <a:pt x="14274" y="756216"/>
                  </a:lnTo>
                  <a:lnTo>
                    <a:pt x="19377" y="709370"/>
                  </a:lnTo>
                  <a:lnTo>
                    <a:pt x="25240" y="662756"/>
                  </a:lnTo>
                  <a:lnTo>
                    <a:pt x="31859" y="616382"/>
                  </a:lnTo>
                  <a:lnTo>
                    <a:pt x="39226" y="570253"/>
                  </a:lnTo>
                  <a:lnTo>
                    <a:pt x="47336" y="524376"/>
                  </a:lnTo>
                  <a:lnTo>
                    <a:pt x="56181" y="478757"/>
                  </a:lnTo>
                  <a:lnTo>
                    <a:pt x="65755" y="433403"/>
                  </a:lnTo>
                  <a:lnTo>
                    <a:pt x="76052" y="388319"/>
                  </a:lnTo>
                  <a:lnTo>
                    <a:pt x="87066" y="343513"/>
                  </a:lnTo>
                  <a:lnTo>
                    <a:pt x="98790" y="298991"/>
                  </a:lnTo>
                  <a:lnTo>
                    <a:pt x="111218" y="254759"/>
                  </a:lnTo>
                  <a:lnTo>
                    <a:pt x="124344" y="210823"/>
                  </a:lnTo>
                  <a:lnTo>
                    <a:pt x="138161" y="167190"/>
                  </a:lnTo>
                  <a:lnTo>
                    <a:pt x="152662" y="123866"/>
                  </a:lnTo>
                  <a:lnTo>
                    <a:pt x="167842" y="80857"/>
                  </a:lnTo>
                  <a:lnTo>
                    <a:pt x="183694" y="38171"/>
                  </a:lnTo>
                  <a:lnTo>
                    <a:pt x="198579" y="0"/>
                  </a:lnTo>
                </a:path>
                <a:path w="3125470" h="3863975">
                  <a:moveTo>
                    <a:pt x="3125002" y="3847785"/>
                  </a:moveTo>
                  <a:lnTo>
                    <a:pt x="3060798" y="3853986"/>
                  </a:lnTo>
                  <a:lnTo>
                    <a:pt x="3013503" y="3857547"/>
                  </a:lnTo>
                  <a:lnTo>
                    <a:pt x="2965994" y="3860327"/>
                  </a:lnTo>
                  <a:lnTo>
                    <a:pt x="2918278" y="3862322"/>
                  </a:lnTo>
                  <a:lnTo>
                    <a:pt x="2870361" y="3863523"/>
                  </a:lnTo>
                  <a:lnTo>
                    <a:pt x="2822249" y="3863925"/>
                  </a:lnTo>
                  <a:lnTo>
                    <a:pt x="2774138" y="3863523"/>
                  </a:lnTo>
                  <a:lnTo>
                    <a:pt x="2726221" y="3862322"/>
                  </a:lnTo>
                  <a:lnTo>
                    <a:pt x="2678505" y="3860327"/>
                  </a:lnTo>
                  <a:lnTo>
                    <a:pt x="2630996" y="3857547"/>
                  </a:lnTo>
                  <a:lnTo>
                    <a:pt x="2583701" y="3853986"/>
                  </a:lnTo>
                  <a:lnTo>
                    <a:pt x="2536626" y="3849651"/>
                  </a:lnTo>
                  <a:lnTo>
                    <a:pt x="2489777" y="3844548"/>
                  </a:lnTo>
                  <a:lnTo>
                    <a:pt x="2443161" y="3838685"/>
                  </a:lnTo>
                  <a:lnTo>
                    <a:pt x="2396784" y="3832067"/>
                  </a:lnTo>
                  <a:lnTo>
                    <a:pt x="2350653" y="3824700"/>
                  </a:lnTo>
                  <a:lnTo>
                    <a:pt x="2304773" y="3816591"/>
                  </a:lnTo>
                  <a:lnTo>
                    <a:pt x="2259152" y="3807746"/>
                  </a:lnTo>
                  <a:lnTo>
                    <a:pt x="2213795" y="3798173"/>
                  </a:lnTo>
                  <a:lnTo>
                    <a:pt x="2168709" y="3787876"/>
                  </a:lnTo>
                  <a:lnTo>
                    <a:pt x="2123901" y="3776863"/>
                  </a:lnTo>
                  <a:lnTo>
                    <a:pt x="2079376" y="3765139"/>
                  </a:lnTo>
                  <a:lnTo>
                    <a:pt x="2035142" y="3752711"/>
                  </a:lnTo>
                  <a:lnTo>
                    <a:pt x="1991203" y="3739587"/>
                  </a:lnTo>
                  <a:lnTo>
                    <a:pt x="1947568" y="3725771"/>
                  </a:lnTo>
                  <a:lnTo>
                    <a:pt x="1904242" y="3711270"/>
                  </a:lnTo>
                  <a:lnTo>
                    <a:pt x="1861231" y="3696091"/>
                  </a:lnTo>
                  <a:lnTo>
                    <a:pt x="1818542" y="3680239"/>
                  </a:lnTo>
                  <a:lnTo>
                    <a:pt x="1776182" y="3663722"/>
                  </a:lnTo>
                  <a:lnTo>
                    <a:pt x="1734156" y="3646546"/>
                  </a:lnTo>
                  <a:lnTo>
                    <a:pt x="1692471" y="3628717"/>
                  </a:lnTo>
                  <a:lnTo>
                    <a:pt x="1651133" y="3610241"/>
                  </a:lnTo>
                  <a:lnTo>
                    <a:pt x="1610149" y="3591126"/>
                  </a:lnTo>
                  <a:lnTo>
                    <a:pt x="1569526" y="3571376"/>
                  </a:lnTo>
                  <a:lnTo>
                    <a:pt x="1529268" y="3550999"/>
                  </a:lnTo>
                  <a:lnTo>
                    <a:pt x="1489384" y="3530001"/>
                  </a:lnTo>
                  <a:lnTo>
                    <a:pt x="1449879" y="3508388"/>
                  </a:lnTo>
                  <a:lnTo>
                    <a:pt x="1410759" y="3486166"/>
                  </a:lnTo>
                  <a:lnTo>
                    <a:pt x="1372031" y="3463343"/>
                  </a:lnTo>
                  <a:lnTo>
                    <a:pt x="1333702" y="3439924"/>
                  </a:lnTo>
                  <a:lnTo>
                    <a:pt x="1295777" y="3415916"/>
                  </a:lnTo>
                  <a:lnTo>
                    <a:pt x="1258263" y="3391325"/>
                  </a:lnTo>
                  <a:lnTo>
                    <a:pt x="1221167" y="3366157"/>
                  </a:lnTo>
                  <a:lnTo>
                    <a:pt x="1184494" y="3340419"/>
                  </a:lnTo>
                  <a:lnTo>
                    <a:pt x="1148251" y="3314118"/>
                  </a:lnTo>
                  <a:lnTo>
                    <a:pt x="1112445" y="3287259"/>
                  </a:lnTo>
                  <a:lnTo>
                    <a:pt x="1077082" y="3259849"/>
                  </a:lnTo>
                  <a:lnTo>
                    <a:pt x="1042168" y="3231894"/>
                  </a:lnTo>
                  <a:lnTo>
                    <a:pt x="1007710" y="3203401"/>
                  </a:lnTo>
                  <a:lnTo>
                    <a:pt x="973714" y="3174376"/>
                  </a:lnTo>
                  <a:lnTo>
                    <a:pt x="940185" y="3144825"/>
                  </a:lnTo>
                  <a:lnTo>
                    <a:pt x="907132" y="3114755"/>
                  </a:lnTo>
                  <a:lnTo>
                    <a:pt x="874560" y="3084172"/>
                  </a:lnTo>
                  <a:lnTo>
                    <a:pt x="842475" y="3053083"/>
                  </a:lnTo>
                  <a:lnTo>
                    <a:pt x="810884" y="3021494"/>
                  </a:lnTo>
                  <a:lnTo>
                    <a:pt x="779793" y="2989411"/>
                  </a:lnTo>
                  <a:lnTo>
                    <a:pt x="749209" y="2956840"/>
                  </a:lnTo>
                  <a:lnTo>
                    <a:pt x="719137" y="2923788"/>
                  </a:lnTo>
                  <a:lnTo>
                    <a:pt x="689585" y="2890262"/>
                  </a:lnTo>
                  <a:lnTo>
                    <a:pt x="660558" y="2856268"/>
                  </a:lnTo>
                  <a:lnTo>
                    <a:pt x="632064" y="2821811"/>
                  </a:lnTo>
                  <a:lnTo>
                    <a:pt x="604107" y="2786899"/>
                  </a:lnTo>
                  <a:lnTo>
                    <a:pt x="576696" y="2751538"/>
                  </a:lnTo>
                  <a:lnTo>
                    <a:pt x="549835" y="2715734"/>
                  </a:lnTo>
                  <a:lnTo>
                    <a:pt x="523532" y="2679493"/>
                  </a:lnTo>
                  <a:lnTo>
                    <a:pt x="497793" y="2642822"/>
                  </a:lnTo>
                  <a:lnTo>
                    <a:pt x="472624" y="2605728"/>
                  </a:lnTo>
                  <a:lnTo>
                    <a:pt x="448032" y="2568216"/>
                  </a:lnTo>
                  <a:lnTo>
                    <a:pt x="424022" y="2530293"/>
                  </a:lnTo>
                  <a:lnTo>
                    <a:pt x="400602" y="2491966"/>
                  </a:lnTo>
                  <a:lnTo>
                    <a:pt x="377778" y="2453240"/>
                  </a:lnTo>
                  <a:lnTo>
                    <a:pt x="355555" y="2414122"/>
                  </a:lnTo>
                  <a:lnTo>
                    <a:pt x="333941" y="2374619"/>
                  </a:lnTo>
                  <a:lnTo>
                    <a:pt x="312942" y="2334737"/>
                  </a:lnTo>
                  <a:lnTo>
                    <a:pt x="292564" y="2294482"/>
                  </a:lnTo>
                  <a:lnTo>
                    <a:pt x="272813" y="2253860"/>
                  </a:lnTo>
                  <a:lnTo>
                    <a:pt x="253696" y="2212878"/>
                  </a:lnTo>
                  <a:lnTo>
                    <a:pt x="235219" y="2171543"/>
                  </a:lnTo>
                  <a:lnTo>
                    <a:pt x="217389" y="2129860"/>
                  </a:lnTo>
                  <a:lnTo>
                    <a:pt x="200212" y="2087837"/>
                  </a:lnTo>
                  <a:lnTo>
                    <a:pt x="183694" y="2045478"/>
                  </a:lnTo>
                  <a:lnTo>
                    <a:pt x="167842" y="2002792"/>
                  </a:lnTo>
                  <a:lnTo>
                    <a:pt x="152662" y="1959783"/>
                  </a:lnTo>
                  <a:lnTo>
                    <a:pt x="138161" y="1916459"/>
                  </a:lnTo>
                  <a:lnTo>
                    <a:pt x="124344" y="1872826"/>
                  </a:lnTo>
                  <a:lnTo>
                    <a:pt x="111218" y="1828890"/>
                  </a:lnTo>
                  <a:lnTo>
                    <a:pt x="98790" y="1784658"/>
                  </a:lnTo>
                  <a:lnTo>
                    <a:pt x="87066" y="1740136"/>
                  </a:lnTo>
                  <a:lnTo>
                    <a:pt x="76052" y="1695330"/>
                  </a:lnTo>
                  <a:lnTo>
                    <a:pt x="65755" y="1650246"/>
                  </a:lnTo>
                  <a:lnTo>
                    <a:pt x="56181" y="1604892"/>
                  </a:lnTo>
                  <a:lnTo>
                    <a:pt x="47336" y="1559273"/>
                  </a:lnTo>
                  <a:lnTo>
                    <a:pt x="39226" y="1513396"/>
                  </a:lnTo>
                  <a:lnTo>
                    <a:pt x="31859" y="1467267"/>
                  </a:lnTo>
                  <a:lnTo>
                    <a:pt x="25240" y="1420893"/>
                  </a:lnTo>
                  <a:lnTo>
                    <a:pt x="19377" y="1374280"/>
                  </a:lnTo>
                  <a:lnTo>
                    <a:pt x="14274" y="1327433"/>
                  </a:lnTo>
                  <a:lnTo>
                    <a:pt x="9939" y="1280361"/>
                  </a:lnTo>
                  <a:lnTo>
                    <a:pt x="6378" y="1233068"/>
                  </a:lnTo>
                  <a:lnTo>
                    <a:pt x="3597" y="1185562"/>
                  </a:lnTo>
                  <a:lnTo>
                    <a:pt x="1603" y="1137848"/>
                  </a:lnTo>
                  <a:lnTo>
                    <a:pt x="401" y="1089934"/>
                  </a:lnTo>
                  <a:lnTo>
                    <a:pt x="0" y="1041825"/>
                  </a:lnTo>
                </a:path>
                <a:path w="3125470" h="3863975">
                  <a:moveTo>
                    <a:pt x="1886653" y="2632295"/>
                  </a:moveTo>
                  <a:lnTo>
                    <a:pt x="1887871" y="2584152"/>
                  </a:lnTo>
                  <a:lnTo>
                    <a:pt x="1891483" y="2536641"/>
                  </a:lnTo>
                  <a:lnTo>
                    <a:pt x="1897433" y="2489820"/>
                  </a:lnTo>
                  <a:lnTo>
                    <a:pt x="1905660" y="2443749"/>
                  </a:lnTo>
                  <a:lnTo>
                    <a:pt x="1916107" y="2398487"/>
                  </a:lnTo>
                  <a:lnTo>
                    <a:pt x="1928714" y="2354091"/>
                  </a:lnTo>
                  <a:lnTo>
                    <a:pt x="1943422" y="2310622"/>
                  </a:lnTo>
                  <a:lnTo>
                    <a:pt x="1960173" y="2268137"/>
                  </a:lnTo>
                  <a:lnTo>
                    <a:pt x="1978909" y="2226696"/>
                  </a:lnTo>
                  <a:lnTo>
                    <a:pt x="1999569" y="2186356"/>
                  </a:lnTo>
                  <a:lnTo>
                    <a:pt x="2022096" y="2147178"/>
                  </a:lnTo>
                  <a:lnTo>
                    <a:pt x="2046431" y="2109220"/>
                  </a:lnTo>
                  <a:lnTo>
                    <a:pt x="2072514" y="2072541"/>
                  </a:lnTo>
                  <a:lnTo>
                    <a:pt x="2100287" y="2037198"/>
                  </a:lnTo>
                  <a:lnTo>
                    <a:pt x="2129692" y="2003252"/>
                  </a:lnTo>
                  <a:lnTo>
                    <a:pt x="2160670" y="1970761"/>
                  </a:lnTo>
                  <a:lnTo>
                    <a:pt x="2193161" y="1939784"/>
                  </a:lnTo>
                  <a:lnTo>
                    <a:pt x="2227107" y="1910379"/>
                  </a:lnTo>
                  <a:lnTo>
                    <a:pt x="2262449" y="1882606"/>
                  </a:lnTo>
                  <a:lnTo>
                    <a:pt x="2299128" y="1856522"/>
                  </a:lnTo>
                  <a:lnTo>
                    <a:pt x="2337087" y="1832188"/>
                  </a:lnTo>
                  <a:lnTo>
                    <a:pt x="2376265" y="1809661"/>
                  </a:lnTo>
                  <a:lnTo>
                    <a:pt x="2416604" y="1789000"/>
                  </a:lnTo>
                  <a:lnTo>
                    <a:pt x="2458045" y="1770265"/>
                  </a:lnTo>
                  <a:lnTo>
                    <a:pt x="2500530" y="1753514"/>
                  </a:lnTo>
                  <a:lnTo>
                    <a:pt x="2543999" y="1738806"/>
                  </a:lnTo>
                  <a:lnTo>
                    <a:pt x="2588395" y="1726199"/>
                  </a:lnTo>
                  <a:lnTo>
                    <a:pt x="2633657" y="1715752"/>
                  </a:lnTo>
                  <a:lnTo>
                    <a:pt x="2679728" y="1707525"/>
                  </a:lnTo>
                  <a:lnTo>
                    <a:pt x="2726549" y="1701575"/>
                  </a:lnTo>
                  <a:lnTo>
                    <a:pt x="2774060" y="1697962"/>
                  </a:lnTo>
                  <a:lnTo>
                    <a:pt x="2822203" y="1696745"/>
                  </a:lnTo>
                  <a:lnTo>
                    <a:pt x="2871677" y="1698053"/>
                  </a:lnTo>
                  <a:lnTo>
                    <a:pt x="2920787" y="1701951"/>
                  </a:lnTo>
                  <a:lnTo>
                    <a:pt x="2969439" y="1708400"/>
                  </a:lnTo>
                  <a:lnTo>
                    <a:pt x="3017541" y="1717361"/>
                  </a:lnTo>
                  <a:lnTo>
                    <a:pt x="3065000" y="1728797"/>
                  </a:lnTo>
                  <a:lnTo>
                    <a:pt x="3111723" y="1742669"/>
                  </a:lnTo>
                  <a:lnTo>
                    <a:pt x="3125002" y="1747377"/>
                  </a:lnTo>
                </a:path>
                <a:path w="3125470" h="3863975">
                  <a:moveTo>
                    <a:pt x="3125002" y="3517463"/>
                  </a:moveTo>
                  <a:lnTo>
                    <a:pt x="3056012" y="3538392"/>
                  </a:lnTo>
                  <a:lnTo>
                    <a:pt x="3010749" y="3548838"/>
                  </a:lnTo>
                  <a:lnTo>
                    <a:pt x="2964678" y="3557066"/>
                  </a:lnTo>
                  <a:lnTo>
                    <a:pt x="2917858" y="3563015"/>
                  </a:lnTo>
                  <a:lnTo>
                    <a:pt x="2870346" y="3566628"/>
                  </a:lnTo>
                  <a:lnTo>
                    <a:pt x="2822203" y="3567845"/>
                  </a:lnTo>
                  <a:lnTo>
                    <a:pt x="2774060" y="3566628"/>
                  </a:lnTo>
                  <a:lnTo>
                    <a:pt x="2726549" y="3563015"/>
                  </a:lnTo>
                  <a:lnTo>
                    <a:pt x="2679728" y="3557066"/>
                  </a:lnTo>
                  <a:lnTo>
                    <a:pt x="2633657" y="3548838"/>
                  </a:lnTo>
                  <a:lnTo>
                    <a:pt x="2588395" y="3538392"/>
                  </a:lnTo>
                  <a:lnTo>
                    <a:pt x="2543999" y="3525785"/>
                  </a:lnTo>
                  <a:lnTo>
                    <a:pt x="2500530" y="3511076"/>
                  </a:lnTo>
                  <a:lnTo>
                    <a:pt x="2458045" y="3494325"/>
                  </a:lnTo>
                  <a:lnTo>
                    <a:pt x="2416604" y="3475590"/>
                  </a:lnTo>
                  <a:lnTo>
                    <a:pt x="2376265" y="3454929"/>
                  </a:lnTo>
                  <a:lnTo>
                    <a:pt x="2337087" y="3432403"/>
                  </a:lnTo>
                  <a:lnTo>
                    <a:pt x="2299128" y="3408068"/>
                  </a:lnTo>
                  <a:lnTo>
                    <a:pt x="2262449" y="3381985"/>
                  </a:lnTo>
                  <a:lnTo>
                    <a:pt x="2227107" y="3354211"/>
                  </a:lnTo>
                  <a:lnTo>
                    <a:pt x="2193161" y="3324806"/>
                  </a:lnTo>
                  <a:lnTo>
                    <a:pt x="2160670" y="3293829"/>
                  </a:lnTo>
                  <a:lnTo>
                    <a:pt x="2129692" y="3261338"/>
                  </a:lnTo>
                  <a:lnTo>
                    <a:pt x="2100287" y="3227392"/>
                  </a:lnTo>
                  <a:lnTo>
                    <a:pt x="2072514" y="3192050"/>
                  </a:lnTo>
                  <a:lnTo>
                    <a:pt x="2046431" y="3155370"/>
                  </a:lnTo>
                  <a:lnTo>
                    <a:pt x="2022096" y="3117412"/>
                  </a:lnTo>
                  <a:lnTo>
                    <a:pt x="1999569" y="3078234"/>
                  </a:lnTo>
                  <a:lnTo>
                    <a:pt x="1978909" y="3037895"/>
                  </a:lnTo>
                  <a:lnTo>
                    <a:pt x="1960173" y="2996453"/>
                  </a:lnTo>
                  <a:lnTo>
                    <a:pt x="1943422" y="2953969"/>
                  </a:lnTo>
                  <a:lnTo>
                    <a:pt x="1928714" y="2910499"/>
                  </a:lnTo>
                  <a:lnTo>
                    <a:pt x="1916107" y="2866104"/>
                  </a:lnTo>
                  <a:lnTo>
                    <a:pt x="1905660" y="2820841"/>
                  </a:lnTo>
                  <a:lnTo>
                    <a:pt x="1897433" y="2774770"/>
                  </a:lnTo>
                  <a:lnTo>
                    <a:pt x="1891483" y="2727950"/>
                  </a:lnTo>
                  <a:lnTo>
                    <a:pt x="1887871" y="2680438"/>
                  </a:lnTo>
                  <a:lnTo>
                    <a:pt x="1886653" y="2632295"/>
                  </a:lnTo>
                </a:path>
              </a:pathLst>
            </a:custGeom>
            <a:ln w="19049">
              <a:solidFill>
                <a:srgbClr val="FFFFFF"/>
              </a:solidFill>
            </a:ln>
          </p:spPr>
          <p:txBody>
            <a:bodyPr wrap="square" lIns="0" tIns="0" rIns="0" bIns="0" rtlCol="0"/>
            <a:lstStyle/>
            <a:p>
              <a:endParaRPr/>
            </a:p>
          </p:txBody>
        </p:sp>
      </p:grpSp>
      <p:sp>
        <p:nvSpPr>
          <p:cNvPr id="3" name="object 3"/>
          <p:cNvSpPr txBox="1">
            <a:spLocks noGrp="1"/>
          </p:cNvSpPr>
          <p:nvPr>
            <p:ph type="title"/>
          </p:nvPr>
        </p:nvSpPr>
        <p:spPr>
          <a:xfrm>
            <a:off x="1968500" y="1978567"/>
            <a:ext cx="1580515" cy="375920"/>
          </a:xfrm>
          <a:prstGeom prst="rect">
            <a:avLst/>
          </a:prstGeom>
        </p:spPr>
        <p:txBody>
          <a:bodyPr vert="horz" wrap="square" lIns="0" tIns="12700" rIns="0" bIns="0" rtlCol="0">
            <a:spAutoFit/>
          </a:bodyPr>
          <a:lstStyle/>
          <a:p>
            <a:pPr marL="12700">
              <a:lnSpc>
                <a:spcPct val="100000"/>
              </a:lnSpc>
              <a:spcBef>
                <a:spcPts val="100"/>
              </a:spcBef>
            </a:pPr>
            <a:r>
              <a:rPr spc="-5" dirty="0"/>
              <a:t>Thank</a:t>
            </a:r>
            <a:r>
              <a:rPr spc="-90" dirty="0"/>
              <a:t> </a:t>
            </a:r>
            <a:r>
              <a:rPr spc="-5" dirty="0"/>
              <a:t>you!</a:t>
            </a:r>
          </a:p>
        </p:txBody>
      </p:sp>
      <p:sp>
        <p:nvSpPr>
          <p:cNvPr id="8" name="object 8"/>
          <p:cNvSpPr txBox="1"/>
          <p:nvPr/>
        </p:nvSpPr>
        <p:spPr>
          <a:xfrm>
            <a:off x="1968500" y="3035024"/>
            <a:ext cx="2184400" cy="673100"/>
          </a:xfrm>
          <a:prstGeom prst="rect">
            <a:avLst/>
          </a:prstGeom>
        </p:spPr>
        <p:txBody>
          <a:bodyPr vert="horz" wrap="square" lIns="0" tIns="12700" rIns="0" bIns="0" rtlCol="0">
            <a:spAutoFit/>
          </a:bodyPr>
          <a:lstStyle/>
          <a:p>
            <a:pPr marL="12700" marR="5080">
              <a:lnSpc>
                <a:spcPct val="151800"/>
              </a:lnSpc>
              <a:spcBef>
                <a:spcPts val="100"/>
              </a:spcBef>
            </a:pPr>
            <a:r>
              <a:rPr sz="1400" b="1" u="heavy" spc="-5" dirty="0">
                <a:solidFill>
                  <a:srgbClr val="FFFFFF"/>
                </a:solidFill>
                <a:uFill>
                  <a:solidFill>
                    <a:srgbClr val="FFFFFF"/>
                  </a:solidFill>
                </a:uFill>
                <a:latin typeface="Arial"/>
                <a:cs typeface="Arial"/>
                <a:hlinkClick r:id="rId2"/>
              </a:rPr>
              <a:t>michelecanzi@gmail.com </a:t>
            </a:r>
            <a:r>
              <a:rPr sz="1400" b="1" spc="-5" dirty="0">
                <a:solidFill>
                  <a:srgbClr val="FFFFFF"/>
                </a:solidFill>
                <a:latin typeface="Arial"/>
                <a:cs typeface="Arial"/>
              </a:rPr>
              <a:t> @michelecanzi</a:t>
            </a:r>
            <a:endParaRPr sz="1400">
              <a:latin typeface="Arial"/>
              <a:cs typeface="Arial"/>
            </a:endParaRPr>
          </a:p>
        </p:txBody>
      </p:sp>
      <p:sp>
        <p:nvSpPr>
          <p:cNvPr id="7" name="object 7"/>
          <p:cNvSpPr txBox="1"/>
          <p:nvPr/>
        </p:nvSpPr>
        <p:spPr>
          <a:xfrm>
            <a:off x="454025" y="4221769"/>
            <a:ext cx="3597910" cy="482600"/>
          </a:xfrm>
          <a:prstGeom prst="rect">
            <a:avLst/>
          </a:prstGeom>
        </p:spPr>
        <p:txBody>
          <a:bodyPr vert="horz" wrap="square" lIns="0" tIns="12700" rIns="0" bIns="0" rtlCol="0">
            <a:spAutoFit/>
          </a:bodyPr>
          <a:lstStyle/>
          <a:p>
            <a:pPr marL="12700" marR="5080">
              <a:lnSpc>
                <a:spcPct val="100000"/>
              </a:lnSpc>
              <a:spcBef>
                <a:spcPts val="100"/>
              </a:spcBef>
            </a:pPr>
            <a:r>
              <a:rPr sz="1000" spc="-5" dirty="0">
                <a:solidFill>
                  <a:srgbClr val="FFFFFF"/>
                </a:solidFill>
                <a:latin typeface="Arial"/>
                <a:cs typeface="Arial"/>
              </a:rPr>
              <a:t>National Cancer Institute Symposium on Charting the Course of </a:t>
            </a:r>
            <a:r>
              <a:rPr sz="1000" spc="-265" dirty="0">
                <a:solidFill>
                  <a:srgbClr val="FFFFFF"/>
                </a:solidFill>
                <a:latin typeface="Arial"/>
                <a:cs typeface="Arial"/>
              </a:rPr>
              <a:t> </a:t>
            </a:r>
            <a:r>
              <a:rPr sz="1000" spc="-5" dirty="0">
                <a:solidFill>
                  <a:srgbClr val="FFFFFF"/>
                </a:solidFill>
                <a:latin typeface="Arial"/>
                <a:cs typeface="Arial"/>
              </a:rPr>
              <a:t>Liquid</a:t>
            </a:r>
            <a:r>
              <a:rPr sz="1000" spc="45" dirty="0">
                <a:solidFill>
                  <a:srgbClr val="FFFFFF"/>
                </a:solidFill>
                <a:latin typeface="Arial"/>
                <a:cs typeface="Arial"/>
              </a:rPr>
              <a:t> </a:t>
            </a:r>
            <a:r>
              <a:rPr sz="1000" spc="-5" dirty="0">
                <a:solidFill>
                  <a:srgbClr val="FFFFFF"/>
                </a:solidFill>
                <a:latin typeface="Arial"/>
                <a:cs typeface="Arial"/>
              </a:rPr>
              <a:t>Biopsy</a:t>
            </a:r>
            <a:r>
              <a:rPr sz="1000" spc="50" dirty="0">
                <a:solidFill>
                  <a:srgbClr val="FFFFFF"/>
                </a:solidFill>
                <a:latin typeface="Arial"/>
                <a:cs typeface="Arial"/>
              </a:rPr>
              <a:t> </a:t>
            </a:r>
            <a:r>
              <a:rPr sz="1000" spc="-5" dirty="0">
                <a:solidFill>
                  <a:srgbClr val="FFFFFF"/>
                </a:solidFill>
                <a:latin typeface="Arial"/>
                <a:cs typeface="Arial"/>
              </a:rPr>
              <a:t>in</a:t>
            </a:r>
            <a:r>
              <a:rPr sz="1000" spc="50" dirty="0">
                <a:solidFill>
                  <a:srgbClr val="FFFFFF"/>
                </a:solidFill>
                <a:latin typeface="Arial"/>
                <a:cs typeface="Arial"/>
              </a:rPr>
              <a:t> </a:t>
            </a:r>
            <a:r>
              <a:rPr sz="1000" spc="-5" dirty="0">
                <a:solidFill>
                  <a:srgbClr val="FFFFFF"/>
                </a:solidFill>
                <a:latin typeface="Arial"/>
                <a:cs typeface="Arial"/>
              </a:rPr>
              <a:t>Precision,</a:t>
            </a:r>
            <a:r>
              <a:rPr sz="1000" spc="50" dirty="0">
                <a:solidFill>
                  <a:srgbClr val="FFFFFF"/>
                </a:solidFill>
                <a:latin typeface="Arial"/>
                <a:cs typeface="Arial"/>
              </a:rPr>
              <a:t> </a:t>
            </a:r>
            <a:r>
              <a:rPr sz="1000" spc="-5" dirty="0">
                <a:solidFill>
                  <a:srgbClr val="FFFFFF"/>
                </a:solidFill>
                <a:latin typeface="Arial"/>
                <a:cs typeface="Arial"/>
              </a:rPr>
              <a:t>Prevention</a:t>
            </a:r>
            <a:r>
              <a:rPr sz="1000" spc="50" dirty="0">
                <a:solidFill>
                  <a:srgbClr val="FFFFFF"/>
                </a:solidFill>
                <a:latin typeface="Arial"/>
                <a:cs typeface="Arial"/>
              </a:rPr>
              <a:t> </a:t>
            </a:r>
            <a:r>
              <a:rPr sz="1000" spc="-5" dirty="0">
                <a:solidFill>
                  <a:srgbClr val="FFFFFF"/>
                </a:solidFill>
                <a:latin typeface="Arial"/>
                <a:cs typeface="Arial"/>
              </a:rPr>
              <a:t>and</a:t>
            </a:r>
            <a:r>
              <a:rPr sz="1000" spc="35" dirty="0">
                <a:solidFill>
                  <a:srgbClr val="FFFFFF"/>
                </a:solidFill>
                <a:latin typeface="Arial"/>
                <a:cs typeface="Arial"/>
              </a:rPr>
              <a:t> </a:t>
            </a:r>
            <a:r>
              <a:rPr sz="1000" spc="-5" dirty="0">
                <a:solidFill>
                  <a:srgbClr val="FFFFFF"/>
                </a:solidFill>
                <a:latin typeface="Arial"/>
                <a:cs typeface="Arial"/>
              </a:rPr>
              <a:t>Treatment </a:t>
            </a:r>
            <a:r>
              <a:rPr sz="1000" dirty="0">
                <a:solidFill>
                  <a:srgbClr val="FFFFFF"/>
                </a:solidFill>
                <a:latin typeface="Arial"/>
                <a:cs typeface="Arial"/>
              </a:rPr>
              <a:t> </a:t>
            </a:r>
            <a:r>
              <a:rPr sz="1000" spc="-5" dirty="0">
                <a:solidFill>
                  <a:srgbClr val="FFFFFF"/>
                </a:solidFill>
                <a:latin typeface="Arial"/>
                <a:cs typeface="Arial"/>
              </a:rPr>
              <a:t>December</a:t>
            </a:r>
            <a:r>
              <a:rPr sz="1000" spc="-10" dirty="0">
                <a:solidFill>
                  <a:srgbClr val="FFFFFF"/>
                </a:solidFill>
                <a:latin typeface="Arial"/>
                <a:cs typeface="Arial"/>
              </a:rPr>
              <a:t> </a:t>
            </a:r>
            <a:r>
              <a:rPr sz="1000" spc="-5" dirty="0">
                <a:solidFill>
                  <a:srgbClr val="FFFFFF"/>
                </a:solidFill>
                <a:latin typeface="Arial"/>
                <a:cs typeface="Arial"/>
              </a:rPr>
              <a:t>15-16, 2021</a:t>
            </a:r>
            <a:endParaRPr sz="1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68500" y="2378417"/>
            <a:ext cx="4942840" cy="375920"/>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300" b="1" i="0" u="none" strike="noStrike" kern="1200" cap="none" spc="-5" normalizeH="0" baseline="0" noProof="0" dirty="0">
                <a:ln>
                  <a:noFill/>
                </a:ln>
                <a:solidFill>
                  <a:srgbClr val="FFFFFF"/>
                </a:solidFill>
                <a:effectLst/>
                <a:uLnTx/>
                <a:uFillTx/>
                <a:latin typeface="Arial"/>
                <a:ea typeface="+mn-ea"/>
                <a:cs typeface="Arial"/>
              </a:rPr>
              <a:t>The</a:t>
            </a:r>
            <a:r>
              <a:rPr kumimoji="0" lang="en-US" sz="2300" b="1" i="0" u="none" strike="noStrike" kern="1200" cap="none" spc="-25" normalizeH="0" baseline="0" noProof="0" dirty="0">
                <a:ln>
                  <a:noFill/>
                </a:ln>
                <a:solidFill>
                  <a:srgbClr val="FFFFFF"/>
                </a:solidFill>
                <a:effectLst/>
                <a:uLnTx/>
                <a:uFillTx/>
                <a:latin typeface="Arial"/>
                <a:ea typeface="+mn-ea"/>
                <a:cs typeface="Arial"/>
              </a:rPr>
              <a:t> </a:t>
            </a:r>
            <a:r>
              <a:rPr kumimoji="0" lang="en-US" sz="2300" b="1" i="0" u="none" strike="noStrike" kern="1200" cap="none" spc="-5" normalizeH="0" baseline="0" noProof="0" dirty="0">
                <a:ln>
                  <a:noFill/>
                </a:ln>
                <a:solidFill>
                  <a:srgbClr val="FFFFFF"/>
                </a:solidFill>
                <a:effectLst/>
                <a:uLnTx/>
                <a:uFillTx/>
                <a:latin typeface="Arial"/>
                <a:ea typeface="+mn-ea"/>
                <a:cs typeface="Arial"/>
              </a:rPr>
              <a:t>Schelling</a:t>
            </a:r>
            <a:r>
              <a:rPr kumimoji="0" lang="en-US" sz="2300" b="1" i="0" u="none" strike="noStrike" kern="1200" cap="none" spc="-25" normalizeH="0" baseline="0" noProof="0" dirty="0">
                <a:ln>
                  <a:noFill/>
                </a:ln>
                <a:solidFill>
                  <a:srgbClr val="FFFFFF"/>
                </a:solidFill>
                <a:effectLst/>
                <a:uLnTx/>
                <a:uFillTx/>
                <a:latin typeface="Arial"/>
                <a:ea typeface="+mn-ea"/>
                <a:cs typeface="Arial"/>
              </a:rPr>
              <a:t> </a:t>
            </a:r>
            <a:r>
              <a:rPr kumimoji="0" lang="en-US" sz="2300" b="1" i="0" u="none" strike="noStrike" kern="1200" cap="none" spc="-5" normalizeH="0" baseline="0" noProof="0" dirty="0">
                <a:ln>
                  <a:noFill/>
                </a:ln>
                <a:solidFill>
                  <a:srgbClr val="FFFFFF"/>
                </a:solidFill>
                <a:effectLst/>
                <a:uLnTx/>
                <a:uFillTx/>
                <a:latin typeface="Arial"/>
                <a:ea typeface="+mn-ea"/>
                <a:cs typeface="Arial"/>
              </a:rPr>
              <a:t>point</a:t>
            </a:r>
            <a:r>
              <a:rPr kumimoji="0" lang="en-US" sz="2300" b="1" i="0" u="none" strike="noStrike" kern="1200" cap="none" spc="-25" normalizeH="0" baseline="0" noProof="0" dirty="0">
                <a:ln>
                  <a:noFill/>
                </a:ln>
                <a:solidFill>
                  <a:srgbClr val="FFFFFF"/>
                </a:solidFill>
                <a:effectLst/>
                <a:uLnTx/>
                <a:uFillTx/>
                <a:latin typeface="Arial"/>
                <a:ea typeface="+mn-ea"/>
                <a:cs typeface="Arial"/>
              </a:rPr>
              <a:t> </a:t>
            </a:r>
            <a:r>
              <a:rPr kumimoji="0" lang="en-US" sz="2300" b="1" i="0" u="none" strike="noStrike" kern="1200" cap="none" spc="-5" normalizeH="0" baseline="0" noProof="0" dirty="0">
                <a:ln>
                  <a:noFill/>
                </a:ln>
                <a:solidFill>
                  <a:srgbClr val="FFFFFF"/>
                </a:solidFill>
                <a:effectLst/>
                <a:uLnTx/>
                <a:uFillTx/>
                <a:latin typeface="Arial"/>
                <a:ea typeface="+mn-ea"/>
                <a:cs typeface="Arial"/>
              </a:rPr>
              <a:t>of</a:t>
            </a:r>
            <a:r>
              <a:rPr kumimoji="0" lang="en-US" sz="2300" b="1" i="0" u="none" strike="noStrike" kern="1200" cap="none" spc="-25" normalizeH="0" baseline="0" noProof="0" dirty="0">
                <a:ln>
                  <a:noFill/>
                </a:ln>
                <a:solidFill>
                  <a:srgbClr val="FFFFFF"/>
                </a:solidFill>
                <a:effectLst/>
                <a:uLnTx/>
                <a:uFillTx/>
                <a:latin typeface="Arial"/>
                <a:ea typeface="+mn-ea"/>
                <a:cs typeface="Arial"/>
              </a:rPr>
              <a:t> </a:t>
            </a:r>
            <a:r>
              <a:rPr kumimoji="0" lang="en-US" sz="2300" b="1" i="0" u="none" strike="noStrike" kern="1200" cap="none" spc="-5" normalizeH="0" baseline="0" noProof="0" dirty="0">
                <a:ln>
                  <a:noFill/>
                </a:ln>
                <a:solidFill>
                  <a:srgbClr val="FFFFFF"/>
                </a:solidFill>
                <a:effectLst/>
                <a:uLnTx/>
                <a:uFillTx/>
                <a:latin typeface="Arial"/>
                <a:ea typeface="+mn-ea"/>
                <a:cs typeface="Arial"/>
              </a:rPr>
              <a:t>liquid</a:t>
            </a:r>
            <a:r>
              <a:rPr kumimoji="0" lang="en-US" sz="2300" b="1" i="0" u="none" strike="noStrike" kern="1200" cap="none" spc="-25" normalizeH="0" baseline="0" noProof="0" dirty="0">
                <a:ln>
                  <a:noFill/>
                </a:ln>
                <a:solidFill>
                  <a:srgbClr val="FFFFFF"/>
                </a:solidFill>
                <a:effectLst/>
                <a:uLnTx/>
                <a:uFillTx/>
                <a:latin typeface="Arial"/>
                <a:ea typeface="+mn-ea"/>
                <a:cs typeface="Arial"/>
              </a:rPr>
              <a:t> </a:t>
            </a:r>
            <a:r>
              <a:rPr kumimoji="0" lang="en-US" sz="2300" b="1" i="0" u="none" strike="noStrike" kern="1200" cap="none" spc="-5" normalizeH="0" baseline="0" noProof="0" dirty="0">
                <a:ln>
                  <a:noFill/>
                </a:ln>
                <a:solidFill>
                  <a:srgbClr val="FFFFFF"/>
                </a:solidFill>
                <a:effectLst/>
                <a:uLnTx/>
                <a:uFillTx/>
                <a:latin typeface="Arial"/>
                <a:ea typeface="+mn-ea"/>
                <a:cs typeface="Arial"/>
              </a:rPr>
              <a:t>biopsy</a:t>
            </a:r>
            <a:endParaRPr kumimoji="0" lang="en-US" sz="23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3" name="object 3">
            <a:extLst>
              <a:ext uri="{C183D7F6-B498-43B3-948B-1728B52AA6E4}">
                <adec:decorative xmlns:adec="http://schemas.microsoft.com/office/drawing/2017/decorative" val="1"/>
              </a:ext>
            </a:extLst>
          </p:cNvPr>
          <p:cNvGrpSpPr/>
          <p:nvPr/>
        </p:nvGrpSpPr>
        <p:grpSpPr>
          <a:xfrm>
            <a:off x="1976579" y="1824037"/>
            <a:ext cx="843280" cy="1148080"/>
            <a:chOff x="1976579" y="1824037"/>
            <a:chExt cx="843280" cy="1148080"/>
          </a:xfrm>
        </p:grpSpPr>
        <p:sp>
          <p:nvSpPr>
            <p:cNvPr id="4" name="object 4"/>
            <p:cNvSpPr/>
            <p:nvPr/>
          </p:nvSpPr>
          <p:spPr>
            <a:xfrm>
              <a:off x="1981199" y="2895600"/>
              <a:ext cx="838200" cy="76200"/>
            </a:xfrm>
            <a:custGeom>
              <a:avLst/>
              <a:gdLst/>
              <a:ahLst/>
              <a:cxnLst/>
              <a:rect l="l" t="t" r="r" b="b"/>
              <a:pathLst>
                <a:path w="838200" h="76200">
                  <a:moveTo>
                    <a:pt x="838199" y="76199"/>
                  </a:moveTo>
                  <a:lnTo>
                    <a:pt x="0" y="76199"/>
                  </a:lnTo>
                  <a:lnTo>
                    <a:pt x="0" y="0"/>
                  </a:lnTo>
                  <a:lnTo>
                    <a:pt x="838199" y="0"/>
                  </a:lnTo>
                  <a:lnTo>
                    <a:pt x="838199" y="76199"/>
                  </a:lnTo>
                  <a:close/>
                </a:path>
              </a:pathLst>
            </a:custGeom>
            <a:solidFill>
              <a:srgbClr val="FFFFFF"/>
            </a:solidFill>
          </p:spPr>
          <p:txBody>
            <a:bodyPr wrap="square" lIns="0" tIns="0" rIns="0" bIns="0" rtlCol="0"/>
            <a:lstStyle/>
            <a:p>
              <a:endParaRPr/>
            </a:p>
          </p:txBody>
        </p:sp>
        <p:sp>
          <p:nvSpPr>
            <p:cNvPr id="5" name="object 5"/>
            <p:cNvSpPr/>
            <p:nvPr/>
          </p:nvSpPr>
          <p:spPr>
            <a:xfrm>
              <a:off x="1981342" y="1828800"/>
              <a:ext cx="169545" cy="169545"/>
            </a:xfrm>
            <a:custGeom>
              <a:avLst/>
              <a:gdLst/>
              <a:ahLst/>
              <a:cxnLst/>
              <a:rect l="l" t="t" r="r" b="b"/>
              <a:pathLst>
                <a:path w="169544" h="169544">
                  <a:moveTo>
                    <a:pt x="0" y="0"/>
                  </a:moveTo>
                  <a:lnTo>
                    <a:pt x="169199" y="0"/>
                  </a:lnTo>
                  <a:lnTo>
                    <a:pt x="169199" y="169199"/>
                  </a:lnTo>
                  <a:lnTo>
                    <a:pt x="0" y="169199"/>
                  </a:lnTo>
                  <a:lnTo>
                    <a:pt x="0" y="0"/>
                  </a:lnTo>
                  <a:close/>
                </a:path>
              </a:pathLst>
            </a:custGeom>
            <a:ln w="9524">
              <a:solidFill>
                <a:srgbClr val="FFFFFF"/>
              </a:solidFill>
            </a:ln>
          </p:spPr>
          <p:txBody>
            <a:bodyPr wrap="square" lIns="0" tIns="0" rIns="0" bIns="0" rtlCol="0"/>
            <a:lstStyle/>
            <a:p>
              <a:endParaRPr/>
            </a:p>
          </p:txBody>
        </p:sp>
        <p:sp>
          <p:nvSpPr>
            <p:cNvPr id="6" name="object 6"/>
            <p:cNvSpPr/>
            <p:nvPr/>
          </p:nvSpPr>
          <p:spPr>
            <a:xfrm>
              <a:off x="2192999" y="1828800"/>
              <a:ext cx="169545" cy="169545"/>
            </a:xfrm>
            <a:custGeom>
              <a:avLst/>
              <a:gdLst/>
              <a:ahLst/>
              <a:cxnLst/>
              <a:rect l="l" t="t" r="r" b="b"/>
              <a:pathLst>
                <a:path w="169544" h="169544">
                  <a:moveTo>
                    <a:pt x="169199" y="169199"/>
                  </a:moveTo>
                  <a:lnTo>
                    <a:pt x="0" y="169199"/>
                  </a:lnTo>
                  <a:lnTo>
                    <a:pt x="0" y="0"/>
                  </a:lnTo>
                  <a:lnTo>
                    <a:pt x="169199" y="0"/>
                  </a:lnTo>
                  <a:lnTo>
                    <a:pt x="169199" y="169199"/>
                  </a:lnTo>
                  <a:close/>
                </a:path>
              </a:pathLst>
            </a:custGeom>
            <a:solidFill>
              <a:srgbClr val="FFFFFF"/>
            </a:solidFill>
          </p:spPr>
          <p:txBody>
            <a:bodyPr wrap="square" lIns="0" tIns="0" rIns="0" bIns="0" rtlCol="0"/>
            <a:lstStyle/>
            <a:p>
              <a:endParaRPr/>
            </a:p>
          </p:txBody>
        </p:sp>
        <p:sp>
          <p:nvSpPr>
            <p:cNvPr id="7" name="object 7"/>
            <p:cNvSpPr/>
            <p:nvPr/>
          </p:nvSpPr>
          <p:spPr>
            <a:xfrm>
              <a:off x="1981342" y="1828800"/>
              <a:ext cx="381000" cy="381000"/>
            </a:xfrm>
            <a:custGeom>
              <a:avLst/>
              <a:gdLst/>
              <a:ahLst/>
              <a:cxnLst/>
              <a:rect l="l" t="t" r="r" b="b"/>
              <a:pathLst>
                <a:path w="381000" h="381000">
                  <a:moveTo>
                    <a:pt x="211657" y="0"/>
                  </a:moveTo>
                  <a:lnTo>
                    <a:pt x="380857" y="0"/>
                  </a:lnTo>
                  <a:lnTo>
                    <a:pt x="380857" y="169199"/>
                  </a:lnTo>
                  <a:lnTo>
                    <a:pt x="211657" y="169199"/>
                  </a:lnTo>
                  <a:lnTo>
                    <a:pt x="211657" y="0"/>
                  </a:lnTo>
                  <a:close/>
                </a:path>
                <a:path w="381000" h="381000">
                  <a:moveTo>
                    <a:pt x="0" y="211712"/>
                  </a:moveTo>
                  <a:lnTo>
                    <a:pt x="169199" y="211712"/>
                  </a:lnTo>
                  <a:lnTo>
                    <a:pt x="169199" y="380912"/>
                  </a:lnTo>
                  <a:lnTo>
                    <a:pt x="0" y="380912"/>
                  </a:lnTo>
                  <a:lnTo>
                    <a:pt x="0" y="211712"/>
                  </a:lnTo>
                  <a:close/>
                </a:path>
                <a:path w="381000" h="381000">
                  <a:moveTo>
                    <a:pt x="211657" y="211712"/>
                  </a:moveTo>
                  <a:lnTo>
                    <a:pt x="380857" y="211712"/>
                  </a:lnTo>
                  <a:lnTo>
                    <a:pt x="380857" y="380912"/>
                  </a:lnTo>
                  <a:lnTo>
                    <a:pt x="211657" y="380912"/>
                  </a:lnTo>
                  <a:lnTo>
                    <a:pt x="211657" y="211712"/>
                  </a:lnTo>
                  <a:close/>
                </a:path>
              </a:pathLst>
            </a:custGeom>
            <a:ln w="9524">
              <a:solidFill>
                <a:srgbClr val="FFFFFF"/>
              </a:solidFill>
            </a:ln>
          </p:spPr>
          <p:txBody>
            <a:bodyPr wrap="square" lIns="0" tIns="0" rIns="0" bIns="0" rtlCol="0"/>
            <a:lstStyle/>
            <a:p>
              <a:endParaRPr/>
            </a:p>
          </p:txBody>
        </p:sp>
      </p:grpSp>
      <p:sp>
        <p:nvSpPr>
          <p:cNvPr id="8" name="object 8"/>
          <p:cNvSpPr txBox="1"/>
          <p:nvPr/>
        </p:nvSpPr>
        <p:spPr>
          <a:xfrm>
            <a:off x="1968500" y="3424795"/>
            <a:ext cx="4979035" cy="751205"/>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Schelling</a:t>
            </a:r>
            <a:r>
              <a:rPr sz="1200" b="1" spc="-50" dirty="0">
                <a:solidFill>
                  <a:srgbClr val="FFFFFF"/>
                </a:solidFill>
                <a:latin typeface="Arial"/>
                <a:cs typeface="Arial"/>
              </a:rPr>
              <a:t> </a:t>
            </a:r>
            <a:r>
              <a:rPr sz="1200" b="1" spc="-5" dirty="0">
                <a:solidFill>
                  <a:srgbClr val="FFFFFF"/>
                </a:solidFill>
                <a:latin typeface="Arial"/>
                <a:cs typeface="Arial"/>
              </a:rPr>
              <a:t>point</a:t>
            </a:r>
            <a:endParaRPr sz="1200">
              <a:latin typeface="Arial"/>
              <a:cs typeface="Arial"/>
            </a:endParaRPr>
          </a:p>
          <a:p>
            <a:pPr>
              <a:lnSpc>
                <a:spcPct val="100000"/>
              </a:lnSpc>
              <a:spcBef>
                <a:spcPts val="25"/>
              </a:spcBef>
            </a:pPr>
            <a:endParaRPr sz="1250">
              <a:latin typeface="Arial"/>
              <a:cs typeface="Arial"/>
            </a:endParaRPr>
          </a:p>
          <a:p>
            <a:pPr marL="12700" marR="5080">
              <a:lnSpc>
                <a:spcPts val="1430"/>
              </a:lnSpc>
            </a:pPr>
            <a:r>
              <a:rPr sz="1200" i="1" spc="-5" dirty="0">
                <a:solidFill>
                  <a:srgbClr val="FFFFFF"/>
                </a:solidFill>
                <a:latin typeface="Arial"/>
                <a:cs typeface="Arial"/>
              </a:rPr>
              <a:t>In game </a:t>
            </a:r>
            <a:r>
              <a:rPr sz="1200" i="1" spc="-20" dirty="0">
                <a:solidFill>
                  <a:srgbClr val="FFFFFF"/>
                </a:solidFill>
                <a:latin typeface="Arial"/>
                <a:cs typeface="Arial"/>
              </a:rPr>
              <a:t>theory, </a:t>
            </a:r>
            <a:r>
              <a:rPr sz="1200" i="1" dirty="0">
                <a:solidFill>
                  <a:srgbClr val="FFFFFF"/>
                </a:solidFill>
                <a:latin typeface="Arial"/>
                <a:cs typeface="Arial"/>
              </a:rPr>
              <a:t>a </a:t>
            </a:r>
            <a:r>
              <a:rPr sz="1200" i="1" spc="-5" dirty="0">
                <a:solidFill>
                  <a:srgbClr val="FFFFFF"/>
                </a:solidFill>
                <a:latin typeface="Arial"/>
                <a:cs typeface="Arial"/>
              </a:rPr>
              <a:t>‘Schelling’ or focal point is </a:t>
            </a:r>
            <a:r>
              <a:rPr sz="1200" i="1" dirty="0">
                <a:solidFill>
                  <a:srgbClr val="FFFFFF"/>
                </a:solidFill>
                <a:latin typeface="Arial"/>
                <a:cs typeface="Arial"/>
              </a:rPr>
              <a:t>a solution </a:t>
            </a:r>
            <a:r>
              <a:rPr sz="1200" i="1" spc="-5" dirty="0">
                <a:solidFill>
                  <a:srgbClr val="FFFFFF"/>
                </a:solidFill>
                <a:latin typeface="Arial"/>
                <a:cs typeface="Arial"/>
              </a:rPr>
              <a:t>that people tend to </a:t>
            </a:r>
            <a:r>
              <a:rPr sz="1200" i="1" spc="-320" dirty="0">
                <a:solidFill>
                  <a:srgbClr val="FFFFFF"/>
                </a:solidFill>
                <a:latin typeface="Arial"/>
                <a:cs typeface="Arial"/>
              </a:rPr>
              <a:t> </a:t>
            </a:r>
            <a:r>
              <a:rPr sz="1200" i="1" dirty="0">
                <a:solidFill>
                  <a:srgbClr val="FFFFFF"/>
                </a:solidFill>
                <a:latin typeface="Arial"/>
                <a:cs typeface="Arial"/>
              </a:rPr>
              <a:t>choose</a:t>
            </a:r>
            <a:r>
              <a:rPr sz="1200" i="1" spc="-10" dirty="0">
                <a:solidFill>
                  <a:srgbClr val="FFFFFF"/>
                </a:solidFill>
                <a:latin typeface="Arial"/>
                <a:cs typeface="Arial"/>
              </a:rPr>
              <a:t> </a:t>
            </a:r>
            <a:r>
              <a:rPr sz="1200" i="1" spc="-5" dirty="0">
                <a:solidFill>
                  <a:srgbClr val="FFFFFF"/>
                </a:solidFill>
                <a:latin typeface="Arial"/>
                <a:cs typeface="Arial"/>
              </a:rPr>
              <a:t>by</a:t>
            </a:r>
            <a:r>
              <a:rPr sz="1200" i="1" spc="-10" dirty="0">
                <a:solidFill>
                  <a:srgbClr val="FFFFFF"/>
                </a:solidFill>
                <a:latin typeface="Arial"/>
                <a:cs typeface="Arial"/>
              </a:rPr>
              <a:t> </a:t>
            </a:r>
            <a:r>
              <a:rPr sz="1200" i="1" spc="-5" dirty="0">
                <a:solidFill>
                  <a:srgbClr val="FFFFFF"/>
                </a:solidFill>
                <a:latin typeface="Arial"/>
                <a:cs typeface="Arial"/>
              </a:rPr>
              <a:t>default.</a:t>
            </a:r>
            <a:r>
              <a:rPr sz="1200" i="1" spc="-10" dirty="0">
                <a:solidFill>
                  <a:srgbClr val="FFFFFF"/>
                </a:solidFill>
                <a:latin typeface="Arial"/>
                <a:cs typeface="Arial"/>
              </a:rPr>
              <a:t> </a:t>
            </a:r>
            <a:r>
              <a:rPr sz="1200" i="1" spc="-5" dirty="0">
                <a:solidFill>
                  <a:srgbClr val="FFFFFF"/>
                </a:solidFill>
                <a:latin typeface="Arial"/>
                <a:cs typeface="Arial"/>
              </a:rPr>
              <a:t>The point</a:t>
            </a:r>
            <a:r>
              <a:rPr sz="1200" i="1" spc="-10" dirty="0">
                <a:solidFill>
                  <a:srgbClr val="FFFFFF"/>
                </a:solidFill>
                <a:latin typeface="Arial"/>
                <a:cs typeface="Arial"/>
              </a:rPr>
              <a:t> </a:t>
            </a:r>
            <a:r>
              <a:rPr sz="1200" i="1" spc="-5" dirty="0">
                <a:solidFill>
                  <a:srgbClr val="FFFFFF"/>
                </a:solidFill>
                <a:latin typeface="Arial"/>
                <a:cs typeface="Arial"/>
              </a:rPr>
              <a:t>at</a:t>
            </a:r>
            <a:r>
              <a:rPr sz="1200" i="1" spc="-10" dirty="0">
                <a:solidFill>
                  <a:srgbClr val="FFFFFF"/>
                </a:solidFill>
                <a:latin typeface="Arial"/>
                <a:cs typeface="Arial"/>
              </a:rPr>
              <a:t> </a:t>
            </a:r>
            <a:r>
              <a:rPr sz="1200" i="1" spc="-5" dirty="0">
                <a:solidFill>
                  <a:srgbClr val="FFFFFF"/>
                </a:solidFill>
                <a:latin typeface="Arial"/>
                <a:cs typeface="Arial"/>
              </a:rPr>
              <a:t>which all</a:t>
            </a:r>
            <a:r>
              <a:rPr sz="1200" i="1" spc="-10" dirty="0">
                <a:solidFill>
                  <a:srgbClr val="FFFFFF"/>
                </a:solidFill>
                <a:latin typeface="Arial"/>
                <a:cs typeface="Arial"/>
              </a:rPr>
              <a:t> </a:t>
            </a:r>
            <a:r>
              <a:rPr sz="1200" i="1" spc="-5" dirty="0">
                <a:solidFill>
                  <a:srgbClr val="FFFFFF"/>
                </a:solidFill>
                <a:latin typeface="Arial"/>
                <a:cs typeface="Arial"/>
              </a:rPr>
              <a:t>elements</a:t>
            </a:r>
            <a:r>
              <a:rPr sz="1200" i="1" spc="-10" dirty="0">
                <a:solidFill>
                  <a:srgbClr val="FFFFFF"/>
                </a:solidFill>
                <a:latin typeface="Arial"/>
                <a:cs typeface="Arial"/>
              </a:rPr>
              <a:t> </a:t>
            </a:r>
            <a:r>
              <a:rPr sz="1200" i="1" spc="-5" dirty="0">
                <a:solidFill>
                  <a:srgbClr val="FFFFFF"/>
                </a:solidFill>
                <a:latin typeface="Arial"/>
                <a:cs typeface="Arial"/>
              </a:rPr>
              <a:t>or aspects</a:t>
            </a:r>
            <a:r>
              <a:rPr sz="1200" i="1" spc="-10" dirty="0">
                <a:solidFill>
                  <a:srgbClr val="FFFFFF"/>
                </a:solidFill>
                <a:latin typeface="Arial"/>
                <a:cs typeface="Arial"/>
              </a:rPr>
              <a:t> </a:t>
            </a:r>
            <a:r>
              <a:rPr sz="1200" i="1" dirty="0">
                <a:solidFill>
                  <a:srgbClr val="FFFFFF"/>
                </a:solidFill>
                <a:latin typeface="Arial"/>
                <a:cs typeface="Arial"/>
              </a:rPr>
              <a:t>converge.</a:t>
            </a:r>
            <a:endParaRPr sz="120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1981200" y="3731454"/>
            <a:ext cx="5181600" cy="0"/>
          </a:xfrm>
          <a:custGeom>
            <a:avLst/>
            <a:gdLst/>
            <a:ahLst/>
            <a:cxnLst/>
            <a:rect l="l" t="t" r="r" b="b"/>
            <a:pathLst>
              <a:path w="5181600">
                <a:moveTo>
                  <a:pt x="0" y="0"/>
                </a:moveTo>
                <a:lnTo>
                  <a:pt x="5181599" y="0"/>
                </a:lnTo>
              </a:path>
            </a:pathLst>
          </a:custGeom>
          <a:ln w="9524">
            <a:solidFill>
              <a:srgbClr val="FFFFFF"/>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467128"/>
            <a:ext cx="3684270"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The</a:t>
            </a:r>
            <a:r>
              <a:rPr spc="-40" dirty="0">
                <a:solidFill>
                  <a:srgbClr val="2773AA"/>
                </a:solidFill>
              </a:rPr>
              <a:t> </a:t>
            </a:r>
            <a:r>
              <a:rPr spc="-5" dirty="0">
                <a:solidFill>
                  <a:srgbClr val="2773AA"/>
                </a:solidFill>
              </a:rPr>
              <a:t>purpose</a:t>
            </a:r>
            <a:r>
              <a:rPr spc="-35" dirty="0">
                <a:solidFill>
                  <a:srgbClr val="2773AA"/>
                </a:solidFill>
              </a:rPr>
              <a:t> </a:t>
            </a:r>
            <a:r>
              <a:rPr spc="-5" dirty="0">
                <a:solidFill>
                  <a:srgbClr val="2773AA"/>
                </a:solidFill>
              </a:rPr>
              <a:t>of</a:t>
            </a:r>
            <a:r>
              <a:rPr spc="-35" dirty="0">
                <a:solidFill>
                  <a:srgbClr val="2773AA"/>
                </a:solidFill>
              </a:rPr>
              <a:t> </a:t>
            </a:r>
            <a:r>
              <a:rPr spc="-5" dirty="0">
                <a:solidFill>
                  <a:srgbClr val="2773AA"/>
                </a:solidFill>
              </a:rPr>
              <a:t>innovation</a:t>
            </a:r>
          </a:p>
        </p:txBody>
      </p:sp>
      <p:sp>
        <p:nvSpPr>
          <p:cNvPr id="4" name="object 4"/>
          <p:cNvSpPr txBox="1"/>
          <p:nvPr/>
        </p:nvSpPr>
        <p:spPr>
          <a:xfrm>
            <a:off x="1441439" y="1563415"/>
            <a:ext cx="6328410" cy="832485"/>
          </a:xfrm>
          <a:prstGeom prst="rect">
            <a:avLst/>
          </a:prstGeom>
        </p:spPr>
        <p:txBody>
          <a:bodyPr vert="horz" wrap="square" lIns="0" tIns="12700" rIns="0" bIns="0" rtlCol="0">
            <a:spAutoFit/>
          </a:bodyPr>
          <a:lstStyle/>
          <a:p>
            <a:pPr algn="ctr">
              <a:lnSpc>
                <a:spcPct val="100000"/>
              </a:lnSpc>
              <a:spcBef>
                <a:spcPts val="100"/>
              </a:spcBef>
            </a:pPr>
            <a:r>
              <a:rPr sz="2000" b="1" spc="-5" dirty="0">
                <a:solidFill>
                  <a:srgbClr val="2773AA"/>
                </a:solidFill>
                <a:latin typeface="Arial"/>
                <a:cs typeface="Arial"/>
              </a:rPr>
              <a:t>The</a:t>
            </a:r>
            <a:r>
              <a:rPr sz="2000" b="1" spc="-15" dirty="0">
                <a:solidFill>
                  <a:srgbClr val="2773AA"/>
                </a:solidFill>
                <a:latin typeface="Arial"/>
                <a:cs typeface="Arial"/>
              </a:rPr>
              <a:t> </a:t>
            </a:r>
            <a:r>
              <a:rPr sz="2000" b="1" spc="-5" dirty="0">
                <a:solidFill>
                  <a:srgbClr val="2773AA"/>
                </a:solidFill>
                <a:latin typeface="Arial"/>
                <a:cs typeface="Arial"/>
              </a:rPr>
              <a:t>purpose</a:t>
            </a:r>
            <a:r>
              <a:rPr sz="2000" b="1" spc="-15" dirty="0">
                <a:solidFill>
                  <a:srgbClr val="2773AA"/>
                </a:solidFill>
                <a:latin typeface="Arial"/>
                <a:cs typeface="Arial"/>
              </a:rPr>
              <a:t> </a:t>
            </a:r>
            <a:r>
              <a:rPr sz="2000" b="1" spc="-5" dirty="0">
                <a:solidFill>
                  <a:srgbClr val="2773AA"/>
                </a:solidFill>
                <a:latin typeface="Arial"/>
                <a:cs typeface="Arial"/>
              </a:rPr>
              <a:t>of</a:t>
            </a:r>
            <a:r>
              <a:rPr sz="2000" b="1" spc="-15" dirty="0">
                <a:solidFill>
                  <a:srgbClr val="2773AA"/>
                </a:solidFill>
                <a:latin typeface="Arial"/>
                <a:cs typeface="Arial"/>
              </a:rPr>
              <a:t> </a:t>
            </a:r>
            <a:r>
              <a:rPr sz="2000" b="1" spc="-5" dirty="0">
                <a:solidFill>
                  <a:srgbClr val="2773AA"/>
                </a:solidFill>
                <a:latin typeface="Arial"/>
                <a:cs typeface="Arial"/>
              </a:rPr>
              <a:t>innovation</a:t>
            </a:r>
            <a:r>
              <a:rPr sz="2000" b="1" spc="-10" dirty="0">
                <a:solidFill>
                  <a:srgbClr val="2773AA"/>
                </a:solidFill>
                <a:latin typeface="Arial"/>
                <a:cs typeface="Arial"/>
              </a:rPr>
              <a:t> </a:t>
            </a:r>
            <a:r>
              <a:rPr sz="2000" b="1" spc="-5" dirty="0">
                <a:solidFill>
                  <a:srgbClr val="2773AA"/>
                </a:solidFill>
                <a:latin typeface="Arial"/>
                <a:cs typeface="Arial"/>
              </a:rPr>
              <a:t>is</a:t>
            </a:r>
            <a:r>
              <a:rPr sz="2000" b="1" spc="-15" dirty="0">
                <a:solidFill>
                  <a:srgbClr val="2773AA"/>
                </a:solidFill>
                <a:latin typeface="Arial"/>
                <a:cs typeface="Arial"/>
              </a:rPr>
              <a:t> </a:t>
            </a:r>
            <a:r>
              <a:rPr sz="2000" b="1" dirty="0">
                <a:solidFill>
                  <a:srgbClr val="2773AA"/>
                </a:solidFill>
                <a:latin typeface="Arial"/>
                <a:cs typeface="Arial"/>
              </a:rPr>
              <a:t>to</a:t>
            </a:r>
            <a:r>
              <a:rPr sz="2000" b="1" spc="-15" dirty="0">
                <a:solidFill>
                  <a:srgbClr val="2773AA"/>
                </a:solidFill>
                <a:latin typeface="Arial"/>
                <a:cs typeface="Arial"/>
              </a:rPr>
              <a:t> </a:t>
            </a:r>
            <a:r>
              <a:rPr sz="2000" b="1" spc="-5" dirty="0">
                <a:solidFill>
                  <a:srgbClr val="2773AA"/>
                </a:solidFill>
                <a:latin typeface="Arial"/>
                <a:cs typeface="Arial"/>
              </a:rPr>
              <a:t>reduce</a:t>
            </a:r>
            <a:r>
              <a:rPr sz="2000" b="1" spc="-10" dirty="0">
                <a:solidFill>
                  <a:srgbClr val="2773AA"/>
                </a:solidFill>
                <a:latin typeface="Arial"/>
                <a:cs typeface="Arial"/>
              </a:rPr>
              <a:t> </a:t>
            </a:r>
            <a:r>
              <a:rPr sz="2000" b="1" spc="-5" dirty="0">
                <a:solidFill>
                  <a:srgbClr val="2773AA"/>
                </a:solidFill>
                <a:latin typeface="Arial"/>
                <a:cs typeface="Arial"/>
              </a:rPr>
              <a:t>scarcity</a:t>
            </a:r>
            <a:endParaRPr sz="2000">
              <a:latin typeface="Arial"/>
              <a:cs typeface="Arial"/>
            </a:endParaRPr>
          </a:p>
          <a:p>
            <a:pPr>
              <a:lnSpc>
                <a:spcPct val="100000"/>
              </a:lnSpc>
              <a:spcBef>
                <a:spcPts val="30"/>
              </a:spcBef>
            </a:pPr>
            <a:endParaRPr sz="1950">
              <a:latin typeface="Arial"/>
              <a:cs typeface="Arial"/>
            </a:endParaRPr>
          </a:p>
          <a:p>
            <a:pPr algn="ctr">
              <a:lnSpc>
                <a:spcPct val="100000"/>
              </a:lnSpc>
            </a:pPr>
            <a:r>
              <a:rPr sz="1400" spc="-5" dirty="0">
                <a:solidFill>
                  <a:srgbClr val="666666"/>
                </a:solidFill>
                <a:latin typeface="Arial"/>
                <a:cs typeface="Arial"/>
              </a:rPr>
              <a:t>Breakthroughs</a:t>
            </a:r>
            <a:r>
              <a:rPr sz="1400" spc="-15" dirty="0">
                <a:solidFill>
                  <a:srgbClr val="666666"/>
                </a:solidFill>
                <a:latin typeface="Arial"/>
                <a:cs typeface="Arial"/>
              </a:rPr>
              <a:t> </a:t>
            </a:r>
            <a:r>
              <a:rPr sz="1400" spc="-5" dirty="0">
                <a:solidFill>
                  <a:srgbClr val="666666"/>
                </a:solidFill>
                <a:latin typeface="Arial"/>
                <a:cs typeface="Arial"/>
              </a:rPr>
              <a:t>are</a:t>
            </a:r>
            <a:r>
              <a:rPr sz="1400" spc="-10" dirty="0">
                <a:solidFill>
                  <a:srgbClr val="666666"/>
                </a:solidFill>
                <a:latin typeface="Arial"/>
                <a:cs typeface="Arial"/>
              </a:rPr>
              <a:t> </a:t>
            </a:r>
            <a:r>
              <a:rPr sz="1400" spc="-15" dirty="0">
                <a:solidFill>
                  <a:srgbClr val="666666"/>
                </a:solidFill>
                <a:latin typeface="Arial"/>
                <a:cs typeface="Arial"/>
              </a:rPr>
              <a:t>faster,</a:t>
            </a:r>
            <a:r>
              <a:rPr sz="1400" spc="-10" dirty="0">
                <a:solidFill>
                  <a:srgbClr val="666666"/>
                </a:solidFill>
                <a:latin typeface="Arial"/>
                <a:cs typeface="Arial"/>
              </a:rPr>
              <a:t> cheaper, </a:t>
            </a:r>
            <a:r>
              <a:rPr sz="1400" spc="-15" dirty="0">
                <a:solidFill>
                  <a:srgbClr val="666666"/>
                </a:solidFill>
                <a:latin typeface="Arial"/>
                <a:cs typeface="Arial"/>
              </a:rPr>
              <a:t>better.</a:t>
            </a:r>
            <a:r>
              <a:rPr sz="1400" spc="-10" dirty="0">
                <a:solidFill>
                  <a:srgbClr val="666666"/>
                </a:solidFill>
                <a:latin typeface="Arial"/>
                <a:cs typeface="Arial"/>
              </a:rPr>
              <a:t> </a:t>
            </a:r>
            <a:r>
              <a:rPr sz="1400" spc="-5" dirty="0">
                <a:solidFill>
                  <a:srgbClr val="666666"/>
                </a:solidFill>
                <a:latin typeface="Arial"/>
                <a:cs typeface="Arial"/>
              </a:rPr>
              <a:t>Innovation</a:t>
            </a:r>
            <a:r>
              <a:rPr sz="1400" spc="-10" dirty="0">
                <a:solidFill>
                  <a:srgbClr val="666666"/>
                </a:solidFill>
                <a:latin typeface="Arial"/>
                <a:cs typeface="Arial"/>
              </a:rPr>
              <a:t> </a:t>
            </a:r>
            <a:r>
              <a:rPr sz="1400" spc="-5" dirty="0">
                <a:solidFill>
                  <a:srgbClr val="666666"/>
                </a:solidFill>
                <a:latin typeface="Arial"/>
                <a:cs typeface="Arial"/>
              </a:rPr>
              <a:t>allows</a:t>
            </a:r>
            <a:r>
              <a:rPr sz="1400" spc="-10" dirty="0">
                <a:solidFill>
                  <a:srgbClr val="666666"/>
                </a:solidFill>
                <a:latin typeface="Arial"/>
                <a:cs typeface="Arial"/>
              </a:rPr>
              <a:t> </a:t>
            </a:r>
            <a:r>
              <a:rPr sz="1400" spc="-5" dirty="0">
                <a:solidFill>
                  <a:srgbClr val="666666"/>
                </a:solidFill>
                <a:latin typeface="Arial"/>
                <a:cs typeface="Arial"/>
              </a:rPr>
              <a:t>to</a:t>
            </a:r>
            <a:r>
              <a:rPr sz="1400" spc="-10" dirty="0">
                <a:solidFill>
                  <a:srgbClr val="666666"/>
                </a:solidFill>
                <a:latin typeface="Arial"/>
                <a:cs typeface="Arial"/>
              </a:rPr>
              <a:t> </a:t>
            </a:r>
            <a:r>
              <a:rPr sz="1400" spc="-5" dirty="0">
                <a:solidFill>
                  <a:srgbClr val="666666"/>
                </a:solidFill>
                <a:latin typeface="Arial"/>
                <a:cs typeface="Arial"/>
              </a:rPr>
              <a:t>do</a:t>
            </a:r>
            <a:r>
              <a:rPr sz="1400" spc="-10" dirty="0">
                <a:solidFill>
                  <a:srgbClr val="666666"/>
                </a:solidFill>
                <a:latin typeface="Arial"/>
                <a:cs typeface="Arial"/>
              </a:rPr>
              <a:t> </a:t>
            </a:r>
            <a:r>
              <a:rPr sz="1400" dirty="0">
                <a:solidFill>
                  <a:srgbClr val="666666"/>
                </a:solidFill>
                <a:latin typeface="Arial"/>
                <a:cs typeface="Arial"/>
              </a:rPr>
              <a:t>more</a:t>
            </a:r>
            <a:r>
              <a:rPr sz="1400" spc="-10" dirty="0">
                <a:solidFill>
                  <a:srgbClr val="666666"/>
                </a:solidFill>
                <a:latin typeface="Arial"/>
                <a:cs typeface="Arial"/>
              </a:rPr>
              <a:t> </a:t>
            </a:r>
            <a:r>
              <a:rPr sz="1400" spc="-5" dirty="0">
                <a:solidFill>
                  <a:srgbClr val="666666"/>
                </a:solidFill>
                <a:latin typeface="Arial"/>
                <a:cs typeface="Arial"/>
              </a:rPr>
              <a:t>with</a:t>
            </a:r>
            <a:r>
              <a:rPr sz="1400" spc="-10" dirty="0">
                <a:solidFill>
                  <a:srgbClr val="666666"/>
                </a:solidFill>
                <a:latin typeface="Arial"/>
                <a:cs typeface="Arial"/>
              </a:rPr>
              <a:t> </a:t>
            </a:r>
            <a:r>
              <a:rPr sz="1400" spc="-5" dirty="0">
                <a:solidFill>
                  <a:srgbClr val="666666"/>
                </a:solidFill>
                <a:latin typeface="Arial"/>
                <a:cs typeface="Arial"/>
              </a:rPr>
              <a:t>less</a:t>
            </a:r>
            <a:endParaRPr sz="1400">
              <a:latin typeface="Arial"/>
              <a:cs typeface="Arial"/>
            </a:endParaRPr>
          </a:p>
        </p:txBody>
      </p:sp>
      <p:sp>
        <p:nvSpPr>
          <p:cNvPr id="10" name="object 10">
            <a:extLst>
              <a:ext uri="{C183D7F6-B498-43B3-948B-1728B52AA6E4}">
                <adec:decorative xmlns:adec="http://schemas.microsoft.com/office/drawing/2017/decorative" val="1"/>
              </a:ext>
            </a:extLst>
          </p:cNvPr>
          <p:cNvSpPr/>
          <p:nvPr/>
        </p:nvSpPr>
        <p:spPr>
          <a:xfrm>
            <a:off x="2286000" y="2895225"/>
            <a:ext cx="4572000" cy="0"/>
          </a:xfrm>
          <a:custGeom>
            <a:avLst/>
            <a:gdLst/>
            <a:ahLst/>
            <a:cxnLst/>
            <a:rect l="l" t="t" r="r" b="b"/>
            <a:pathLst>
              <a:path w="4572000">
                <a:moveTo>
                  <a:pt x="0" y="0"/>
                </a:moveTo>
                <a:lnTo>
                  <a:pt x="4571999" y="0"/>
                </a:lnTo>
              </a:path>
            </a:pathLst>
          </a:custGeom>
          <a:ln w="9524">
            <a:solidFill>
              <a:srgbClr val="F9C943"/>
            </a:solidFill>
          </a:ln>
        </p:spPr>
        <p:txBody>
          <a:bodyPr wrap="square" lIns="0" tIns="0" rIns="0" bIns="0" rtlCol="0"/>
          <a:lstStyle/>
          <a:p>
            <a:endParaRPr/>
          </a:p>
        </p:txBody>
      </p:sp>
      <p:sp>
        <p:nvSpPr>
          <p:cNvPr id="2" name="object 2"/>
          <p:cNvSpPr txBox="1"/>
          <p:nvPr/>
        </p:nvSpPr>
        <p:spPr>
          <a:xfrm>
            <a:off x="1137313" y="3343114"/>
            <a:ext cx="6941820" cy="832485"/>
          </a:xfrm>
          <a:prstGeom prst="rect">
            <a:avLst/>
          </a:prstGeom>
        </p:spPr>
        <p:txBody>
          <a:bodyPr vert="horz" wrap="square" lIns="0" tIns="12700" rIns="0" bIns="0" rtlCol="0">
            <a:spAutoFit/>
          </a:bodyPr>
          <a:lstStyle/>
          <a:p>
            <a:pPr marL="37465">
              <a:lnSpc>
                <a:spcPct val="100000"/>
              </a:lnSpc>
              <a:spcBef>
                <a:spcPts val="100"/>
              </a:spcBef>
            </a:pPr>
            <a:r>
              <a:rPr sz="2000" b="1" spc="-5" dirty="0">
                <a:solidFill>
                  <a:srgbClr val="2773AA"/>
                </a:solidFill>
                <a:latin typeface="Arial"/>
                <a:cs typeface="Arial"/>
              </a:rPr>
              <a:t>The</a:t>
            </a:r>
            <a:r>
              <a:rPr sz="2000" b="1" spc="-15" dirty="0">
                <a:solidFill>
                  <a:srgbClr val="2773AA"/>
                </a:solidFill>
                <a:latin typeface="Arial"/>
                <a:cs typeface="Arial"/>
              </a:rPr>
              <a:t> </a:t>
            </a:r>
            <a:r>
              <a:rPr sz="2000" b="1" spc="-5" dirty="0">
                <a:solidFill>
                  <a:srgbClr val="2773AA"/>
                </a:solidFill>
                <a:latin typeface="Arial"/>
                <a:cs typeface="Arial"/>
              </a:rPr>
              <a:t>ultimate</a:t>
            </a:r>
            <a:r>
              <a:rPr sz="2000" b="1" spc="-15" dirty="0">
                <a:solidFill>
                  <a:srgbClr val="2773AA"/>
                </a:solidFill>
                <a:latin typeface="Arial"/>
                <a:cs typeface="Arial"/>
              </a:rPr>
              <a:t> </a:t>
            </a:r>
            <a:r>
              <a:rPr sz="2000" b="1" spc="-5" dirty="0">
                <a:solidFill>
                  <a:srgbClr val="2773AA"/>
                </a:solidFill>
                <a:latin typeface="Arial"/>
                <a:cs typeface="Arial"/>
              </a:rPr>
              <a:t>purpose</a:t>
            </a:r>
            <a:r>
              <a:rPr sz="2000" b="1" spc="-10" dirty="0">
                <a:solidFill>
                  <a:srgbClr val="2773AA"/>
                </a:solidFill>
                <a:latin typeface="Arial"/>
                <a:cs typeface="Arial"/>
              </a:rPr>
              <a:t> </a:t>
            </a:r>
            <a:r>
              <a:rPr sz="2000" b="1" spc="-5" dirty="0">
                <a:solidFill>
                  <a:srgbClr val="2773AA"/>
                </a:solidFill>
                <a:latin typeface="Arial"/>
                <a:cs typeface="Arial"/>
              </a:rPr>
              <a:t>of</a:t>
            </a:r>
            <a:r>
              <a:rPr sz="2000" b="1" spc="-15" dirty="0">
                <a:solidFill>
                  <a:srgbClr val="2773AA"/>
                </a:solidFill>
                <a:latin typeface="Arial"/>
                <a:cs typeface="Arial"/>
              </a:rPr>
              <a:t> </a:t>
            </a:r>
            <a:r>
              <a:rPr sz="2000" b="1" spc="-5" dirty="0">
                <a:solidFill>
                  <a:srgbClr val="2773AA"/>
                </a:solidFill>
                <a:latin typeface="Arial"/>
                <a:cs typeface="Arial"/>
              </a:rPr>
              <a:t>innovation</a:t>
            </a:r>
            <a:r>
              <a:rPr sz="2000" b="1" spc="-15" dirty="0">
                <a:solidFill>
                  <a:srgbClr val="2773AA"/>
                </a:solidFill>
                <a:latin typeface="Arial"/>
                <a:cs typeface="Arial"/>
              </a:rPr>
              <a:t> </a:t>
            </a:r>
            <a:r>
              <a:rPr sz="2000" b="1" spc="-5" dirty="0">
                <a:solidFill>
                  <a:srgbClr val="2773AA"/>
                </a:solidFill>
                <a:latin typeface="Arial"/>
                <a:cs typeface="Arial"/>
              </a:rPr>
              <a:t>is</a:t>
            </a:r>
            <a:r>
              <a:rPr sz="2000" b="1" spc="-10" dirty="0">
                <a:solidFill>
                  <a:srgbClr val="2773AA"/>
                </a:solidFill>
                <a:latin typeface="Arial"/>
                <a:cs typeface="Arial"/>
              </a:rPr>
              <a:t> </a:t>
            </a:r>
            <a:r>
              <a:rPr sz="2000" b="1" dirty="0">
                <a:solidFill>
                  <a:srgbClr val="2773AA"/>
                </a:solidFill>
                <a:latin typeface="Arial"/>
                <a:cs typeface="Arial"/>
              </a:rPr>
              <a:t>to</a:t>
            </a:r>
            <a:r>
              <a:rPr sz="2000" b="1" spc="-15" dirty="0">
                <a:solidFill>
                  <a:srgbClr val="2773AA"/>
                </a:solidFill>
                <a:latin typeface="Arial"/>
                <a:cs typeface="Arial"/>
              </a:rPr>
              <a:t> </a:t>
            </a:r>
            <a:r>
              <a:rPr sz="2000" b="1" spc="-5" dirty="0">
                <a:solidFill>
                  <a:srgbClr val="2773AA"/>
                </a:solidFill>
                <a:latin typeface="Arial"/>
                <a:cs typeface="Arial"/>
              </a:rPr>
              <a:t>reduce</a:t>
            </a:r>
            <a:r>
              <a:rPr sz="2000" b="1" spc="-10" dirty="0">
                <a:solidFill>
                  <a:srgbClr val="2773AA"/>
                </a:solidFill>
                <a:latin typeface="Arial"/>
                <a:cs typeface="Arial"/>
              </a:rPr>
              <a:t> </a:t>
            </a:r>
            <a:r>
              <a:rPr sz="2000" b="1" spc="-5" dirty="0">
                <a:solidFill>
                  <a:srgbClr val="2773AA"/>
                </a:solidFill>
                <a:latin typeface="Arial"/>
                <a:cs typeface="Arial"/>
              </a:rPr>
              <a:t>mortality</a:t>
            </a:r>
            <a:endParaRPr sz="2000">
              <a:latin typeface="Arial"/>
              <a:cs typeface="Arial"/>
            </a:endParaRPr>
          </a:p>
          <a:p>
            <a:pPr>
              <a:lnSpc>
                <a:spcPct val="100000"/>
              </a:lnSpc>
              <a:spcBef>
                <a:spcPts val="30"/>
              </a:spcBef>
            </a:pPr>
            <a:endParaRPr sz="1950">
              <a:latin typeface="Arial"/>
              <a:cs typeface="Arial"/>
            </a:endParaRPr>
          </a:p>
          <a:p>
            <a:pPr marL="12700">
              <a:lnSpc>
                <a:spcPct val="100000"/>
              </a:lnSpc>
            </a:pPr>
            <a:r>
              <a:rPr sz="1400" dirty="0">
                <a:solidFill>
                  <a:srgbClr val="666666"/>
                </a:solidFill>
                <a:latin typeface="Arial"/>
                <a:cs typeface="Arial"/>
              </a:rPr>
              <a:t>Mortality</a:t>
            </a:r>
            <a:r>
              <a:rPr sz="1400" spc="-10" dirty="0">
                <a:solidFill>
                  <a:srgbClr val="666666"/>
                </a:solidFill>
                <a:latin typeface="Arial"/>
                <a:cs typeface="Arial"/>
              </a:rPr>
              <a:t> </a:t>
            </a:r>
            <a:r>
              <a:rPr sz="1400" spc="-5" dirty="0">
                <a:solidFill>
                  <a:srgbClr val="666666"/>
                </a:solidFill>
                <a:latin typeface="Arial"/>
                <a:cs typeface="Arial"/>
              </a:rPr>
              <a:t>is the ultimate</a:t>
            </a:r>
            <a:r>
              <a:rPr sz="1400" spc="-10" dirty="0">
                <a:solidFill>
                  <a:srgbClr val="666666"/>
                </a:solidFill>
                <a:latin typeface="Arial"/>
                <a:cs typeface="Arial"/>
              </a:rPr>
              <a:t> </a:t>
            </a:r>
            <a:r>
              <a:rPr sz="1400" spc="-15" dirty="0">
                <a:solidFill>
                  <a:srgbClr val="666666"/>
                </a:solidFill>
                <a:latin typeface="Arial"/>
                <a:cs typeface="Arial"/>
              </a:rPr>
              <a:t>scarcity.</a:t>
            </a:r>
            <a:r>
              <a:rPr sz="1400" spc="-5" dirty="0">
                <a:solidFill>
                  <a:srgbClr val="666666"/>
                </a:solidFill>
                <a:latin typeface="Arial"/>
                <a:cs typeface="Arial"/>
              </a:rPr>
              <a:t> Life extension is</a:t>
            </a:r>
            <a:r>
              <a:rPr sz="1400" spc="-10" dirty="0">
                <a:solidFill>
                  <a:srgbClr val="666666"/>
                </a:solidFill>
                <a:latin typeface="Arial"/>
                <a:cs typeface="Arial"/>
              </a:rPr>
              <a:t> </a:t>
            </a:r>
            <a:r>
              <a:rPr sz="1400" spc="-5" dirty="0">
                <a:solidFill>
                  <a:srgbClr val="666666"/>
                </a:solidFill>
                <a:latin typeface="Arial"/>
                <a:cs typeface="Arial"/>
              </a:rPr>
              <a:t>the </a:t>
            </a:r>
            <a:r>
              <a:rPr sz="1400" dirty="0">
                <a:solidFill>
                  <a:srgbClr val="666666"/>
                </a:solidFill>
                <a:latin typeface="Arial"/>
                <a:cs typeface="Arial"/>
              </a:rPr>
              <a:t>most</a:t>
            </a:r>
            <a:r>
              <a:rPr sz="1400" spc="-5" dirty="0">
                <a:solidFill>
                  <a:srgbClr val="666666"/>
                </a:solidFill>
                <a:latin typeface="Arial"/>
                <a:cs typeface="Arial"/>
              </a:rPr>
              <a:t> important</a:t>
            </a:r>
            <a:r>
              <a:rPr sz="1400" spc="-10" dirty="0">
                <a:solidFill>
                  <a:srgbClr val="666666"/>
                </a:solidFill>
                <a:latin typeface="Arial"/>
                <a:cs typeface="Arial"/>
              </a:rPr>
              <a:t> </a:t>
            </a:r>
            <a:r>
              <a:rPr sz="1400" spc="-5" dirty="0">
                <a:solidFill>
                  <a:srgbClr val="666666"/>
                </a:solidFill>
                <a:latin typeface="Arial"/>
                <a:cs typeface="Arial"/>
              </a:rPr>
              <a:t>thing we </a:t>
            </a:r>
            <a:r>
              <a:rPr sz="1400" dirty="0">
                <a:solidFill>
                  <a:srgbClr val="666666"/>
                </a:solidFill>
                <a:latin typeface="Arial"/>
                <a:cs typeface="Arial"/>
              </a:rPr>
              <a:t>can</a:t>
            </a:r>
            <a:r>
              <a:rPr sz="1400" spc="-5" dirty="0">
                <a:solidFill>
                  <a:srgbClr val="666666"/>
                </a:solidFill>
                <a:latin typeface="Arial"/>
                <a:cs typeface="Arial"/>
              </a:rPr>
              <a:t> invent</a:t>
            </a:r>
            <a:endParaRPr sz="1400">
              <a:latin typeface="Arial"/>
              <a:cs typeface="Arial"/>
            </a:endParaRPr>
          </a:p>
        </p:txBody>
      </p:sp>
      <p:grpSp>
        <p:nvGrpSpPr>
          <p:cNvPr id="6" name="object 6">
            <a:extLst>
              <a:ext uri="{C183D7F6-B498-43B3-948B-1728B52AA6E4}">
                <adec:decorative xmlns:adec="http://schemas.microsoft.com/office/drawing/2017/decorative" val="1"/>
              </a:ext>
            </a:extLst>
          </p:cNvPr>
          <p:cNvGrpSpPr/>
          <p:nvPr/>
        </p:nvGrpSpPr>
        <p:grpSpPr>
          <a:xfrm>
            <a:off x="8682037" y="147637"/>
            <a:ext cx="238125" cy="238125"/>
            <a:chOff x="8682037" y="147637"/>
            <a:chExt cx="238125" cy="238125"/>
          </a:xfrm>
        </p:grpSpPr>
        <p:sp>
          <p:nvSpPr>
            <p:cNvPr id="7" name="object 7"/>
            <p:cNvSpPr/>
            <p:nvPr/>
          </p:nvSpPr>
          <p:spPr>
            <a:xfrm>
              <a:off x="8686800" y="152400"/>
              <a:ext cx="101600" cy="101600"/>
            </a:xfrm>
            <a:custGeom>
              <a:avLst/>
              <a:gdLst/>
              <a:ahLst/>
              <a:cxnLst/>
              <a:rect l="l" t="t" r="r" b="b"/>
              <a:pathLst>
                <a:path w="101600" h="101600">
                  <a:moveTo>
                    <a:pt x="0" y="0"/>
                  </a:moveTo>
                  <a:lnTo>
                    <a:pt x="101399" y="0"/>
                  </a:lnTo>
                  <a:lnTo>
                    <a:pt x="101399" y="101399"/>
                  </a:lnTo>
                  <a:lnTo>
                    <a:pt x="0" y="101399"/>
                  </a:lnTo>
                  <a:lnTo>
                    <a:pt x="0" y="0"/>
                  </a:lnTo>
                  <a:close/>
                </a:path>
              </a:pathLst>
            </a:custGeom>
            <a:ln w="9524">
              <a:solidFill>
                <a:srgbClr val="2773AA"/>
              </a:solidFill>
            </a:ln>
          </p:spPr>
          <p:txBody>
            <a:bodyPr wrap="square" lIns="0" tIns="0" rIns="0" bIns="0" rtlCol="0"/>
            <a:lstStyle/>
            <a:p>
              <a:endParaRPr/>
            </a:p>
          </p:txBody>
        </p:sp>
        <p:sp>
          <p:nvSpPr>
            <p:cNvPr id="8" name="object 8"/>
            <p:cNvSpPr/>
            <p:nvPr/>
          </p:nvSpPr>
          <p:spPr>
            <a:xfrm>
              <a:off x="8813762" y="152400"/>
              <a:ext cx="101600" cy="101600"/>
            </a:xfrm>
            <a:custGeom>
              <a:avLst/>
              <a:gdLst/>
              <a:ahLst/>
              <a:cxnLst/>
              <a:rect l="l" t="t" r="r" b="b"/>
              <a:pathLst>
                <a:path w="101600" h="101600">
                  <a:moveTo>
                    <a:pt x="101399" y="101399"/>
                  </a:moveTo>
                  <a:lnTo>
                    <a:pt x="0" y="101399"/>
                  </a:lnTo>
                  <a:lnTo>
                    <a:pt x="0" y="0"/>
                  </a:lnTo>
                  <a:lnTo>
                    <a:pt x="101399" y="0"/>
                  </a:lnTo>
                  <a:lnTo>
                    <a:pt x="101399" y="101399"/>
                  </a:lnTo>
                  <a:close/>
                </a:path>
              </a:pathLst>
            </a:custGeom>
            <a:solidFill>
              <a:srgbClr val="2773AA"/>
            </a:solidFill>
          </p:spPr>
          <p:txBody>
            <a:bodyPr wrap="square" lIns="0" tIns="0" rIns="0" bIns="0" rtlCol="0"/>
            <a:lstStyle/>
            <a:p>
              <a:endParaRPr/>
            </a:p>
          </p:txBody>
        </p:sp>
        <p:sp>
          <p:nvSpPr>
            <p:cNvPr id="9" name="object 9"/>
            <p:cNvSpPr/>
            <p:nvPr/>
          </p:nvSpPr>
          <p:spPr>
            <a:xfrm>
              <a:off x="8686800" y="152400"/>
              <a:ext cx="228600" cy="228600"/>
            </a:xfrm>
            <a:custGeom>
              <a:avLst/>
              <a:gdLst/>
              <a:ahLst/>
              <a:cxnLst/>
              <a:rect l="l" t="t" r="r" b="b"/>
              <a:pathLst>
                <a:path w="228600" h="228600">
                  <a:moveTo>
                    <a:pt x="126962" y="0"/>
                  </a:moveTo>
                  <a:lnTo>
                    <a:pt x="228362" y="0"/>
                  </a:lnTo>
                  <a:lnTo>
                    <a:pt x="228362" y="101399"/>
                  </a:lnTo>
                  <a:lnTo>
                    <a:pt x="126962" y="101399"/>
                  </a:lnTo>
                  <a:lnTo>
                    <a:pt x="126962" y="0"/>
                  </a:lnTo>
                  <a:close/>
                </a:path>
                <a:path w="228600" h="228600">
                  <a:moveTo>
                    <a:pt x="0" y="127056"/>
                  </a:moveTo>
                  <a:lnTo>
                    <a:pt x="101399" y="127056"/>
                  </a:lnTo>
                  <a:lnTo>
                    <a:pt x="101399" y="228456"/>
                  </a:lnTo>
                  <a:lnTo>
                    <a:pt x="0" y="228456"/>
                  </a:lnTo>
                  <a:lnTo>
                    <a:pt x="0" y="127056"/>
                  </a:lnTo>
                  <a:close/>
                </a:path>
                <a:path w="228600" h="228600">
                  <a:moveTo>
                    <a:pt x="126962" y="127056"/>
                  </a:moveTo>
                  <a:lnTo>
                    <a:pt x="228362" y="127056"/>
                  </a:lnTo>
                  <a:lnTo>
                    <a:pt x="228362" y="228456"/>
                  </a:lnTo>
                  <a:lnTo>
                    <a:pt x="126962" y="228456"/>
                  </a:lnTo>
                  <a:lnTo>
                    <a:pt x="126962" y="127056"/>
                  </a:lnTo>
                  <a:close/>
                </a:path>
              </a:pathLst>
            </a:custGeom>
            <a:ln w="9524">
              <a:solidFill>
                <a:srgbClr val="2773AA"/>
              </a:solidFill>
            </a:ln>
          </p:spPr>
          <p:txBody>
            <a:bodyPr wrap="square" lIns="0" tIns="0" rIns="0" bIns="0" rtlCol="0"/>
            <a:lstStyle/>
            <a:p>
              <a:endParaRPr/>
            </a:p>
          </p:txBody>
        </p:sp>
      </p:grpSp>
      <p:sp>
        <p:nvSpPr>
          <p:cNvPr id="5" name="object 5">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3602354"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The</a:t>
            </a:r>
            <a:r>
              <a:rPr spc="-30" dirty="0">
                <a:solidFill>
                  <a:srgbClr val="2773AA"/>
                </a:solidFill>
              </a:rPr>
              <a:t> </a:t>
            </a:r>
            <a:r>
              <a:rPr spc="-5" dirty="0">
                <a:solidFill>
                  <a:srgbClr val="2773AA"/>
                </a:solidFill>
              </a:rPr>
              <a:t>dawn</a:t>
            </a:r>
            <a:r>
              <a:rPr spc="-30" dirty="0">
                <a:solidFill>
                  <a:srgbClr val="2773AA"/>
                </a:solidFill>
              </a:rPr>
              <a:t> </a:t>
            </a:r>
            <a:r>
              <a:rPr spc="-5" dirty="0">
                <a:solidFill>
                  <a:srgbClr val="2773AA"/>
                </a:solidFill>
              </a:rPr>
              <a:t>of</a:t>
            </a:r>
            <a:r>
              <a:rPr spc="-30" dirty="0">
                <a:solidFill>
                  <a:srgbClr val="2773AA"/>
                </a:solidFill>
              </a:rPr>
              <a:t> </a:t>
            </a:r>
            <a:r>
              <a:rPr spc="-5" dirty="0">
                <a:solidFill>
                  <a:srgbClr val="2773AA"/>
                </a:solidFill>
              </a:rPr>
              <a:t>liquid</a:t>
            </a:r>
            <a:r>
              <a:rPr spc="-30" dirty="0">
                <a:solidFill>
                  <a:srgbClr val="2773AA"/>
                </a:solidFill>
              </a:rPr>
              <a:t> </a:t>
            </a:r>
            <a:r>
              <a:rPr spc="-5" dirty="0">
                <a:solidFill>
                  <a:srgbClr val="2773AA"/>
                </a:solidFill>
              </a:rPr>
              <a:t>biopsy</a:t>
            </a:r>
          </a:p>
        </p:txBody>
      </p:sp>
      <p:sp>
        <p:nvSpPr>
          <p:cNvPr id="4" name="object 4"/>
          <p:cNvSpPr txBox="1"/>
          <p:nvPr/>
        </p:nvSpPr>
        <p:spPr>
          <a:xfrm>
            <a:off x="3274726" y="1064438"/>
            <a:ext cx="227203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Liquid</a:t>
            </a:r>
            <a:r>
              <a:rPr sz="1400" b="1" spc="-45" dirty="0">
                <a:solidFill>
                  <a:srgbClr val="2773AA"/>
                </a:solidFill>
                <a:latin typeface="Arial"/>
                <a:cs typeface="Arial"/>
              </a:rPr>
              <a:t> </a:t>
            </a:r>
            <a:r>
              <a:rPr sz="1400" b="1" spc="-5" dirty="0">
                <a:solidFill>
                  <a:srgbClr val="2773AA"/>
                </a:solidFill>
                <a:latin typeface="Arial"/>
                <a:cs typeface="Arial"/>
              </a:rPr>
              <a:t>biopsy</a:t>
            </a:r>
            <a:r>
              <a:rPr sz="1400" b="1" spc="-40" dirty="0">
                <a:solidFill>
                  <a:srgbClr val="2773AA"/>
                </a:solidFill>
                <a:latin typeface="Arial"/>
                <a:cs typeface="Arial"/>
              </a:rPr>
              <a:t> </a:t>
            </a:r>
            <a:r>
              <a:rPr sz="1400" b="1" spc="-5" dirty="0">
                <a:solidFill>
                  <a:srgbClr val="2773AA"/>
                </a:solidFill>
                <a:latin typeface="Arial"/>
                <a:cs typeface="Arial"/>
              </a:rPr>
              <a:t>publications</a:t>
            </a:r>
            <a:endParaRPr sz="1400" dirty="0">
              <a:latin typeface="Arial"/>
              <a:cs typeface="Arial"/>
            </a:endParaRPr>
          </a:p>
        </p:txBody>
      </p:sp>
      <p:sp>
        <p:nvSpPr>
          <p:cNvPr id="5" name="object 5">
            <a:extLst>
              <a:ext uri="{C183D7F6-B498-43B3-948B-1728B52AA6E4}">
                <adec:decorative xmlns:adec="http://schemas.microsoft.com/office/drawing/2017/decorative" val="1"/>
              </a:ext>
            </a:extLst>
          </p:cNvPr>
          <p:cNvSpPr/>
          <p:nvPr/>
        </p:nvSpPr>
        <p:spPr>
          <a:xfrm>
            <a:off x="609600" y="1374425"/>
            <a:ext cx="7606665" cy="0"/>
          </a:xfrm>
          <a:custGeom>
            <a:avLst/>
            <a:gdLst/>
            <a:ahLst/>
            <a:cxnLst/>
            <a:rect l="l" t="t" r="r" b="b"/>
            <a:pathLst>
              <a:path w="7606665">
                <a:moveTo>
                  <a:pt x="0" y="0"/>
                </a:moveTo>
                <a:lnTo>
                  <a:pt x="7606499" y="0"/>
                </a:lnTo>
              </a:path>
            </a:pathLst>
          </a:custGeom>
          <a:ln w="9524">
            <a:solidFill>
              <a:srgbClr val="2773AA"/>
            </a:solidFill>
          </a:ln>
        </p:spPr>
        <p:txBody>
          <a:bodyPr wrap="square" lIns="0" tIns="0" rIns="0" bIns="0" rtlCol="0"/>
          <a:lstStyle/>
          <a:p>
            <a:endParaRPr/>
          </a:p>
        </p:txBody>
      </p:sp>
      <p:graphicFrame>
        <p:nvGraphicFramePr>
          <p:cNvPr id="36" name="object 36"/>
          <p:cNvGraphicFramePr>
            <a:graphicFrameLocks noGrp="1"/>
          </p:cNvGraphicFramePr>
          <p:nvPr>
            <p:extLst>
              <p:ext uri="{D42A27DB-BD31-4B8C-83A1-F6EECF244321}">
                <p14:modId xmlns:p14="http://schemas.microsoft.com/office/powerpoint/2010/main" val="3686339930"/>
              </p:ext>
            </p:extLst>
          </p:nvPr>
        </p:nvGraphicFramePr>
        <p:xfrm>
          <a:off x="1328145" y="1661437"/>
          <a:ext cx="6922129" cy="2602230"/>
        </p:xfrm>
        <a:graphic>
          <a:graphicData uri="http://schemas.openxmlformats.org/drawingml/2006/table">
            <a:tbl>
              <a:tblPr firstRow="1" bandRow="1">
                <a:tableStyleId>{2D5ABB26-0587-4C30-8999-92F81FD0307C}</a:tableStyleId>
              </a:tblPr>
              <a:tblGrid>
                <a:gridCol w="129539">
                  <a:extLst>
                    <a:ext uri="{9D8B030D-6E8A-4147-A177-3AD203B41FA5}">
                      <a16:colId xmlns:a16="http://schemas.microsoft.com/office/drawing/2014/main" val="20000"/>
                    </a:ext>
                  </a:extLst>
                </a:gridCol>
                <a:gridCol w="556894">
                  <a:extLst>
                    <a:ext uri="{9D8B030D-6E8A-4147-A177-3AD203B41FA5}">
                      <a16:colId xmlns:a16="http://schemas.microsoft.com/office/drawing/2014/main" val="20001"/>
                    </a:ext>
                  </a:extLst>
                </a:gridCol>
                <a:gridCol w="688340">
                  <a:extLst>
                    <a:ext uri="{9D8B030D-6E8A-4147-A177-3AD203B41FA5}">
                      <a16:colId xmlns:a16="http://schemas.microsoft.com/office/drawing/2014/main" val="20002"/>
                    </a:ext>
                  </a:extLst>
                </a:gridCol>
                <a:gridCol w="618489">
                  <a:extLst>
                    <a:ext uri="{9D8B030D-6E8A-4147-A177-3AD203B41FA5}">
                      <a16:colId xmlns:a16="http://schemas.microsoft.com/office/drawing/2014/main" val="20003"/>
                    </a:ext>
                  </a:extLst>
                </a:gridCol>
                <a:gridCol w="8128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gridCol w="688340">
                  <a:extLst>
                    <a:ext uri="{9D8B030D-6E8A-4147-A177-3AD203B41FA5}">
                      <a16:colId xmlns:a16="http://schemas.microsoft.com/office/drawing/2014/main" val="20006"/>
                    </a:ext>
                  </a:extLst>
                </a:gridCol>
                <a:gridCol w="57785">
                  <a:extLst>
                    <a:ext uri="{9D8B030D-6E8A-4147-A177-3AD203B41FA5}">
                      <a16:colId xmlns:a16="http://schemas.microsoft.com/office/drawing/2014/main" val="20007"/>
                    </a:ext>
                  </a:extLst>
                </a:gridCol>
                <a:gridCol w="629285">
                  <a:extLst>
                    <a:ext uri="{9D8B030D-6E8A-4147-A177-3AD203B41FA5}">
                      <a16:colId xmlns:a16="http://schemas.microsoft.com/office/drawing/2014/main" val="20008"/>
                    </a:ext>
                  </a:extLst>
                </a:gridCol>
                <a:gridCol w="433704">
                  <a:extLst>
                    <a:ext uri="{9D8B030D-6E8A-4147-A177-3AD203B41FA5}">
                      <a16:colId xmlns:a16="http://schemas.microsoft.com/office/drawing/2014/main" val="20009"/>
                    </a:ext>
                  </a:extLst>
                </a:gridCol>
                <a:gridCol w="253364">
                  <a:extLst>
                    <a:ext uri="{9D8B030D-6E8A-4147-A177-3AD203B41FA5}">
                      <a16:colId xmlns:a16="http://schemas.microsoft.com/office/drawing/2014/main" val="20010"/>
                    </a:ext>
                  </a:extLst>
                </a:gridCol>
                <a:gridCol w="687070">
                  <a:extLst>
                    <a:ext uri="{9D8B030D-6E8A-4147-A177-3AD203B41FA5}">
                      <a16:colId xmlns:a16="http://schemas.microsoft.com/office/drawing/2014/main" val="20011"/>
                    </a:ext>
                  </a:extLst>
                </a:gridCol>
                <a:gridCol w="687070">
                  <a:extLst>
                    <a:ext uri="{9D8B030D-6E8A-4147-A177-3AD203B41FA5}">
                      <a16:colId xmlns:a16="http://schemas.microsoft.com/office/drawing/2014/main" val="20012"/>
                    </a:ext>
                  </a:extLst>
                </a:gridCol>
                <a:gridCol w="704215">
                  <a:extLst>
                    <a:ext uri="{9D8B030D-6E8A-4147-A177-3AD203B41FA5}">
                      <a16:colId xmlns:a16="http://schemas.microsoft.com/office/drawing/2014/main" val="20013"/>
                    </a:ext>
                  </a:extLst>
                </a:gridCol>
                <a:gridCol w="33654">
                  <a:extLst>
                    <a:ext uri="{9D8B030D-6E8A-4147-A177-3AD203B41FA5}">
                      <a16:colId xmlns:a16="http://schemas.microsoft.com/office/drawing/2014/main" val="20014"/>
                    </a:ext>
                  </a:extLst>
                </a:gridCol>
              </a:tblGrid>
              <a:tr h="320040">
                <a:tc grid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11">
                  <a:txBody>
                    <a:bodyPr/>
                    <a:lstStyle/>
                    <a:p>
                      <a:pPr>
                        <a:lnSpc>
                          <a:spcPct val="100000"/>
                        </a:lnSpc>
                      </a:pPr>
                      <a:endParaRPr sz="1000">
                        <a:latin typeface="Times New Roman"/>
                        <a:cs typeface="Times New Roman"/>
                      </a:endParaRPr>
                    </a:p>
                  </a:txBody>
                  <a:tcPr marL="0" marR="0" marT="0" marB="0">
                    <a:lnL w="9525" cap="flat" cmpd="sng" algn="ctr">
                      <a:solidFill>
                        <a:srgbClr val="CEE1F3"/>
                      </a:solidFill>
                      <a:prstDash val="solid"/>
                      <a:round/>
                      <a:headEnd type="none" w="med" len="med"/>
                      <a:tailEnd type="none" w="med" len="med"/>
                    </a:lnL>
                  </a:tcPr>
                </a:tc>
                <a:extLst>
                  <a:ext uri="{0D108BD9-81ED-4DB2-BD59-A6C34878D82A}">
                    <a16:rowId xmlns:a16="http://schemas.microsoft.com/office/drawing/2014/main" val="10000"/>
                  </a:ext>
                </a:extLst>
              </a:tr>
              <a:tr h="330835">
                <a:tc grid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2F7EB8"/>
                      </a:solidFill>
                      <a:prstDash val="solid"/>
                    </a:lnR>
                    <a:lnT w="9525" cap="flat" cmpd="sng" algn="ctr">
                      <a:solidFill>
                        <a:srgbClr val="2F7EB8"/>
                      </a:solidFill>
                      <a:prstDash val="solid"/>
                      <a:round/>
                      <a:headEnd type="none" w="med" len="med"/>
                      <a:tailEnd type="none" w="med" len="med"/>
                    </a:lnT>
                    <a:lnB w="9525">
                      <a:solidFill>
                        <a:srgbClr val="B7B7B7"/>
                      </a:solidFill>
                      <a:prstDash val="solid"/>
                    </a:lnB>
                  </a:tcPr>
                </a:tc>
                <a:tc rowSpan="2" gridSpan="4">
                  <a:txBody>
                    <a:bodyPr/>
                    <a:lstStyle/>
                    <a:p>
                      <a:pPr marL="252729" marR="126364" indent="-120014">
                        <a:lnSpc>
                          <a:spcPct val="100000"/>
                        </a:lnSpc>
                        <a:spcBef>
                          <a:spcPts val="359"/>
                        </a:spcBef>
                      </a:pPr>
                      <a:r>
                        <a:rPr sz="1000" spc="-5" dirty="0">
                          <a:latin typeface="Arial"/>
                          <a:cs typeface="Arial"/>
                        </a:rPr>
                        <a:t>First</a:t>
                      </a:r>
                      <a:r>
                        <a:rPr sz="1000" spc="-55" dirty="0">
                          <a:latin typeface="Arial"/>
                          <a:cs typeface="Arial"/>
                        </a:rPr>
                        <a:t> </a:t>
                      </a:r>
                      <a:r>
                        <a:rPr sz="1000" dirty="0">
                          <a:latin typeface="Arial"/>
                          <a:cs typeface="Arial"/>
                        </a:rPr>
                        <a:t>clinical</a:t>
                      </a:r>
                      <a:r>
                        <a:rPr sz="1000" spc="-50" dirty="0">
                          <a:latin typeface="Arial"/>
                          <a:cs typeface="Arial"/>
                        </a:rPr>
                        <a:t> </a:t>
                      </a:r>
                      <a:r>
                        <a:rPr sz="1000" dirty="0">
                          <a:latin typeface="Arial"/>
                          <a:cs typeface="Arial"/>
                        </a:rPr>
                        <a:t>validation </a:t>
                      </a:r>
                      <a:r>
                        <a:rPr sz="1000" spc="-260" dirty="0">
                          <a:latin typeface="Arial"/>
                          <a:cs typeface="Arial"/>
                        </a:rPr>
                        <a:t> </a:t>
                      </a:r>
                      <a:r>
                        <a:rPr sz="1000" spc="-5" dirty="0">
                          <a:latin typeface="Arial"/>
                          <a:cs typeface="Arial"/>
                        </a:rPr>
                        <a:t>o</a:t>
                      </a:r>
                      <a:r>
                        <a:rPr sz="1000" dirty="0">
                          <a:latin typeface="Arial"/>
                          <a:cs typeface="Arial"/>
                        </a:rPr>
                        <a:t>f</a:t>
                      </a:r>
                      <a:r>
                        <a:rPr sz="1000" spc="-5" dirty="0">
                          <a:latin typeface="Arial"/>
                          <a:cs typeface="Arial"/>
                        </a:rPr>
                        <a:t> </a:t>
                      </a:r>
                      <a:r>
                        <a:rPr sz="1000" dirty="0">
                          <a:latin typeface="Arial"/>
                          <a:cs typeface="Arial"/>
                        </a:rPr>
                        <a:t>ctDNA</a:t>
                      </a:r>
                      <a:r>
                        <a:rPr sz="1000" spc="-60" dirty="0">
                          <a:latin typeface="Arial"/>
                          <a:cs typeface="Arial"/>
                        </a:rPr>
                        <a:t> </a:t>
                      </a:r>
                      <a:r>
                        <a:rPr sz="1000" spc="-5" dirty="0">
                          <a:latin typeface="Arial"/>
                          <a:cs typeface="Arial"/>
                        </a:rPr>
                        <a:t>analysis</a:t>
                      </a:r>
                      <a:endParaRPr sz="1000">
                        <a:latin typeface="Arial"/>
                        <a:cs typeface="Arial"/>
                      </a:endParaRPr>
                    </a:p>
                  </a:txBody>
                  <a:tcPr marL="0" marR="0" marT="45719" marB="0">
                    <a:lnL w="9525">
                      <a:solidFill>
                        <a:srgbClr val="2F7EB8"/>
                      </a:solidFill>
                      <a:prstDash val="solid"/>
                    </a:lnL>
                    <a:lnR w="9525">
                      <a:solidFill>
                        <a:srgbClr val="2F7EB8"/>
                      </a:solidFill>
                      <a:prstDash val="solid"/>
                    </a:lnR>
                    <a:lnT w="9525">
                      <a:solidFill>
                        <a:srgbClr val="2F7EB8"/>
                      </a:solidFill>
                      <a:prstDash val="solid"/>
                    </a:lnT>
                    <a:lnB w="9525">
                      <a:solidFill>
                        <a:srgbClr val="2F7EB8"/>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2F7EB8"/>
                      </a:solidFill>
                      <a:prstDash val="solid"/>
                    </a:lnL>
                    <a:lnR w="9525">
                      <a:solidFill>
                        <a:srgbClr val="CEE1F3"/>
                      </a:solidFill>
                      <a:prstDash val="solid"/>
                    </a:lnR>
                    <a:lnT w="9525">
                      <a:solidFill>
                        <a:srgbClr val="B7B7B7"/>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tc>
                <a:extLst>
                  <a:ext uri="{0D108BD9-81ED-4DB2-BD59-A6C34878D82A}">
                    <a16:rowId xmlns:a16="http://schemas.microsoft.com/office/drawing/2014/main" val="10001"/>
                  </a:ext>
                </a:extLst>
              </a:tr>
              <a:tr h="80645">
                <a:tc rowSpan="2" grid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hMerge="1">
                  <a:txBody>
                    <a:bodyPr/>
                    <a:lstStyle/>
                    <a:p>
                      <a:endParaRPr/>
                    </a:p>
                  </a:txBody>
                  <a:tcPr marL="0" marR="0" marT="0" marB="0"/>
                </a:tc>
                <a:tc row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300">
                        <a:latin typeface="Times New Roman"/>
                        <a:cs typeface="Times New Roman"/>
                      </a:endParaRPr>
                    </a:p>
                  </a:txBody>
                  <a:tcPr marL="0" marR="0" marT="0" marB="0">
                    <a:lnL w="9525">
                      <a:solidFill>
                        <a:srgbClr val="CEE1F3"/>
                      </a:solidFill>
                      <a:prstDash val="solid"/>
                    </a:lnL>
                    <a:lnR w="9525">
                      <a:solidFill>
                        <a:srgbClr val="2F7EB8"/>
                      </a:solidFill>
                      <a:prstDash val="solid"/>
                    </a:lnR>
                    <a:lnT w="9525">
                      <a:solidFill>
                        <a:srgbClr val="B7B7B7"/>
                      </a:solidFill>
                      <a:prstDash val="solid"/>
                    </a:lnT>
                  </a:tcPr>
                </a:tc>
                <a:tc gridSpan="4" vMerge="1">
                  <a:txBody>
                    <a:bodyPr/>
                    <a:lstStyle/>
                    <a:p>
                      <a:endParaRPr/>
                    </a:p>
                  </a:txBody>
                  <a:tcPr marL="0" marR="0" marT="45719" marB="0">
                    <a:lnL w="9525">
                      <a:solidFill>
                        <a:srgbClr val="2F7EB8"/>
                      </a:solidFill>
                      <a:prstDash val="solid"/>
                    </a:lnL>
                    <a:lnR w="9525">
                      <a:solidFill>
                        <a:srgbClr val="2F7EB8"/>
                      </a:solidFill>
                      <a:prstDash val="solid"/>
                    </a:lnR>
                    <a:lnT w="9525">
                      <a:solidFill>
                        <a:srgbClr val="2F7EB8"/>
                      </a:solidFill>
                      <a:prstDash val="solid"/>
                    </a:lnT>
                    <a:lnB w="9525">
                      <a:solidFill>
                        <a:srgbClr val="2F7EB8"/>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a:txBody>
                    <a:bodyPr/>
                    <a:lstStyle/>
                    <a:p>
                      <a:pPr>
                        <a:lnSpc>
                          <a:spcPct val="100000"/>
                        </a:lnSpc>
                      </a:pPr>
                      <a:endParaRPr sz="300">
                        <a:latin typeface="Times New Roman"/>
                        <a:cs typeface="Times New Roman"/>
                      </a:endParaRPr>
                    </a:p>
                  </a:txBody>
                  <a:tcPr marL="0" marR="0" marT="0" marB="0">
                    <a:lnL w="9525">
                      <a:solidFill>
                        <a:srgbClr val="2F7EB8"/>
                      </a:solidFill>
                      <a:prstDash val="solid"/>
                    </a:lnL>
                    <a:lnR w="9525">
                      <a:solidFill>
                        <a:srgbClr val="CEE1F3"/>
                      </a:solidFill>
                      <a:prstDash val="solid"/>
                    </a:lnR>
                    <a:lnT w="9525">
                      <a:solidFill>
                        <a:srgbClr val="B7B7B7"/>
                      </a:solidFill>
                      <a:prstDash val="solid"/>
                    </a:lnT>
                  </a:tcPr>
                </a:tc>
                <a:tc rowSpan="2"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hMerge="1">
                  <a:txBody>
                    <a:bodyPr/>
                    <a:lstStyle/>
                    <a:p>
                      <a:endParaRPr/>
                    </a:p>
                  </a:txBody>
                  <a:tcPr marL="0" marR="0" marT="0" marB="0"/>
                </a:tc>
                <a:tc row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tc>
                <a:extLst>
                  <a:ext uri="{0D108BD9-81ED-4DB2-BD59-A6C34878D82A}">
                    <a16:rowId xmlns:a16="http://schemas.microsoft.com/office/drawing/2014/main" val="10002"/>
                  </a:ext>
                </a:extLst>
              </a:tr>
              <a:tr h="244475">
                <a:tc gridSpan="2" vMerge="1">
                  <a:txBody>
                    <a:bodyPr/>
                    <a:lstStyle/>
                    <a:p>
                      <a:endParaRPr/>
                    </a:p>
                  </a:txBody>
                  <a:tcPr marL="0" marR="0" marT="0" marB="0">
                    <a:lnL w="9525">
                      <a:solidFill>
                        <a:srgbClr val="06376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vMerge="1">
                  <a:txBody>
                    <a:bodyPr/>
                    <a:lstStyle/>
                    <a:p>
                      <a:endParaRPr/>
                    </a:p>
                  </a:txBody>
                  <a:tcPr marL="0" marR="0" marT="0" marB="0"/>
                </a:tc>
                <a:tc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19050">
                      <a:solidFill>
                        <a:srgbClr val="2F7EB8"/>
                      </a:solidFill>
                      <a:prstDash val="solid"/>
                    </a:lnR>
                    <a:lnT w="9525">
                      <a:solidFill>
                        <a:srgbClr val="2F7EB8"/>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2F7EB8"/>
                      </a:solidFill>
                      <a:prstDash val="solid"/>
                    </a:lnL>
                    <a:lnR w="9525">
                      <a:solidFill>
                        <a:srgbClr val="CEE1F3"/>
                      </a:solidFill>
                      <a:prstDash val="solid"/>
                    </a:lnR>
                    <a:lnT w="9525">
                      <a:solidFill>
                        <a:srgbClr val="2F7EB8"/>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B w="9525">
                      <a:solidFill>
                        <a:srgbClr val="B7B7B7"/>
                      </a:solidFill>
                      <a:prstDash val="solid"/>
                    </a:lnB>
                  </a:tcPr>
                </a:tc>
                <a:tc hMerge="1">
                  <a:txBody>
                    <a:bodyPr/>
                    <a:lstStyle/>
                    <a:p>
                      <a:endParaRPr/>
                    </a:p>
                  </a:txBody>
                  <a:tcPr marL="0" marR="0" marT="0" marB="0"/>
                </a:tc>
                <a:tc gridSpan="2"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vMerge="1">
                  <a:txBody>
                    <a:bodyPr/>
                    <a:lstStyle/>
                    <a:p>
                      <a:endParaRPr/>
                    </a:p>
                  </a:txBody>
                  <a:tcPr marL="0" marR="0" marT="0" marB="0"/>
                </a:tc>
                <a:tc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tc>
                <a:extLst>
                  <a:ext uri="{0D108BD9-81ED-4DB2-BD59-A6C34878D82A}">
                    <a16:rowId xmlns:a16="http://schemas.microsoft.com/office/drawing/2014/main" val="10003"/>
                  </a:ext>
                </a:extLst>
              </a:tr>
              <a:tr h="325120">
                <a:tc grid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19050">
                      <a:solidFill>
                        <a:srgbClr val="2F7EB8"/>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2F7EB8"/>
                      </a:solidFill>
                      <a:prstDash val="solid"/>
                    </a:lnL>
                    <a:lnR w="9525">
                      <a:solidFill>
                        <a:srgbClr val="CEE1F3"/>
                      </a:solidFill>
                      <a:prstDash val="solid"/>
                    </a:lnR>
                    <a:lnT w="9525">
                      <a:solidFill>
                        <a:srgbClr val="B7B7B7"/>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tc>
                <a:extLst>
                  <a:ext uri="{0D108BD9-81ED-4DB2-BD59-A6C34878D82A}">
                    <a16:rowId xmlns:a16="http://schemas.microsoft.com/office/drawing/2014/main" val="10004"/>
                  </a:ext>
                </a:extLst>
              </a:tr>
              <a:tr h="167640">
                <a:tc gridSpan="2">
                  <a:txBody>
                    <a:bodyPr/>
                    <a:lstStyle/>
                    <a:p>
                      <a:pPr>
                        <a:lnSpc>
                          <a:spcPct val="100000"/>
                        </a:lnSpc>
                      </a:pPr>
                      <a:endParaRPr sz="900">
                        <a:latin typeface="Times New Roman"/>
                        <a:cs typeface="Times New Roman"/>
                      </a:endParaRPr>
                    </a:p>
                  </a:txBody>
                  <a:tcPr marL="0" marR="0" marT="0" marB="0">
                    <a:lnL w="9525">
                      <a:solidFill>
                        <a:srgbClr val="063763"/>
                      </a:solidFill>
                      <a:prstDash val="solid"/>
                    </a:lnL>
                    <a:lnR w="9525">
                      <a:solidFill>
                        <a:srgbClr val="CEE1F3"/>
                      </a:solidFill>
                      <a:prstDash val="solid"/>
                    </a:lnR>
                    <a:lnT w="9525">
                      <a:solidFill>
                        <a:srgbClr val="B7B7B7"/>
                      </a:solidFill>
                      <a:prstDash val="solid"/>
                    </a:lnT>
                    <a:lnB w="9525">
                      <a:solidFill>
                        <a:srgbClr val="2F7EB8"/>
                      </a:solidFill>
                      <a:prstDash val="solid"/>
                    </a:lnB>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gridSpan="2">
                  <a:txBody>
                    <a:bodyPr/>
                    <a:lstStyle/>
                    <a:p>
                      <a:pPr>
                        <a:lnSpc>
                          <a:spcPct val="100000"/>
                        </a:lnSpc>
                      </a:pPr>
                      <a:endParaRPr sz="9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hMerge="1">
                  <a:txBody>
                    <a:bodyPr/>
                    <a:lstStyle/>
                    <a:p>
                      <a:endParaRPr/>
                    </a:p>
                  </a:txBody>
                  <a:tcPr marL="0" marR="0" marT="0" marB="0"/>
                </a:tc>
                <a:tc rowSpan="2">
                  <a:txBody>
                    <a:bodyPr/>
                    <a:lstStyle/>
                    <a:p>
                      <a:pPr>
                        <a:lnSpc>
                          <a:spcPct val="100000"/>
                        </a:lnSpc>
                      </a:pPr>
                      <a:endParaRPr sz="1000">
                        <a:latin typeface="Times New Roman"/>
                        <a:cs typeface="Times New Roman"/>
                      </a:endParaRPr>
                    </a:p>
                  </a:txBody>
                  <a:tcPr marL="0" marR="0" marT="0" marB="0">
                    <a:lnL w="9525" cap="flat" cmpd="sng" algn="ctr">
                      <a:solidFill>
                        <a:srgbClr val="CEE1F3"/>
                      </a:solidFill>
                      <a:prstDash val="solid"/>
                      <a:round/>
                      <a:headEnd type="none" w="med" len="med"/>
                      <a:tailEnd type="none" w="med" len="med"/>
                    </a:lnL>
                    <a:lnR w="19050">
                      <a:solidFill>
                        <a:srgbClr val="2F7EB8"/>
                      </a:solidFill>
                      <a:prstDash val="solid"/>
                    </a:lnR>
                    <a:lnT w="9525">
                      <a:solidFill>
                        <a:srgbClr val="B7B7B7"/>
                      </a:solidFill>
                      <a:prstDash val="solid"/>
                    </a:lnT>
                    <a:lnB w="9525">
                      <a:solidFill>
                        <a:srgbClr val="B7B7B7"/>
                      </a:solidFill>
                      <a:prstDash val="solid"/>
                    </a:lnB>
                  </a:tcPr>
                </a:tc>
                <a:tc rowSpan="2">
                  <a:txBody>
                    <a:bodyPr/>
                    <a:lstStyle/>
                    <a:p>
                      <a:pPr>
                        <a:lnSpc>
                          <a:spcPct val="100000"/>
                        </a:lnSpc>
                      </a:pPr>
                      <a:endParaRPr sz="1000">
                        <a:latin typeface="Times New Roman"/>
                        <a:cs typeface="Times New Roman"/>
                      </a:endParaRPr>
                    </a:p>
                  </a:txBody>
                  <a:tcPr marL="0" marR="0" marT="0" marB="0">
                    <a:lnL w="19050">
                      <a:solidFill>
                        <a:srgbClr val="2F7EB8"/>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hMerge="1">
                  <a:txBody>
                    <a:bodyPr/>
                    <a:lstStyle/>
                    <a:p>
                      <a:endParaRPr/>
                    </a:p>
                  </a:txBody>
                  <a:tcPr marL="0" marR="0" marT="0" marB="0"/>
                </a:tc>
                <a:tc rowSpan="2"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12700">
                      <a:solidFill>
                        <a:srgbClr val="2F7EB8"/>
                      </a:solidFill>
                      <a:prstDash val="solid"/>
                    </a:lnR>
                    <a:lnT w="9525">
                      <a:solidFill>
                        <a:srgbClr val="B7B7B7"/>
                      </a:solidFill>
                      <a:prstDash val="solid"/>
                    </a:lnT>
                    <a:lnB w="9525">
                      <a:solidFill>
                        <a:srgbClr val="B7B7B7"/>
                      </a:solidFill>
                      <a:prstDash val="solid"/>
                    </a:lnB>
                  </a:tcPr>
                </a:tc>
                <a:tc rowSpan="2" hMerge="1">
                  <a:txBody>
                    <a:bodyPr/>
                    <a:lstStyle/>
                    <a:p>
                      <a:endParaRPr/>
                    </a:p>
                  </a:txBody>
                  <a:tcPr marL="0" marR="0" marT="0" marB="0"/>
                </a:tc>
                <a:tc rowSpan="2">
                  <a:txBody>
                    <a:bodyPr/>
                    <a:lstStyle/>
                    <a:p>
                      <a:pPr>
                        <a:lnSpc>
                          <a:spcPct val="100000"/>
                        </a:lnSpc>
                      </a:pPr>
                      <a:endParaRPr sz="1000">
                        <a:latin typeface="Times New Roman"/>
                        <a:cs typeface="Times New Roman"/>
                      </a:endParaRPr>
                    </a:p>
                  </a:txBody>
                  <a:tcPr marL="0" marR="0" marT="0" marB="0">
                    <a:lnL w="12700">
                      <a:solidFill>
                        <a:srgbClr val="2F7EB8"/>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row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tc>
                <a:extLst>
                  <a:ext uri="{0D108BD9-81ED-4DB2-BD59-A6C34878D82A}">
                    <a16:rowId xmlns:a16="http://schemas.microsoft.com/office/drawing/2014/main" val="10005"/>
                  </a:ext>
                </a:extLst>
              </a:tr>
              <a:tr h="157480">
                <a:tc>
                  <a:txBody>
                    <a:bodyPr/>
                    <a:lstStyle/>
                    <a:p>
                      <a:pPr>
                        <a:lnSpc>
                          <a:spcPct val="100000"/>
                        </a:lnSpc>
                      </a:pPr>
                      <a:endParaRPr sz="900">
                        <a:latin typeface="Times New Roman"/>
                        <a:cs typeface="Times New Roman"/>
                      </a:endParaRPr>
                    </a:p>
                  </a:txBody>
                  <a:tcPr marL="0" marR="0" marT="0" marB="0">
                    <a:lnL w="9525">
                      <a:solidFill>
                        <a:srgbClr val="063763"/>
                      </a:solidFill>
                      <a:prstDash val="solid"/>
                    </a:lnL>
                    <a:lnR w="9525">
                      <a:solidFill>
                        <a:srgbClr val="2F7EB8"/>
                      </a:solidFill>
                      <a:prstDash val="solid"/>
                    </a:lnR>
                    <a:lnT w="9525" cap="flat" cmpd="sng" algn="ctr">
                      <a:solidFill>
                        <a:srgbClr val="2F7EB8"/>
                      </a:solidFill>
                      <a:prstDash val="solid"/>
                      <a:round/>
                      <a:headEnd type="none" w="med" len="med"/>
                      <a:tailEnd type="none" w="med" len="med"/>
                    </a:lnT>
                    <a:lnB w="9525">
                      <a:solidFill>
                        <a:srgbClr val="B7B7B7"/>
                      </a:solidFill>
                      <a:prstDash val="solid"/>
                    </a:lnB>
                  </a:tcPr>
                </a:tc>
                <a:tc rowSpan="3" gridSpan="4">
                  <a:txBody>
                    <a:bodyPr/>
                    <a:lstStyle/>
                    <a:p>
                      <a:pPr marL="45720" marR="2540" indent="232410">
                        <a:lnSpc>
                          <a:spcPct val="100000"/>
                        </a:lnSpc>
                        <a:spcBef>
                          <a:spcPts val="680"/>
                        </a:spcBef>
                      </a:pPr>
                      <a:r>
                        <a:rPr sz="1000" spc="-5" dirty="0">
                          <a:latin typeface="Arial"/>
                          <a:cs typeface="Arial"/>
                        </a:rPr>
                        <a:t>First </a:t>
                      </a:r>
                      <a:r>
                        <a:rPr sz="1000" dirty="0">
                          <a:latin typeface="Arial"/>
                          <a:cs typeface="Arial"/>
                        </a:rPr>
                        <a:t>commercial </a:t>
                      </a:r>
                      <a:r>
                        <a:rPr sz="1000" spc="-5" dirty="0">
                          <a:latin typeface="Arial"/>
                          <a:cs typeface="Arial"/>
                        </a:rPr>
                        <a:t>prenatal </a:t>
                      </a:r>
                      <a:r>
                        <a:rPr sz="1000" dirty="0">
                          <a:latin typeface="Arial"/>
                          <a:cs typeface="Arial"/>
                        </a:rPr>
                        <a:t> </a:t>
                      </a:r>
                      <a:r>
                        <a:rPr sz="1000" spc="-5" dirty="0">
                          <a:latin typeface="Arial"/>
                          <a:cs typeface="Arial"/>
                        </a:rPr>
                        <a:t>diagnostic</a:t>
                      </a:r>
                      <a:r>
                        <a:rPr sz="1000" spc="-25" dirty="0">
                          <a:latin typeface="Arial"/>
                          <a:cs typeface="Arial"/>
                        </a:rPr>
                        <a:t> </a:t>
                      </a:r>
                      <a:r>
                        <a:rPr sz="1000" spc="-5" dirty="0">
                          <a:latin typeface="Arial"/>
                          <a:cs typeface="Arial"/>
                        </a:rPr>
                        <a:t>tests</a:t>
                      </a:r>
                      <a:r>
                        <a:rPr sz="1000" spc="-25" dirty="0">
                          <a:latin typeface="Arial"/>
                          <a:cs typeface="Arial"/>
                        </a:rPr>
                        <a:t> </a:t>
                      </a:r>
                      <a:r>
                        <a:rPr sz="1000" spc="-5" dirty="0">
                          <a:latin typeface="Arial"/>
                          <a:cs typeface="Arial"/>
                        </a:rPr>
                        <a:t>using</a:t>
                      </a:r>
                      <a:r>
                        <a:rPr sz="1000" spc="-20" dirty="0">
                          <a:latin typeface="Arial"/>
                          <a:cs typeface="Arial"/>
                        </a:rPr>
                        <a:t> </a:t>
                      </a:r>
                      <a:r>
                        <a:rPr sz="1000" spc="-5" dirty="0">
                          <a:latin typeface="Arial"/>
                          <a:cs typeface="Arial"/>
                        </a:rPr>
                        <a:t>fetal</a:t>
                      </a:r>
                      <a:r>
                        <a:rPr sz="1000" spc="-25" dirty="0">
                          <a:latin typeface="Arial"/>
                          <a:cs typeface="Arial"/>
                        </a:rPr>
                        <a:t> </a:t>
                      </a:r>
                      <a:r>
                        <a:rPr sz="1000" dirty="0">
                          <a:latin typeface="Arial"/>
                          <a:cs typeface="Arial"/>
                        </a:rPr>
                        <a:t>cfDNA</a:t>
                      </a:r>
                    </a:p>
                  </a:txBody>
                  <a:tcPr marL="0" marR="0" marT="86360" marB="0">
                    <a:lnL w="9525">
                      <a:solidFill>
                        <a:srgbClr val="2F7EB8"/>
                      </a:solidFill>
                      <a:prstDash val="solid"/>
                    </a:lnL>
                    <a:lnR w="9525">
                      <a:solidFill>
                        <a:srgbClr val="2F7EB8"/>
                      </a:solidFill>
                      <a:prstDash val="solid"/>
                    </a:lnR>
                    <a:lnT w="9525">
                      <a:solidFill>
                        <a:srgbClr val="2F7EB8"/>
                      </a:solidFill>
                      <a:prstDash val="solid"/>
                    </a:lnT>
                    <a:lnB w="19050">
                      <a:solidFill>
                        <a:srgbClr val="2F7EB8"/>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vMerge="1">
                  <a:txBody>
                    <a:bodyPr/>
                    <a:lstStyle/>
                    <a:p>
                      <a:endParaRPr/>
                    </a:p>
                  </a:txBody>
                  <a:tcPr marL="0" marR="0" marT="0" marB="0">
                    <a:lnR w="19050">
                      <a:solidFill>
                        <a:srgbClr val="2F7EB8"/>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lnL w="19050">
                      <a:solidFill>
                        <a:srgbClr val="2F7EB8"/>
                      </a:solidFill>
                      <a:prstDash val="solid"/>
                    </a:lnL>
                    <a:lnR w="9525">
                      <a:solidFill>
                        <a:srgbClr val="CEE1F3"/>
                      </a:solidFill>
                      <a:prstDash val="solid"/>
                    </a:lnR>
                    <a:lnT w="9525">
                      <a:solidFill>
                        <a:srgbClr val="B7B7B7"/>
                      </a:solidFill>
                      <a:prstDash val="solid"/>
                    </a:lnT>
                    <a:lnB w="9525">
                      <a:solidFill>
                        <a:srgbClr val="B7B7B7"/>
                      </a:solidFill>
                      <a:prstDash val="solid"/>
                    </a:lnB>
                  </a:tcPr>
                </a:tc>
                <a:tc gridSpan="2"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hMerge="1" vMerge="1">
                  <a:txBody>
                    <a:bodyPr/>
                    <a:lstStyle/>
                    <a:p>
                      <a:endParaRPr/>
                    </a:p>
                  </a:txBody>
                  <a:tcPr marL="0" marR="0" marT="0" marB="0"/>
                </a:tc>
                <a:tc gridSpan="2" vMerge="1">
                  <a:txBody>
                    <a:bodyPr/>
                    <a:lstStyle/>
                    <a:p>
                      <a:endParaRPr/>
                    </a:p>
                  </a:txBody>
                  <a:tcPr marL="0" marR="0" marT="0" marB="0">
                    <a:lnL w="9525">
                      <a:solidFill>
                        <a:srgbClr val="CEE1F3"/>
                      </a:solidFill>
                      <a:prstDash val="solid"/>
                    </a:lnL>
                    <a:lnR w="12700">
                      <a:solidFill>
                        <a:srgbClr val="2F7EB8"/>
                      </a:solidFill>
                      <a:prstDash val="solid"/>
                    </a:lnR>
                    <a:lnT w="9525">
                      <a:solidFill>
                        <a:srgbClr val="B7B7B7"/>
                      </a:solidFill>
                      <a:prstDash val="solid"/>
                    </a:lnT>
                    <a:lnB w="9525">
                      <a:solidFill>
                        <a:srgbClr val="B7B7B7"/>
                      </a:solidFill>
                      <a:prstDash val="solid"/>
                    </a:lnB>
                  </a:tcPr>
                </a:tc>
                <a:tc hMerge="1" vMerge="1">
                  <a:txBody>
                    <a:bodyPr/>
                    <a:lstStyle/>
                    <a:p>
                      <a:endParaRPr/>
                    </a:p>
                  </a:txBody>
                  <a:tcPr marL="0" marR="0" marT="0" marB="0"/>
                </a:tc>
                <a:tc vMerge="1">
                  <a:txBody>
                    <a:bodyPr/>
                    <a:lstStyle/>
                    <a:p>
                      <a:endParaRPr/>
                    </a:p>
                  </a:txBody>
                  <a:tcPr marL="0" marR="0" marT="0" marB="0">
                    <a:lnL w="12700">
                      <a:solidFill>
                        <a:srgbClr val="2F7EB8"/>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B7B7B7"/>
                      </a:solidFill>
                      <a:prstDash val="solid"/>
                    </a:lnB>
                  </a:tcPr>
                </a:tc>
                <a:tc vMerge="1">
                  <a:txBody>
                    <a:bodyPr/>
                    <a:lstStyle/>
                    <a:p>
                      <a:endParaRPr/>
                    </a:p>
                  </a:txBody>
                  <a:tcPr marL="0" marR="0" marT="0" marB="0"/>
                </a:tc>
                <a:extLst>
                  <a:ext uri="{0D108BD9-81ED-4DB2-BD59-A6C34878D82A}">
                    <a16:rowId xmlns:a16="http://schemas.microsoft.com/office/drawing/2014/main" val="10006"/>
                  </a:ext>
                </a:extLst>
              </a:tr>
              <a:tr h="163195">
                <a:tc row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2F7EB8"/>
                      </a:solidFill>
                      <a:prstDash val="solid"/>
                    </a:lnR>
                    <a:lnT w="9525">
                      <a:solidFill>
                        <a:srgbClr val="B7B7B7"/>
                      </a:solidFill>
                      <a:prstDash val="solid"/>
                    </a:lnT>
                    <a:lnB w="19050">
                      <a:solidFill>
                        <a:srgbClr val="B7B7B7"/>
                      </a:solidFill>
                      <a:prstDash val="solid"/>
                    </a:lnB>
                  </a:tcPr>
                </a:tc>
                <a:tc gridSpan="4" vMerge="1">
                  <a:txBody>
                    <a:bodyPr/>
                    <a:lstStyle/>
                    <a:p>
                      <a:endParaRPr/>
                    </a:p>
                  </a:txBody>
                  <a:tcPr marL="0" marR="0" marT="86360" marB="0">
                    <a:lnL w="9525">
                      <a:solidFill>
                        <a:srgbClr val="2F7EB8"/>
                      </a:solidFill>
                      <a:prstDash val="solid"/>
                    </a:lnL>
                    <a:lnR w="9525">
                      <a:solidFill>
                        <a:srgbClr val="2F7EB8"/>
                      </a:solidFill>
                      <a:prstDash val="solid"/>
                    </a:lnR>
                    <a:lnT w="9525">
                      <a:solidFill>
                        <a:srgbClr val="2F7EB8"/>
                      </a:solidFill>
                      <a:prstDash val="solid"/>
                    </a:lnT>
                    <a:lnB w="19050">
                      <a:solidFill>
                        <a:srgbClr val="2F7EB8"/>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rowSpan="2">
                  <a:txBody>
                    <a:bodyPr/>
                    <a:lstStyle/>
                    <a:p>
                      <a:pPr>
                        <a:lnSpc>
                          <a:spcPct val="100000"/>
                        </a:lnSpc>
                      </a:pPr>
                      <a:endParaRPr sz="1000">
                        <a:latin typeface="Times New Roman"/>
                        <a:cs typeface="Times New Roman"/>
                      </a:endParaRPr>
                    </a:p>
                  </a:txBody>
                  <a:tcPr marL="0" marR="0" marT="0" marB="0">
                    <a:lnL w="9525">
                      <a:solidFill>
                        <a:srgbClr val="2F7EB8"/>
                      </a:solidFill>
                      <a:prstDash val="solid"/>
                    </a:lnL>
                    <a:lnR w="19050">
                      <a:solidFill>
                        <a:srgbClr val="2F7EB8"/>
                      </a:solidFill>
                      <a:prstDash val="solid"/>
                    </a:lnR>
                    <a:lnT w="9525">
                      <a:solidFill>
                        <a:srgbClr val="B7B7B7"/>
                      </a:solidFill>
                      <a:prstDash val="solid"/>
                    </a:lnT>
                    <a:lnB w="19050">
                      <a:solidFill>
                        <a:srgbClr val="2F7EB8"/>
                      </a:solidFill>
                      <a:prstDash val="solid"/>
                    </a:lnB>
                  </a:tcPr>
                </a:tc>
                <a:tc rowSpan="2">
                  <a:txBody>
                    <a:bodyPr/>
                    <a:lstStyle/>
                    <a:p>
                      <a:pPr>
                        <a:lnSpc>
                          <a:spcPct val="100000"/>
                        </a:lnSpc>
                      </a:pPr>
                      <a:endParaRPr sz="1000">
                        <a:latin typeface="Times New Roman"/>
                        <a:cs typeface="Times New Roman"/>
                      </a:endParaRPr>
                    </a:p>
                  </a:txBody>
                  <a:tcPr marL="0" marR="0" marT="0" marB="0">
                    <a:lnL w="19050">
                      <a:solidFill>
                        <a:srgbClr val="2F7EB8"/>
                      </a:solidFill>
                      <a:prstDash val="solid"/>
                    </a:lnL>
                    <a:lnR w="9525">
                      <a:solidFill>
                        <a:srgbClr val="CEE1F3"/>
                      </a:solidFill>
                      <a:prstDash val="solid"/>
                    </a:lnR>
                    <a:lnT w="9525">
                      <a:solidFill>
                        <a:srgbClr val="B7B7B7"/>
                      </a:solidFill>
                      <a:prstDash val="solid"/>
                    </a:lnT>
                    <a:lnB w="19050">
                      <a:solidFill>
                        <a:srgbClr val="B7B7B7"/>
                      </a:solidFill>
                      <a:prstDash val="solid"/>
                    </a:lnB>
                  </a:tcPr>
                </a:tc>
                <a:tc rowSpan="2"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19050">
                      <a:solidFill>
                        <a:srgbClr val="B7B7B7"/>
                      </a:solidFill>
                      <a:prstDash val="solid"/>
                    </a:lnB>
                  </a:tcPr>
                </a:tc>
                <a:tc rowSpan="2" hMerge="1">
                  <a:txBody>
                    <a:bodyPr/>
                    <a:lstStyle/>
                    <a:p>
                      <a:endParaRPr/>
                    </a:p>
                  </a:txBody>
                  <a:tcPr marL="0" marR="0" marT="0" marB="0"/>
                </a:tc>
                <a:tc gridSpan="2">
                  <a:txBody>
                    <a:bodyPr/>
                    <a:lstStyle/>
                    <a:p>
                      <a:pPr>
                        <a:lnSpc>
                          <a:spcPct val="100000"/>
                        </a:lnSpc>
                      </a:pPr>
                      <a:endParaRPr sz="900">
                        <a:latin typeface="Times New Roman"/>
                        <a:cs typeface="Times New Roman"/>
                      </a:endParaRPr>
                    </a:p>
                  </a:txBody>
                  <a:tcPr marL="0" marR="0" marT="0" marB="0">
                    <a:lnL w="9525">
                      <a:solidFill>
                        <a:srgbClr val="CEE1F3"/>
                      </a:solidFill>
                      <a:prstDash val="solid"/>
                    </a:lnL>
                    <a:lnR w="12700">
                      <a:solidFill>
                        <a:srgbClr val="2F7EB8"/>
                      </a:solidFill>
                      <a:prstDash val="solid"/>
                    </a:lnR>
                    <a:lnT w="9525">
                      <a:solidFill>
                        <a:srgbClr val="B7B7B7"/>
                      </a:solidFill>
                      <a:prstDash val="solid"/>
                    </a:lnT>
                    <a:lnB w="9525">
                      <a:solidFill>
                        <a:srgbClr val="2F7EB8"/>
                      </a:solidFill>
                      <a:prstDash val="solid"/>
                    </a:lnB>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12700">
                      <a:solidFill>
                        <a:srgbClr val="2F7EB8"/>
                      </a:solidFill>
                      <a:prstDash val="solid"/>
                    </a:lnL>
                    <a:lnR w="9525">
                      <a:solidFill>
                        <a:srgbClr val="CEE1F3"/>
                      </a:solidFill>
                      <a:prstDash val="solid"/>
                    </a:lnR>
                    <a:lnT w="9525">
                      <a:solidFill>
                        <a:srgbClr val="B7B7B7"/>
                      </a:solidFill>
                      <a:prstDash val="solid"/>
                    </a:lnT>
                    <a:lnB w="9525">
                      <a:solidFill>
                        <a:srgbClr val="2F7EB8"/>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a:txBody>
                    <a:bodyPr/>
                    <a:lstStyle/>
                    <a:p>
                      <a:pPr>
                        <a:lnSpc>
                          <a:spcPct val="100000"/>
                        </a:lnSpc>
                      </a:pPr>
                      <a:endParaRPr sz="9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2F7EB8"/>
                      </a:solidFill>
                      <a:prstDash val="solid"/>
                    </a:lnB>
                  </a:tcPr>
                </a:tc>
                <a:tc vMerge="1">
                  <a:txBody>
                    <a:bodyPr/>
                    <a:lstStyle/>
                    <a:p>
                      <a:endParaRPr/>
                    </a:p>
                  </a:txBody>
                  <a:tcPr marL="0" marR="0" marT="0" marB="0"/>
                </a:tc>
                <a:extLst>
                  <a:ext uri="{0D108BD9-81ED-4DB2-BD59-A6C34878D82A}">
                    <a16:rowId xmlns:a16="http://schemas.microsoft.com/office/drawing/2014/main" val="10007"/>
                  </a:ext>
                </a:extLst>
              </a:tr>
              <a:tr h="163830">
                <a:tc vMerge="1">
                  <a:txBody>
                    <a:bodyPr/>
                    <a:lstStyle/>
                    <a:p>
                      <a:endParaRPr/>
                    </a:p>
                  </a:txBody>
                  <a:tcPr marL="0" marR="0" marT="0" marB="0">
                    <a:lnL w="9525">
                      <a:solidFill>
                        <a:srgbClr val="063763"/>
                      </a:solidFill>
                      <a:prstDash val="solid"/>
                    </a:lnL>
                    <a:lnR w="9525">
                      <a:solidFill>
                        <a:srgbClr val="2F7EB8"/>
                      </a:solidFill>
                      <a:prstDash val="solid"/>
                    </a:lnR>
                    <a:lnT w="9525">
                      <a:solidFill>
                        <a:srgbClr val="B7B7B7"/>
                      </a:solidFill>
                      <a:prstDash val="solid"/>
                    </a:lnT>
                    <a:lnB w="19050">
                      <a:solidFill>
                        <a:srgbClr val="B7B7B7"/>
                      </a:solidFill>
                      <a:prstDash val="solid"/>
                    </a:lnB>
                  </a:tcPr>
                </a:tc>
                <a:tc gridSpan="4" vMerge="1">
                  <a:txBody>
                    <a:bodyPr/>
                    <a:lstStyle/>
                    <a:p>
                      <a:endParaRPr/>
                    </a:p>
                  </a:txBody>
                  <a:tcPr marL="0" marR="0" marT="86360" marB="0">
                    <a:lnL w="9525">
                      <a:solidFill>
                        <a:srgbClr val="2F7EB8"/>
                      </a:solidFill>
                      <a:prstDash val="solid"/>
                    </a:lnL>
                    <a:lnR w="9525">
                      <a:solidFill>
                        <a:srgbClr val="2F7EB8"/>
                      </a:solidFill>
                      <a:prstDash val="solid"/>
                    </a:lnR>
                    <a:lnT w="9525">
                      <a:solidFill>
                        <a:srgbClr val="2F7EB8"/>
                      </a:solidFill>
                      <a:prstDash val="solid"/>
                    </a:lnT>
                    <a:lnB w="19050">
                      <a:solidFill>
                        <a:srgbClr val="2F7EB8"/>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9525">
                      <a:solidFill>
                        <a:srgbClr val="2F7EB8"/>
                      </a:solidFill>
                      <a:prstDash val="solid"/>
                    </a:lnL>
                    <a:lnR w="19050">
                      <a:solidFill>
                        <a:srgbClr val="2F7EB8"/>
                      </a:solidFill>
                      <a:prstDash val="solid"/>
                    </a:lnR>
                    <a:lnT w="9525">
                      <a:solidFill>
                        <a:srgbClr val="B7B7B7"/>
                      </a:solidFill>
                      <a:prstDash val="solid"/>
                    </a:lnT>
                    <a:lnB w="19050">
                      <a:solidFill>
                        <a:srgbClr val="2F7EB8"/>
                      </a:solidFill>
                      <a:prstDash val="solid"/>
                    </a:lnB>
                  </a:tcPr>
                </a:tc>
                <a:tc vMerge="1">
                  <a:txBody>
                    <a:bodyPr/>
                    <a:lstStyle/>
                    <a:p>
                      <a:endParaRPr/>
                    </a:p>
                  </a:txBody>
                  <a:tcPr marL="0" marR="0" marT="0" marB="0">
                    <a:lnL w="19050">
                      <a:solidFill>
                        <a:srgbClr val="2F7EB8"/>
                      </a:solidFill>
                      <a:prstDash val="solid"/>
                    </a:lnL>
                    <a:lnR w="9525">
                      <a:solidFill>
                        <a:srgbClr val="CEE1F3"/>
                      </a:solidFill>
                      <a:prstDash val="solid"/>
                    </a:lnR>
                    <a:lnT w="9525">
                      <a:solidFill>
                        <a:srgbClr val="B7B7B7"/>
                      </a:solidFill>
                      <a:prstDash val="solid"/>
                    </a:lnT>
                    <a:lnB w="19050">
                      <a:solidFill>
                        <a:srgbClr val="B7B7B7"/>
                      </a:solidFill>
                      <a:prstDash val="solid"/>
                    </a:lnB>
                  </a:tcPr>
                </a:tc>
                <a:tc gridSpan="2" vMerge="1">
                  <a:txBody>
                    <a:bodyPr/>
                    <a:lstStyle/>
                    <a:p>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19050">
                      <a:solidFill>
                        <a:srgbClr val="B7B7B7"/>
                      </a:solidFill>
                      <a:prstDash val="solid"/>
                    </a:lnB>
                  </a:tcPr>
                </a:tc>
                <a:tc hMerge="1" v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9525">
                      <a:solidFill>
                        <a:srgbClr val="CEE1F3"/>
                      </a:solidFill>
                      <a:prstDash val="solid"/>
                    </a:lnL>
                    <a:lnR w="9525">
                      <a:solidFill>
                        <a:srgbClr val="2F7EB8"/>
                      </a:solidFill>
                      <a:prstDash val="solid"/>
                    </a:lnR>
                    <a:lnT w="9525" cap="flat" cmpd="sng" algn="ctr">
                      <a:solidFill>
                        <a:srgbClr val="2F7EB8"/>
                      </a:solidFill>
                      <a:prstDash val="solid"/>
                      <a:round/>
                      <a:headEnd type="none" w="med" len="med"/>
                      <a:tailEnd type="none" w="med" len="med"/>
                    </a:lnT>
                    <a:lnB w="19050">
                      <a:solidFill>
                        <a:srgbClr val="B7B7B7"/>
                      </a:solidFill>
                      <a:prstDash val="solid"/>
                    </a:lnB>
                  </a:tcPr>
                </a:tc>
                <a:tc rowSpan="2" gridSpan="4">
                  <a:txBody>
                    <a:bodyPr/>
                    <a:lstStyle/>
                    <a:p>
                      <a:pPr marL="145415" marR="95250" indent="-10795">
                        <a:lnSpc>
                          <a:spcPct val="100000"/>
                        </a:lnSpc>
                        <a:spcBef>
                          <a:spcPts val="680"/>
                        </a:spcBef>
                      </a:pPr>
                      <a:r>
                        <a:rPr sz="1000" spc="-5" dirty="0">
                          <a:latin typeface="Arial"/>
                          <a:cs typeface="Arial"/>
                        </a:rPr>
                        <a:t>Analysis</a:t>
                      </a:r>
                      <a:r>
                        <a:rPr sz="1000" spc="-25" dirty="0">
                          <a:latin typeface="Arial"/>
                          <a:cs typeface="Arial"/>
                        </a:rPr>
                        <a:t> </a:t>
                      </a:r>
                      <a:r>
                        <a:rPr sz="1000" spc="-5" dirty="0">
                          <a:latin typeface="Arial"/>
                          <a:cs typeface="Arial"/>
                        </a:rPr>
                        <a:t>of</a:t>
                      </a:r>
                      <a:r>
                        <a:rPr sz="1000" spc="-20" dirty="0">
                          <a:latin typeface="Arial"/>
                          <a:cs typeface="Arial"/>
                        </a:rPr>
                        <a:t> </a:t>
                      </a:r>
                      <a:r>
                        <a:rPr sz="1000" dirty="0">
                          <a:latin typeface="Arial"/>
                          <a:cs typeface="Arial"/>
                        </a:rPr>
                        <a:t>copy</a:t>
                      </a:r>
                      <a:r>
                        <a:rPr sz="1000" spc="-20" dirty="0">
                          <a:latin typeface="Arial"/>
                          <a:cs typeface="Arial"/>
                        </a:rPr>
                        <a:t> </a:t>
                      </a:r>
                      <a:r>
                        <a:rPr sz="1000" spc="-5" dirty="0">
                          <a:latin typeface="Arial"/>
                          <a:cs typeface="Arial"/>
                        </a:rPr>
                        <a:t>number</a:t>
                      </a:r>
                      <a:r>
                        <a:rPr sz="1000" spc="-20" dirty="0">
                          <a:latin typeface="Arial"/>
                          <a:cs typeface="Arial"/>
                        </a:rPr>
                        <a:t> </a:t>
                      </a:r>
                      <a:r>
                        <a:rPr sz="1000" dirty="0">
                          <a:latin typeface="Arial"/>
                          <a:cs typeface="Arial"/>
                        </a:rPr>
                        <a:t>variations</a:t>
                      </a:r>
                      <a:r>
                        <a:rPr sz="1000" spc="-20" dirty="0">
                          <a:latin typeface="Arial"/>
                          <a:cs typeface="Arial"/>
                        </a:rPr>
                        <a:t> </a:t>
                      </a:r>
                      <a:r>
                        <a:rPr sz="1000" spc="-5" dirty="0">
                          <a:latin typeface="Arial"/>
                          <a:cs typeface="Arial"/>
                        </a:rPr>
                        <a:t>in </a:t>
                      </a:r>
                      <a:r>
                        <a:rPr sz="1000" spc="-265" dirty="0">
                          <a:latin typeface="Arial"/>
                          <a:cs typeface="Arial"/>
                        </a:rPr>
                        <a:t> </a:t>
                      </a:r>
                      <a:r>
                        <a:rPr sz="1000" dirty="0">
                          <a:latin typeface="Arial"/>
                          <a:cs typeface="Arial"/>
                        </a:rPr>
                        <a:t>cfDNA</a:t>
                      </a:r>
                      <a:r>
                        <a:rPr sz="1000" spc="-60" dirty="0">
                          <a:latin typeface="Arial"/>
                          <a:cs typeface="Arial"/>
                        </a:rPr>
                        <a:t> </a:t>
                      </a:r>
                      <a:r>
                        <a:rPr sz="1000" spc="-5" dirty="0">
                          <a:latin typeface="Arial"/>
                          <a:cs typeface="Arial"/>
                        </a:rPr>
                        <a:t>b</a:t>
                      </a:r>
                      <a:r>
                        <a:rPr sz="1000" dirty="0">
                          <a:latin typeface="Arial"/>
                          <a:cs typeface="Arial"/>
                        </a:rPr>
                        <a:t>y</a:t>
                      </a:r>
                      <a:r>
                        <a:rPr sz="1000" spc="-5" dirty="0">
                          <a:latin typeface="Arial"/>
                          <a:cs typeface="Arial"/>
                        </a:rPr>
                        <a:t> whol</a:t>
                      </a:r>
                      <a:r>
                        <a:rPr sz="1000" dirty="0">
                          <a:latin typeface="Arial"/>
                          <a:cs typeface="Arial"/>
                        </a:rPr>
                        <a:t>e</a:t>
                      </a:r>
                      <a:r>
                        <a:rPr sz="1000" spc="-5" dirty="0">
                          <a:latin typeface="Arial"/>
                          <a:cs typeface="Arial"/>
                        </a:rPr>
                        <a:t> genom</a:t>
                      </a:r>
                      <a:r>
                        <a:rPr sz="1000" dirty="0">
                          <a:latin typeface="Arial"/>
                          <a:cs typeface="Arial"/>
                        </a:rPr>
                        <a:t>e</a:t>
                      </a:r>
                      <a:r>
                        <a:rPr sz="1000" spc="-5" dirty="0">
                          <a:latin typeface="Arial"/>
                          <a:cs typeface="Arial"/>
                        </a:rPr>
                        <a:t> </a:t>
                      </a:r>
                      <a:r>
                        <a:rPr sz="1000" dirty="0">
                          <a:latin typeface="Arial"/>
                          <a:cs typeface="Arial"/>
                        </a:rPr>
                        <a:t>sequencing</a:t>
                      </a:r>
                      <a:endParaRPr sz="1000">
                        <a:latin typeface="Arial"/>
                        <a:cs typeface="Arial"/>
                      </a:endParaRPr>
                    </a:p>
                  </a:txBody>
                  <a:tcPr marL="0" marR="0" marT="86360" marB="0">
                    <a:lnL w="9525">
                      <a:solidFill>
                        <a:srgbClr val="2F7EB8"/>
                      </a:solidFill>
                      <a:prstDash val="solid"/>
                    </a:lnL>
                    <a:lnR w="9525">
                      <a:solidFill>
                        <a:srgbClr val="2F7EB8"/>
                      </a:solidFill>
                      <a:prstDash val="solid"/>
                    </a:lnR>
                    <a:lnT w="9525">
                      <a:solidFill>
                        <a:srgbClr val="2F7EB8"/>
                      </a:solidFill>
                      <a:prstDash val="solid"/>
                    </a:lnT>
                    <a:lnB w="9525">
                      <a:solidFill>
                        <a:srgbClr val="2F7EB8"/>
                      </a:solidFill>
                      <a:prstDash val="solid"/>
                    </a:lnB>
                  </a:tcPr>
                </a:tc>
                <a:tc rowSpan="2" hMerge="1">
                  <a:txBody>
                    <a:bodyPr/>
                    <a:lstStyle/>
                    <a:p>
                      <a:endParaRPr/>
                    </a:p>
                  </a:txBody>
                  <a:tcPr marL="0" marR="0" marT="0" marB="0"/>
                </a:tc>
                <a:tc rowSpan="2" hMerge="1">
                  <a:txBody>
                    <a:bodyPr/>
                    <a:lstStyle/>
                    <a:p>
                      <a:endParaRPr/>
                    </a:p>
                  </a:txBody>
                  <a:tcPr marL="0" marR="0" marT="0" marB="0"/>
                </a:tc>
                <a:tc rowSpan="2" hMerge="1">
                  <a:txBody>
                    <a:bodyPr/>
                    <a:lstStyle/>
                    <a:p>
                      <a:endParaRPr/>
                    </a:p>
                  </a:txBody>
                  <a:tcPr marL="0" marR="0" marT="0" marB="0"/>
                </a:tc>
                <a:tc vMerge="1">
                  <a:txBody>
                    <a:bodyPr/>
                    <a:lstStyle/>
                    <a:p>
                      <a:endParaRPr/>
                    </a:p>
                  </a:txBody>
                  <a:tcPr marL="0" marR="0" marT="0" marB="0"/>
                </a:tc>
                <a:extLst>
                  <a:ext uri="{0D108BD9-81ED-4DB2-BD59-A6C34878D82A}">
                    <a16:rowId xmlns:a16="http://schemas.microsoft.com/office/drawing/2014/main" val="10008"/>
                  </a:ext>
                </a:extLst>
              </a:tr>
              <a:tr h="323215">
                <a:tc grid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2F7EB8"/>
                      </a:solidFill>
                      <a:prstDash val="solid"/>
                    </a:lnR>
                    <a:lnT w="19050" cap="flat" cmpd="sng" algn="ctr">
                      <a:solidFill>
                        <a:srgbClr val="B7B7B7"/>
                      </a:solidFill>
                      <a:prstDash val="solid"/>
                      <a:round/>
                      <a:headEnd type="none" w="med" len="med"/>
                      <a:tailEnd type="none" w="med" len="me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2F7EB8"/>
                      </a:solidFill>
                      <a:prstDash val="solid"/>
                    </a:lnL>
                    <a:lnR w="9525">
                      <a:solidFill>
                        <a:srgbClr val="CEE1F3"/>
                      </a:solidFill>
                      <a:prstDash val="solid"/>
                    </a:lnR>
                    <a:lnT w="19050">
                      <a:solidFill>
                        <a:srgbClr val="2F7EB8"/>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19050">
                      <a:solidFill>
                        <a:srgbClr val="2F7EB8"/>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19050">
                      <a:solidFill>
                        <a:srgbClr val="2F7EB8"/>
                      </a:solidFill>
                      <a:prstDash val="solid"/>
                    </a:lnR>
                    <a:lnT w="19050">
                      <a:solidFill>
                        <a:srgbClr val="2F7EB8"/>
                      </a:solidFill>
                      <a:prstDash val="solid"/>
                    </a:lnT>
                    <a:lnB w="9525">
                      <a:solidFill>
                        <a:srgbClr val="B7B7B7"/>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2F7EB8"/>
                      </a:solidFill>
                      <a:prstDash val="solid"/>
                    </a:lnL>
                    <a:lnR w="9525">
                      <a:solidFill>
                        <a:srgbClr val="CEE1F3"/>
                      </a:solidFill>
                      <a:prstDash val="solid"/>
                    </a:lnR>
                    <a:lnT w="19050">
                      <a:solidFill>
                        <a:srgbClr val="B7B7B7"/>
                      </a:solidFill>
                      <a:prstDash val="solid"/>
                    </a:lnT>
                    <a:lnB w="9525">
                      <a:solidFill>
                        <a:srgbClr val="B7B7B7"/>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19050">
                      <a:solidFill>
                        <a:srgbClr val="B7B7B7"/>
                      </a:solidFill>
                      <a:prstDash val="solid"/>
                    </a:lnT>
                    <a:lnB w="9525">
                      <a:solidFill>
                        <a:srgbClr val="B7B7B7"/>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2F7EB8"/>
                      </a:solidFill>
                      <a:prstDash val="solid"/>
                    </a:lnR>
                    <a:lnT w="19050">
                      <a:solidFill>
                        <a:srgbClr val="B7B7B7"/>
                      </a:solidFill>
                      <a:prstDash val="solid"/>
                    </a:lnT>
                    <a:lnB w="9525">
                      <a:solidFill>
                        <a:srgbClr val="B7B7B7"/>
                      </a:solidFill>
                      <a:prstDash val="solid"/>
                    </a:lnB>
                  </a:tcPr>
                </a:tc>
                <a:tc gridSpan="4" vMerge="1">
                  <a:txBody>
                    <a:bodyPr/>
                    <a:lstStyle/>
                    <a:p>
                      <a:endParaRPr/>
                    </a:p>
                  </a:txBody>
                  <a:tcPr marL="0" marR="0" marT="86360" marB="0">
                    <a:lnL w="9525">
                      <a:solidFill>
                        <a:srgbClr val="2F7EB8"/>
                      </a:solidFill>
                      <a:prstDash val="solid"/>
                    </a:lnL>
                    <a:lnR w="9525">
                      <a:solidFill>
                        <a:srgbClr val="2F7EB8"/>
                      </a:solidFill>
                      <a:prstDash val="solid"/>
                    </a:lnR>
                    <a:lnT w="9525">
                      <a:solidFill>
                        <a:srgbClr val="2F7EB8"/>
                      </a:solidFill>
                      <a:prstDash val="solid"/>
                    </a:lnT>
                    <a:lnB w="9525">
                      <a:solidFill>
                        <a:srgbClr val="2F7EB8"/>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tc>
                <a:extLst>
                  <a:ext uri="{0D108BD9-81ED-4DB2-BD59-A6C34878D82A}">
                    <a16:rowId xmlns:a16="http://schemas.microsoft.com/office/drawing/2014/main" val="10009"/>
                  </a:ext>
                </a:extLst>
              </a:tr>
              <a:tr h="325755">
                <a:tc gridSpan="2">
                  <a:txBody>
                    <a:bodyPr/>
                    <a:lstStyle/>
                    <a:p>
                      <a:pPr>
                        <a:lnSpc>
                          <a:spcPct val="100000"/>
                        </a:lnSpc>
                      </a:pPr>
                      <a:endParaRPr sz="1000">
                        <a:latin typeface="Times New Roman"/>
                        <a:cs typeface="Times New Roman"/>
                      </a:endParaRPr>
                    </a:p>
                  </a:txBody>
                  <a:tcPr marL="0" marR="0" marT="0" marB="0">
                    <a:lnL w="9525">
                      <a:solidFill>
                        <a:srgbClr val="063763"/>
                      </a:solidFill>
                      <a:prstDash val="solid"/>
                    </a:lnL>
                    <a:lnR w="9525">
                      <a:solidFill>
                        <a:srgbClr val="2F7EB8"/>
                      </a:solidFill>
                      <a:prstDash val="solid"/>
                    </a:lnR>
                    <a:lnT w="9525">
                      <a:solidFill>
                        <a:srgbClr val="B7B7B7"/>
                      </a:solidFill>
                      <a:prstDash val="solid"/>
                    </a:lnT>
                    <a:lnB w="9525">
                      <a:solidFill>
                        <a:srgbClr val="063763"/>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2F7EB8"/>
                      </a:solidFill>
                      <a:prstDash val="solid"/>
                    </a:lnL>
                    <a:lnR w="9525">
                      <a:solidFill>
                        <a:srgbClr val="CEE1F3"/>
                      </a:solidFill>
                      <a:prstDash val="solid"/>
                    </a:lnR>
                    <a:lnT w="9525">
                      <a:solidFill>
                        <a:srgbClr val="B7B7B7"/>
                      </a:solidFill>
                      <a:prstDash val="solid"/>
                    </a:lnT>
                    <a:lnB w="9525">
                      <a:solidFill>
                        <a:srgbClr val="063763"/>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063763"/>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T w="9525">
                      <a:solidFill>
                        <a:srgbClr val="B7B7B7"/>
                      </a:solidFill>
                      <a:prstDash val="solid"/>
                    </a:lnT>
                    <a:lnB w="9525">
                      <a:solidFill>
                        <a:srgbClr val="063763"/>
                      </a:solidFill>
                      <a:prstDash val="solid"/>
                    </a:lnB>
                  </a:tcPr>
                </a:tc>
                <a:tc>
                  <a:txBody>
                    <a:bodyPr/>
                    <a:lstStyle/>
                    <a:p>
                      <a:pPr>
                        <a:lnSpc>
                          <a:spcPct val="100000"/>
                        </a:lnSpc>
                      </a:pPr>
                      <a:endParaRPr sz="1000">
                        <a:latin typeface="Times New Roman"/>
                        <a:cs typeface="Times New Roman"/>
                      </a:endParaRPr>
                    </a:p>
                  </a:txBody>
                  <a:tcPr marL="0" marR="0" marT="0" marB="0">
                    <a:lnR w="9525">
                      <a:solidFill>
                        <a:srgbClr val="CEE1F3"/>
                      </a:solidFill>
                      <a:prstDash val="solid"/>
                    </a:lnR>
                    <a:lnT w="9525">
                      <a:solidFill>
                        <a:srgbClr val="B7B7B7"/>
                      </a:solidFill>
                      <a:prstDash val="solid"/>
                    </a:lnT>
                    <a:lnB w="9525">
                      <a:solidFill>
                        <a:srgbClr val="063763"/>
                      </a:solidFill>
                      <a:prstDash val="solid"/>
                    </a:lnB>
                  </a:tcPr>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B7B7B7"/>
                      </a:solidFill>
                      <a:prstDash val="solid"/>
                    </a:lnT>
                    <a:lnB w="9525">
                      <a:solidFill>
                        <a:srgbClr val="063763"/>
                      </a:solidFill>
                      <a:prstDash val="solid"/>
                    </a:lnB>
                  </a:tcPr>
                </a:tc>
                <a:tc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cap="flat" cmpd="sng" algn="ctr">
                      <a:solidFill>
                        <a:srgbClr val="B7B7B7"/>
                      </a:solidFill>
                      <a:prstDash val="solid"/>
                      <a:round/>
                      <a:headEnd type="none" w="med" len="med"/>
                      <a:tailEnd type="none" w="med" len="med"/>
                    </a:lnT>
                    <a:lnB w="9525">
                      <a:solidFill>
                        <a:srgbClr val="063763"/>
                      </a:solidFill>
                      <a:prstDash val="solid"/>
                    </a:lnB>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2F7EB8"/>
                      </a:solidFill>
                      <a:prstDash val="solid"/>
                    </a:lnT>
                    <a:lnB w="9525">
                      <a:solidFill>
                        <a:srgbClr val="063763"/>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2F7EB8"/>
                      </a:solidFill>
                      <a:prstDash val="solid"/>
                    </a:lnT>
                    <a:lnB w="9525">
                      <a:solidFill>
                        <a:srgbClr val="063763"/>
                      </a:solidFill>
                      <a:prstDash val="solid"/>
                    </a:lnB>
                  </a:tcPr>
                </a:tc>
                <a:tc>
                  <a:txBody>
                    <a:bodyPr/>
                    <a:lstStyle/>
                    <a:p>
                      <a:pPr>
                        <a:lnSpc>
                          <a:spcPct val="100000"/>
                        </a:lnSpc>
                      </a:pPr>
                      <a:endParaRPr sz="1000" dirty="0">
                        <a:latin typeface="Times New Roman"/>
                        <a:cs typeface="Times New Roman"/>
                      </a:endParaRPr>
                    </a:p>
                  </a:txBody>
                  <a:tcPr marL="0" marR="0" marT="0" marB="0">
                    <a:lnL w="9525">
                      <a:solidFill>
                        <a:srgbClr val="CEE1F3"/>
                      </a:solidFill>
                      <a:prstDash val="solid"/>
                    </a:lnL>
                    <a:lnR w="9525">
                      <a:solidFill>
                        <a:srgbClr val="CEE1F3"/>
                      </a:solidFill>
                      <a:prstDash val="solid"/>
                    </a:lnR>
                    <a:lnT w="9525">
                      <a:solidFill>
                        <a:srgbClr val="2F7EB8"/>
                      </a:solidFill>
                      <a:prstDash val="solid"/>
                    </a:lnT>
                    <a:lnB w="9525">
                      <a:solidFill>
                        <a:srgbClr val="063763"/>
                      </a:solidFill>
                      <a:prstDash val="solid"/>
                    </a:lnB>
                  </a:tcPr>
                </a:tc>
                <a:tc vMerge="1">
                  <a:txBody>
                    <a:bodyPr/>
                    <a:lstStyle/>
                    <a:p>
                      <a:endParaRPr/>
                    </a:p>
                  </a:txBody>
                  <a:tcPr marL="0" marR="0" marT="0" marB="0"/>
                </a:tc>
                <a:extLst>
                  <a:ext uri="{0D108BD9-81ED-4DB2-BD59-A6C34878D82A}">
                    <a16:rowId xmlns:a16="http://schemas.microsoft.com/office/drawing/2014/main" val="10010"/>
                  </a:ext>
                </a:extLst>
              </a:tr>
            </a:tbl>
          </a:graphicData>
        </a:graphic>
      </p:graphicFrame>
      <p:grpSp>
        <p:nvGrpSpPr>
          <p:cNvPr id="22" name="object 22">
            <a:extLst>
              <a:ext uri="{C183D7F6-B498-43B3-948B-1728B52AA6E4}">
                <adec:decorative xmlns:adec="http://schemas.microsoft.com/office/drawing/2017/decorative" val="1"/>
              </a:ext>
            </a:extLst>
          </p:cNvPr>
          <p:cNvGrpSpPr/>
          <p:nvPr/>
        </p:nvGrpSpPr>
        <p:grpSpPr>
          <a:xfrm>
            <a:off x="8682037" y="147637"/>
            <a:ext cx="238125" cy="238125"/>
            <a:chOff x="8682037" y="147637"/>
            <a:chExt cx="238125" cy="238125"/>
          </a:xfrm>
        </p:grpSpPr>
        <p:sp>
          <p:nvSpPr>
            <p:cNvPr id="23" name="object 23"/>
            <p:cNvSpPr/>
            <p:nvPr/>
          </p:nvSpPr>
          <p:spPr>
            <a:xfrm>
              <a:off x="8686800" y="152400"/>
              <a:ext cx="101600" cy="101600"/>
            </a:xfrm>
            <a:custGeom>
              <a:avLst/>
              <a:gdLst/>
              <a:ahLst/>
              <a:cxnLst/>
              <a:rect l="l" t="t" r="r" b="b"/>
              <a:pathLst>
                <a:path w="101600" h="101600">
                  <a:moveTo>
                    <a:pt x="0" y="0"/>
                  </a:moveTo>
                  <a:lnTo>
                    <a:pt x="101399" y="0"/>
                  </a:lnTo>
                  <a:lnTo>
                    <a:pt x="101399" y="101399"/>
                  </a:lnTo>
                  <a:lnTo>
                    <a:pt x="0" y="101399"/>
                  </a:lnTo>
                  <a:lnTo>
                    <a:pt x="0" y="0"/>
                  </a:lnTo>
                  <a:close/>
                </a:path>
              </a:pathLst>
            </a:custGeom>
            <a:ln w="9524">
              <a:solidFill>
                <a:srgbClr val="2773AA"/>
              </a:solidFill>
            </a:ln>
          </p:spPr>
          <p:txBody>
            <a:bodyPr wrap="square" lIns="0" tIns="0" rIns="0" bIns="0" rtlCol="0"/>
            <a:lstStyle/>
            <a:p>
              <a:endParaRPr/>
            </a:p>
          </p:txBody>
        </p:sp>
        <p:sp>
          <p:nvSpPr>
            <p:cNvPr id="24" name="object 24"/>
            <p:cNvSpPr/>
            <p:nvPr/>
          </p:nvSpPr>
          <p:spPr>
            <a:xfrm>
              <a:off x="8813762" y="152400"/>
              <a:ext cx="101600" cy="101600"/>
            </a:xfrm>
            <a:custGeom>
              <a:avLst/>
              <a:gdLst/>
              <a:ahLst/>
              <a:cxnLst/>
              <a:rect l="l" t="t" r="r" b="b"/>
              <a:pathLst>
                <a:path w="101600" h="101600">
                  <a:moveTo>
                    <a:pt x="101399" y="101399"/>
                  </a:moveTo>
                  <a:lnTo>
                    <a:pt x="0" y="101399"/>
                  </a:lnTo>
                  <a:lnTo>
                    <a:pt x="0" y="0"/>
                  </a:lnTo>
                  <a:lnTo>
                    <a:pt x="101399" y="0"/>
                  </a:lnTo>
                  <a:lnTo>
                    <a:pt x="101399" y="101399"/>
                  </a:lnTo>
                  <a:close/>
                </a:path>
              </a:pathLst>
            </a:custGeom>
            <a:solidFill>
              <a:srgbClr val="2773AA"/>
            </a:solidFill>
          </p:spPr>
          <p:txBody>
            <a:bodyPr wrap="square" lIns="0" tIns="0" rIns="0" bIns="0" rtlCol="0"/>
            <a:lstStyle/>
            <a:p>
              <a:endParaRPr/>
            </a:p>
          </p:txBody>
        </p:sp>
        <p:sp>
          <p:nvSpPr>
            <p:cNvPr id="25" name="object 25"/>
            <p:cNvSpPr/>
            <p:nvPr/>
          </p:nvSpPr>
          <p:spPr>
            <a:xfrm>
              <a:off x="8686800" y="152400"/>
              <a:ext cx="228600" cy="228600"/>
            </a:xfrm>
            <a:custGeom>
              <a:avLst/>
              <a:gdLst/>
              <a:ahLst/>
              <a:cxnLst/>
              <a:rect l="l" t="t" r="r" b="b"/>
              <a:pathLst>
                <a:path w="228600" h="228600">
                  <a:moveTo>
                    <a:pt x="126962" y="0"/>
                  </a:moveTo>
                  <a:lnTo>
                    <a:pt x="228362" y="0"/>
                  </a:lnTo>
                  <a:lnTo>
                    <a:pt x="228362" y="101399"/>
                  </a:lnTo>
                  <a:lnTo>
                    <a:pt x="126962" y="101399"/>
                  </a:lnTo>
                  <a:lnTo>
                    <a:pt x="126962" y="0"/>
                  </a:lnTo>
                  <a:close/>
                </a:path>
                <a:path w="228600" h="228600">
                  <a:moveTo>
                    <a:pt x="0" y="127056"/>
                  </a:moveTo>
                  <a:lnTo>
                    <a:pt x="101399" y="127056"/>
                  </a:lnTo>
                  <a:lnTo>
                    <a:pt x="101399" y="228456"/>
                  </a:lnTo>
                  <a:lnTo>
                    <a:pt x="0" y="228456"/>
                  </a:lnTo>
                  <a:lnTo>
                    <a:pt x="0" y="127056"/>
                  </a:lnTo>
                  <a:close/>
                </a:path>
                <a:path w="228600" h="228600">
                  <a:moveTo>
                    <a:pt x="126962" y="127056"/>
                  </a:moveTo>
                  <a:lnTo>
                    <a:pt x="228362" y="127056"/>
                  </a:lnTo>
                  <a:lnTo>
                    <a:pt x="228362" y="228456"/>
                  </a:lnTo>
                  <a:lnTo>
                    <a:pt x="126962" y="228456"/>
                  </a:lnTo>
                  <a:lnTo>
                    <a:pt x="126962" y="127056"/>
                  </a:lnTo>
                  <a:close/>
                </a:path>
              </a:pathLst>
            </a:custGeom>
            <a:ln w="9524">
              <a:solidFill>
                <a:srgbClr val="2773AA"/>
              </a:solidFill>
            </a:ln>
          </p:spPr>
          <p:txBody>
            <a:bodyPr wrap="square" lIns="0" tIns="0" rIns="0" bIns="0" rtlCol="0"/>
            <a:lstStyle/>
            <a:p>
              <a:endParaRPr/>
            </a:p>
          </p:txBody>
        </p:sp>
      </p:grpSp>
      <p:grpSp>
        <p:nvGrpSpPr>
          <p:cNvPr id="37" name="Group 36" descr="Line graph showing the number of liquid biopsy publications in Pubmed from 2010 through 2020. The first clinical validation of ctDNA analysis was in 2014 and since then the number of publications has continued to increase.">
            <a:extLst>
              <a:ext uri="{FF2B5EF4-FFF2-40B4-BE49-F238E27FC236}">
                <a16:creationId xmlns:a16="http://schemas.microsoft.com/office/drawing/2014/main" id="{E8B4F1E3-0F35-4FA1-B01C-F82F395B7A48}"/>
              </a:ext>
            </a:extLst>
          </p:cNvPr>
          <p:cNvGrpSpPr/>
          <p:nvPr/>
        </p:nvGrpSpPr>
        <p:grpSpPr>
          <a:xfrm>
            <a:off x="620350" y="1594443"/>
            <a:ext cx="7733571" cy="2950171"/>
            <a:chOff x="620350" y="1594443"/>
            <a:chExt cx="7733571" cy="2950171"/>
          </a:xfrm>
        </p:grpSpPr>
        <p:sp>
          <p:nvSpPr>
            <p:cNvPr id="6" name="object 6"/>
            <p:cNvSpPr/>
            <p:nvPr/>
          </p:nvSpPr>
          <p:spPr>
            <a:xfrm>
              <a:off x="1332907" y="1670990"/>
              <a:ext cx="0" cy="2698115"/>
            </a:xfrm>
            <a:custGeom>
              <a:avLst/>
              <a:gdLst/>
              <a:ahLst/>
              <a:cxnLst/>
              <a:rect l="l" t="t" r="r" b="b"/>
              <a:pathLst>
                <a:path h="2698115">
                  <a:moveTo>
                    <a:pt x="0" y="2697599"/>
                  </a:moveTo>
                  <a:lnTo>
                    <a:pt x="0" y="0"/>
                  </a:lnTo>
                </a:path>
              </a:pathLst>
            </a:custGeom>
            <a:ln w="9524">
              <a:solidFill>
                <a:srgbClr val="063763"/>
              </a:solidFill>
            </a:ln>
          </p:spPr>
          <p:txBody>
            <a:bodyPr wrap="square" lIns="0" tIns="0" rIns="0" bIns="0" rtlCol="0"/>
            <a:lstStyle/>
            <a:p>
              <a:endParaRPr/>
            </a:p>
          </p:txBody>
        </p:sp>
        <p:sp>
          <p:nvSpPr>
            <p:cNvPr id="7" name="object 7"/>
            <p:cNvSpPr/>
            <p:nvPr/>
          </p:nvSpPr>
          <p:spPr>
            <a:xfrm>
              <a:off x="2020171" y="3624474"/>
              <a:ext cx="0" cy="739140"/>
            </a:xfrm>
            <a:custGeom>
              <a:avLst/>
              <a:gdLst/>
              <a:ahLst/>
              <a:cxnLst/>
              <a:rect l="l" t="t" r="r" b="b"/>
              <a:pathLst>
                <a:path h="739139">
                  <a:moveTo>
                    <a:pt x="0" y="0"/>
                  </a:moveTo>
                  <a:lnTo>
                    <a:pt x="0" y="738883"/>
                  </a:lnTo>
                </a:path>
              </a:pathLst>
            </a:custGeom>
            <a:ln w="9524">
              <a:solidFill>
                <a:srgbClr val="CEE1F3"/>
              </a:solidFill>
            </a:ln>
          </p:spPr>
          <p:txBody>
            <a:bodyPr wrap="square" lIns="0" tIns="0" rIns="0" bIns="0" rtlCol="0"/>
            <a:lstStyle/>
            <a:p>
              <a:endParaRPr/>
            </a:p>
          </p:txBody>
        </p:sp>
        <p:sp>
          <p:nvSpPr>
            <p:cNvPr id="8" name="object 8"/>
            <p:cNvSpPr/>
            <p:nvPr/>
          </p:nvSpPr>
          <p:spPr>
            <a:xfrm>
              <a:off x="2707434" y="3624474"/>
              <a:ext cx="0" cy="739775"/>
            </a:xfrm>
            <a:custGeom>
              <a:avLst/>
              <a:gdLst/>
              <a:ahLst/>
              <a:cxnLst/>
              <a:rect l="l" t="t" r="r" b="b"/>
              <a:pathLst>
                <a:path h="739775">
                  <a:moveTo>
                    <a:pt x="0" y="0"/>
                  </a:moveTo>
                  <a:lnTo>
                    <a:pt x="0" y="739755"/>
                  </a:lnTo>
                </a:path>
              </a:pathLst>
            </a:custGeom>
            <a:ln w="9524">
              <a:solidFill>
                <a:srgbClr val="CEE1F3"/>
              </a:solidFill>
            </a:ln>
          </p:spPr>
          <p:txBody>
            <a:bodyPr wrap="square" lIns="0" tIns="0" rIns="0" bIns="0" rtlCol="0"/>
            <a:lstStyle/>
            <a:p>
              <a:endParaRPr/>
            </a:p>
          </p:txBody>
        </p:sp>
        <p:sp>
          <p:nvSpPr>
            <p:cNvPr id="9" name="object 9"/>
            <p:cNvSpPr/>
            <p:nvPr/>
          </p:nvSpPr>
          <p:spPr>
            <a:xfrm>
              <a:off x="3394697" y="3624474"/>
              <a:ext cx="0" cy="741045"/>
            </a:xfrm>
            <a:custGeom>
              <a:avLst/>
              <a:gdLst/>
              <a:ahLst/>
              <a:cxnLst/>
              <a:rect l="l" t="t" r="r" b="b"/>
              <a:pathLst>
                <a:path h="741045">
                  <a:moveTo>
                    <a:pt x="0" y="0"/>
                  </a:moveTo>
                  <a:lnTo>
                    <a:pt x="0" y="740627"/>
                  </a:lnTo>
                </a:path>
              </a:pathLst>
            </a:custGeom>
            <a:ln w="9524">
              <a:solidFill>
                <a:srgbClr val="CEE1F3"/>
              </a:solidFill>
            </a:ln>
          </p:spPr>
          <p:txBody>
            <a:bodyPr wrap="square" lIns="0" tIns="0" rIns="0" bIns="0" rtlCol="0"/>
            <a:lstStyle/>
            <a:p>
              <a:endParaRPr/>
            </a:p>
          </p:txBody>
        </p:sp>
        <p:sp>
          <p:nvSpPr>
            <p:cNvPr id="10" name="object 10"/>
            <p:cNvSpPr/>
            <p:nvPr/>
          </p:nvSpPr>
          <p:spPr>
            <a:xfrm>
              <a:off x="4081960" y="2398274"/>
              <a:ext cx="0" cy="1967864"/>
            </a:xfrm>
            <a:custGeom>
              <a:avLst/>
              <a:gdLst/>
              <a:ahLst/>
              <a:cxnLst/>
              <a:rect l="l" t="t" r="r" b="b"/>
              <a:pathLst>
                <a:path h="1967864">
                  <a:moveTo>
                    <a:pt x="0" y="0"/>
                  </a:moveTo>
                  <a:lnTo>
                    <a:pt x="0" y="1967699"/>
                  </a:lnTo>
                </a:path>
              </a:pathLst>
            </a:custGeom>
            <a:ln w="9524">
              <a:solidFill>
                <a:srgbClr val="CEE1F3"/>
              </a:solidFill>
            </a:ln>
          </p:spPr>
          <p:txBody>
            <a:bodyPr wrap="square" lIns="0" tIns="0" rIns="0" bIns="0" rtlCol="0"/>
            <a:lstStyle/>
            <a:p>
              <a:endParaRPr/>
            </a:p>
          </p:txBody>
        </p:sp>
        <p:sp>
          <p:nvSpPr>
            <p:cNvPr id="11" name="object 11"/>
            <p:cNvSpPr/>
            <p:nvPr/>
          </p:nvSpPr>
          <p:spPr>
            <a:xfrm>
              <a:off x="4769224" y="2398274"/>
              <a:ext cx="0" cy="1969135"/>
            </a:xfrm>
            <a:custGeom>
              <a:avLst/>
              <a:gdLst/>
              <a:ahLst/>
              <a:cxnLst/>
              <a:rect l="l" t="t" r="r" b="b"/>
              <a:pathLst>
                <a:path h="1969135">
                  <a:moveTo>
                    <a:pt x="0" y="0"/>
                  </a:moveTo>
                  <a:lnTo>
                    <a:pt x="0" y="1968571"/>
                  </a:lnTo>
                </a:path>
              </a:pathLst>
            </a:custGeom>
            <a:ln w="9524">
              <a:solidFill>
                <a:srgbClr val="CEE1F3"/>
              </a:solidFill>
            </a:ln>
          </p:spPr>
          <p:txBody>
            <a:bodyPr wrap="square" lIns="0" tIns="0" rIns="0" bIns="0" rtlCol="0"/>
            <a:lstStyle/>
            <a:p>
              <a:endParaRPr/>
            </a:p>
          </p:txBody>
        </p:sp>
        <p:sp>
          <p:nvSpPr>
            <p:cNvPr id="12" name="object 12"/>
            <p:cNvSpPr/>
            <p:nvPr/>
          </p:nvSpPr>
          <p:spPr>
            <a:xfrm>
              <a:off x="5456487" y="1670118"/>
              <a:ext cx="0" cy="2698115"/>
            </a:xfrm>
            <a:custGeom>
              <a:avLst/>
              <a:gdLst/>
              <a:ahLst/>
              <a:cxnLst/>
              <a:rect l="l" t="t" r="r" b="b"/>
              <a:pathLst>
                <a:path h="2698115">
                  <a:moveTo>
                    <a:pt x="0" y="2697600"/>
                  </a:moveTo>
                  <a:lnTo>
                    <a:pt x="0" y="0"/>
                  </a:lnTo>
                </a:path>
              </a:pathLst>
            </a:custGeom>
            <a:ln w="9524">
              <a:solidFill>
                <a:srgbClr val="CEE1F3"/>
              </a:solidFill>
            </a:ln>
          </p:spPr>
          <p:txBody>
            <a:bodyPr wrap="square" lIns="0" tIns="0" rIns="0" bIns="0" rtlCol="0"/>
            <a:lstStyle/>
            <a:p>
              <a:endParaRPr/>
            </a:p>
          </p:txBody>
        </p:sp>
        <p:sp>
          <p:nvSpPr>
            <p:cNvPr id="13" name="object 13"/>
            <p:cNvSpPr txBox="1"/>
            <p:nvPr/>
          </p:nvSpPr>
          <p:spPr>
            <a:xfrm>
              <a:off x="1178935" y="4366152"/>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2010</a:t>
              </a:r>
              <a:endParaRPr sz="1000">
                <a:latin typeface="Arial"/>
                <a:cs typeface="Arial"/>
              </a:endParaRPr>
            </a:p>
          </p:txBody>
        </p:sp>
        <p:sp>
          <p:nvSpPr>
            <p:cNvPr id="14" name="object 14"/>
            <p:cNvSpPr txBox="1"/>
            <p:nvPr/>
          </p:nvSpPr>
          <p:spPr>
            <a:xfrm>
              <a:off x="1870349" y="4366152"/>
              <a:ext cx="29908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a:t>
              </a:r>
              <a:r>
                <a:rPr sz="1000" spc="-75" dirty="0">
                  <a:solidFill>
                    <a:srgbClr val="222222"/>
                  </a:solidFill>
                  <a:latin typeface="Arial"/>
                  <a:cs typeface="Arial"/>
                </a:rPr>
                <a:t>1</a:t>
              </a:r>
              <a:r>
                <a:rPr sz="1000" dirty="0">
                  <a:solidFill>
                    <a:srgbClr val="222222"/>
                  </a:solidFill>
                  <a:latin typeface="Arial"/>
                  <a:cs typeface="Arial"/>
                </a:rPr>
                <a:t>1</a:t>
              </a:r>
              <a:endParaRPr sz="1000">
                <a:latin typeface="Arial"/>
                <a:cs typeface="Arial"/>
              </a:endParaRPr>
            </a:p>
          </p:txBody>
        </p:sp>
        <p:sp>
          <p:nvSpPr>
            <p:cNvPr id="15" name="object 15"/>
            <p:cNvSpPr txBox="1"/>
            <p:nvPr/>
          </p:nvSpPr>
          <p:spPr>
            <a:xfrm>
              <a:off x="2552337" y="4366152"/>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2012</a:t>
              </a:r>
              <a:endParaRPr sz="1000">
                <a:latin typeface="Arial"/>
                <a:cs typeface="Arial"/>
              </a:endParaRPr>
            </a:p>
          </p:txBody>
        </p:sp>
        <p:sp>
          <p:nvSpPr>
            <p:cNvPr id="16" name="object 16"/>
            <p:cNvSpPr txBox="1"/>
            <p:nvPr/>
          </p:nvSpPr>
          <p:spPr>
            <a:xfrm>
              <a:off x="3239038" y="4366152"/>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2013</a:t>
              </a:r>
              <a:endParaRPr sz="1000">
                <a:latin typeface="Arial"/>
                <a:cs typeface="Arial"/>
              </a:endParaRPr>
            </a:p>
          </p:txBody>
        </p:sp>
        <p:sp>
          <p:nvSpPr>
            <p:cNvPr id="17" name="object 17"/>
            <p:cNvSpPr txBox="1"/>
            <p:nvPr/>
          </p:nvSpPr>
          <p:spPr>
            <a:xfrm>
              <a:off x="3925739" y="4366152"/>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2014</a:t>
              </a:r>
              <a:endParaRPr sz="1000">
                <a:latin typeface="Arial"/>
                <a:cs typeface="Arial"/>
              </a:endParaRPr>
            </a:p>
          </p:txBody>
        </p:sp>
        <p:sp>
          <p:nvSpPr>
            <p:cNvPr id="18" name="object 18"/>
            <p:cNvSpPr txBox="1"/>
            <p:nvPr/>
          </p:nvSpPr>
          <p:spPr>
            <a:xfrm>
              <a:off x="4612440" y="4366152"/>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2015</a:t>
              </a:r>
              <a:endParaRPr sz="1000">
                <a:latin typeface="Arial"/>
                <a:cs typeface="Arial"/>
              </a:endParaRPr>
            </a:p>
          </p:txBody>
        </p:sp>
        <p:sp>
          <p:nvSpPr>
            <p:cNvPr id="19" name="object 19"/>
            <p:cNvSpPr txBox="1"/>
            <p:nvPr/>
          </p:nvSpPr>
          <p:spPr>
            <a:xfrm>
              <a:off x="959802" y="1594443"/>
              <a:ext cx="307975" cy="2760980"/>
            </a:xfrm>
            <a:prstGeom prst="rect">
              <a:avLst/>
            </a:prstGeom>
          </p:spPr>
          <p:txBody>
            <a:bodyPr vert="horz" wrap="square" lIns="0" tIns="12700" rIns="0" bIns="0" rtlCol="0">
              <a:spAutoFit/>
            </a:bodyPr>
            <a:lstStyle/>
            <a:p>
              <a:pPr marR="5080" algn="r">
                <a:lnSpc>
                  <a:spcPct val="100000"/>
                </a:lnSpc>
                <a:spcBef>
                  <a:spcPts val="100"/>
                </a:spcBef>
              </a:pPr>
              <a:r>
                <a:rPr sz="1000" spc="-5" dirty="0">
                  <a:solidFill>
                    <a:srgbClr val="222222"/>
                  </a:solidFill>
                  <a:latin typeface="Arial"/>
                  <a:cs typeface="Arial"/>
                </a:rPr>
                <a:t>2000</a:t>
              </a:r>
              <a:endParaRPr sz="1000">
                <a:latin typeface="Arial"/>
                <a:cs typeface="Arial"/>
              </a:endParaRPr>
            </a:p>
            <a:p>
              <a:pPr>
                <a:lnSpc>
                  <a:spcPct val="100000"/>
                </a:lnSpc>
                <a:spcBef>
                  <a:spcPts val="15"/>
                </a:spcBef>
              </a:pPr>
              <a:endParaRPr sz="1150">
                <a:latin typeface="Arial"/>
                <a:cs typeface="Arial"/>
              </a:endParaRPr>
            </a:p>
            <a:p>
              <a:pPr marR="5080" algn="r">
                <a:lnSpc>
                  <a:spcPct val="100000"/>
                </a:lnSpc>
                <a:spcBef>
                  <a:spcPts val="5"/>
                </a:spcBef>
              </a:pPr>
              <a:r>
                <a:rPr sz="1000" spc="-5" dirty="0">
                  <a:solidFill>
                    <a:srgbClr val="222222"/>
                  </a:solidFill>
                  <a:latin typeface="Arial"/>
                  <a:cs typeface="Arial"/>
                </a:rPr>
                <a:t>1750</a:t>
              </a:r>
              <a:endParaRPr sz="1000">
                <a:latin typeface="Arial"/>
                <a:cs typeface="Arial"/>
              </a:endParaRPr>
            </a:p>
            <a:p>
              <a:pPr>
                <a:lnSpc>
                  <a:spcPct val="100000"/>
                </a:lnSpc>
                <a:spcBef>
                  <a:spcPts val="15"/>
                </a:spcBef>
              </a:pPr>
              <a:endParaRPr sz="1150">
                <a:latin typeface="Arial"/>
                <a:cs typeface="Arial"/>
              </a:endParaRPr>
            </a:p>
            <a:p>
              <a:pPr marR="5080" algn="r">
                <a:lnSpc>
                  <a:spcPct val="100000"/>
                </a:lnSpc>
                <a:spcBef>
                  <a:spcPts val="5"/>
                </a:spcBef>
              </a:pPr>
              <a:r>
                <a:rPr sz="1000" spc="-5" dirty="0">
                  <a:solidFill>
                    <a:srgbClr val="222222"/>
                  </a:solidFill>
                  <a:latin typeface="Arial"/>
                  <a:cs typeface="Arial"/>
                </a:rPr>
                <a:t>1500</a:t>
              </a:r>
              <a:endParaRPr sz="1000">
                <a:latin typeface="Arial"/>
                <a:cs typeface="Arial"/>
              </a:endParaRPr>
            </a:p>
            <a:p>
              <a:pPr>
                <a:lnSpc>
                  <a:spcPct val="100000"/>
                </a:lnSpc>
                <a:spcBef>
                  <a:spcPts val="15"/>
                </a:spcBef>
              </a:pPr>
              <a:endParaRPr sz="1150">
                <a:latin typeface="Arial"/>
                <a:cs typeface="Arial"/>
              </a:endParaRPr>
            </a:p>
            <a:p>
              <a:pPr marR="5080" algn="r">
                <a:lnSpc>
                  <a:spcPct val="100000"/>
                </a:lnSpc>
              </a:pPr>
              <a:r>
                <a:rPr sz="1000" spc="-5" dirty="0">
                  <a:solidFill>
                    <a:srgbClr val="222222"/>
                  </a:solidFill>
                  <a:latin typeface="Arial"/>
                  <a:cs typeface="Arial"/>
                </a:rPr>
                <a:t>1250</a:t>
              </a:r>
              <a:endParaRPr sz="1000">
                <a:latin typeface="Arial"/>
                <a:cs typeface="Arial"/>
              </a:endParaRPr>
            </a:p>
            <a:p>
              <a:pPr>
                <a:lnSpc>
                  <a:spcPct val="100000"/>
                </a:lnSpc>
                <a:spcBef>
                  <a:spcPts val="20"/>
                </a:spcBef>
              </a:pPr>
              <a:endParaRPr sz="1150">
                <a:latin typeface="Arial"/>
                <a:cs typeface="Arial"/>
              </a:endParaRPr>
            </a:p>
            <a:p>
              <a:pPr marR="5080" algn="r">
                <a:lnSpc>
                  <a:spcPct val="100000"/>
                </a:lnSpc>
              </a:pPr>
              <a:r>
                <a:rPr sz="1000" spc="-5" dirty="0">
                  <a:solidFill>
                    <a:srgbClr val="222222"/>
                  </a:solidFill>
                  <a:latin typeface="Arial"/>
                  <a:cs typeface="Arial"/>
                </a:rPr>
                <a:t>1000</a:t>
              </a:r>
              <a:endParaRPr sz="1000">
                <a:latin typeface="Arial"/>
                <a:cs typeface="Arial"/>
              </a:endParaRPr>
            </a:p>
            <a:p>
              <a:pPr>
                <a:lnSpc>
                  <a:spcPct val="100000"/>
                </a:lnSpc>
                <a:spcBef>
                  <a:spcPts val="20"/>
                </a:spcBef>
              </a:pPr>
              <a:endParaRPr sz="1150">
                <a:latin typeface="Arial"/>
                <a:cs typeface="Arial"/>
              </a:endParaRPr>
            </a:p>
            <a:p>
              <a:pPr marR="5080" algn="r">
                <a:lnSpc>
                  <a:spcPct val="100000"/>
                </a:lnSpc>
              </a:pPr>
              <a:r>
                <a:rPr sz="1000" spc="-5" dirty="0">
                  <a:solidFill>
                    <a:srgbClr val="222222"/>
                  </a:solidFill>
                  <a:latin typeface="Arial"/>
                  <a:cs typeface="Arial"/>
                </a:rPr>
                <a:t>750</a:t>
              </a:r>
              <a:endParaRPr sz="1000">
                <a:latin typeface="Arial"/>
                <a:cs typeface="Arial"/>
              </a:endParaRPr>
            </a:p>
            <a:p>
              <a:pPr>
                <a:lnSpc>
                  <a:spcPct val="100000"/>
                </a:lnSpc>
                <a:spcBef>
                  <a:spcPts val="20"/>
                </a:spcBef>
              </a:pPr>
              <a:endParaRPr sz="1150">
                <a:latin typeface="Arial"/>
                <a:cs typeface="Arial"/>
              </a:endParaRPr>
            </a:p>
            <a:p>
              <a:pPr marR="5080" algn="r">
                <a:lnSpc>
                  <a:spcPct val="100000"/>
                </a:lnSpc>
              </a:pPr>
              <a:r>
                <a:rPr sz="1000" spc="-5" dirty="0">
                  <a:solidFill>
                    <a:srgbClr val="222222"/>
                  </a:solidFill>
                  <a:latin typeface="Arial"/>
                  <a:cs typeface="Arial"/>
                </a:rPr>
                <a:t>500</a:t>
              </a:r>
              <a:endParaRPr sz="1000">
                <a:latin typeface="Arial"/>
                <a:cs typeface="Arial"/>
              </a:endParaRPr>
            </a:p>
            <a:p>
              <a:pPr>
                <a:lnSpc>
                  <a:spcPct val="100000"/>
                </a:lnSpc>
                <a:spcBef>
                  <a:spcPts val="20"/>
                </a:spcBef>
              </a:pPr>
              <a:endParaRPr sz="1150">
                <a:latin typeface="Arial"/>
                <a:cs typeface="Arial"/>
              </a:endParaRPr>
            </a:p>
            <a:p>
              <a:pPr marR="5080" algn="r">
                <a:lnSpc>
                  <a:spcPct val="100000"/>
                </a:lnSpc>
              </a:pPr>
              <a:r>
                <a:rPr sz="1000" spc="-5" dirty="0">
                  <a:solidFill>
                    <a:srgbClr val="222222"/>
                  </a:solidFill>
                  <a:latin typeface="Arial"/>
                  <a:cs typeface="Arial"/>
                </a:rPr>
                <a:t>250</a:t>
              </a:r>
              <a:endParaRPr sz="1000">
                <a:latin typeface="Arial"/>
                <a:cs typeface="Arial"/>
              </a:endParaRPr>
            </a:p>
            <a:p>
              <a:pPr>
                <a:lnSpc>
                  <a:spcPct val="100000"/>
                </a:lnSpc>
                <a:spcBef>
                  <a:spcPts val="20"/>
                </a:spcBef>
              </a:pPr>
              <a:endParaRPr sz="1150">
                <a:latin typeface="Arial"/>
                <a:cs typeface="Arial"/>
              </a:endParaRPr>
            </a:p>
            <a:p>
              <a:pPr marR="5080" algn="r">
                <a:lnSpc>
                  <a:spcPct val="100000"/>
                </a:lnSpc>
              </a:pPr>
              <a:r>
                <a:rPr sz="1000" dirty="0">
                  <a:solidFill>
                    <a:srgbClr val="222222"/>
                  </a:solidFill>
                  <a:latin typeface="Arial"/>
                  <a:cs typeface="Arial"/>
                </a:rPr>
                <a:t>0</a:t>
              </a:r>
              <a:endParaRPr sz="1000">
                <a:latin typeface="Arial"/>
                <a:cs typeface="Arial"/>
              </a:endParaRPr>
            </a:p>
          </p:txBody>
        </p:sp>
        <p:sp>
          <p:nvSpPr>
            <p:cNvPr id="20" name="object 20"/>
            <p:cNvSpPr txBox="1"/>
            <p:nvPr/>
          </p:nvSpPr>
          <p:spPr>
            <a:xfrm>
              <a:off x="620350" y="2033538"/>
              <a:ext cx="167640" cy="1830705"/>
            </a:xfrm>
            <a:prstGeom prst="rect">
              <a:avLst/>
            </a:prstGeom>
          </p:spPr>
          <p:txBody>
            <a:bodyPr vert="vert270" wrap="square" lIns="0" tIns="635" rIns="0" bIns="0" rtlCol="0">
              <a:spAutoFit/>
            </a:bodyPr>
            <a:lstStyle/>
            <a:p>
              <a:pPr marL="12700">
                <a:lnSpc>
                  <a:spcPct val="100000"/>
                </a:lnSpc>
                <a:spcBef>
                  <a:spcPts val="5"/>
                </a:spcBef>
              </a:pPr>
              <a:r>
                <a:rPr sz="1000" spc="-5" dirty="0">
                  <a:solidFill>
                    <a:srgbClr val="222222"/>
                  </a:solidFill>
                  <a:latin typeface="Arial"/>
                  <a:cs typeface="Arial"/>
                </a:rPr>
                <a:t>Number</a:t>
              </a:r>
              <a:r>
                <a:rPr sz="1000" spc="-30" dirty="0">
                  <a:solidFill>
                    <a:srgbClr val="222222"/>
                  </a:solidFill>
                  <a:latin typeface="Arial"/>
                  <a:cs typeface="Arial"/>
                </a:rPr>
                <a:t> </a:t>
              </a:r>
              <a:r>
                <a:rPr sz="1000" spc="-5" dirty="0">
                  <a:solidFill>
                    <a:srgbClr val="222222"/>
                  </a:solidFill>
                  <a:latin typeface="Arial"/>
                  <a:cs typeface="Arial"/>
                </a:rPr>
                <a:t>of</a:t>
              </a:r>
              <a:r>
                <a:rPr sz="1000" spc="-25" dirty="0">
                  <a:solidFill>
                    <a:srgbClr val="222222"/>
                  </a:solidFill>
                  <a:latin typeface="Arial"/>
                  <a:cs typeface="Arial"/>
                </a:rPr>
                <a:t> </a:t>
              </a:r>
              <a:r>
                <a:rPr sz="1000" spc="-5" dirty="0">
                  <a:solidFill>
                    <a:srgbClr val="222222"/>
                  </a:solidFill>
                  <a:latin typeface="Arial"/>
                  <a:cs typeface="Arial"/>
                </a:rPr>
                <a:t>PubMed</a:t>
              </a:r>
              <a:r>
                <a:rPr sz="1000" spc="-30" dirty="0">
                  <a:solidFill>
                    <a:srgbClr val="222222"/>
                  </a:solidFill>
                  <a:latin typeface="Arial"/>
                  <a:cs typeface="Arial"/>
                </a:rPr>
                <a:t> </a:t>
              </a:r>
              <a:r>
                <a:rPr sz="1000" spc="-5" dirty="0">
                  <a:solidFill>
                    <a:srgbClr val="222222"/>
                  </a:solidFill>
                  <a:latin typeface="Arial"/>
                  <a:cs typeface="Arial"/>
                </a:rPr>
                <a:t>publications</a:t>
              </a:r>
              <a:endParaRPr sz="1000">
                <a:latin typeface="Arial"/>
                <a:cs typeface="Arial"/>
              </a:endParaRPr>
            </a:p>
          </p:txBody>
        </p:sp>
        <p:sp>
          <p:nvSpPr>
            <p:cNvPr id="26" name="object 26"/>
            <p:cNvSpPr txBox="1"/>
            <p:nvPr/>
          </p:nvSpPr>
          <p:spPr>
            <a:xfrm>
              <a:off x="5299141" y="4364827"/>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2016</a:t>
              </a:r>
              <a:endParaRPr sz="1000" dirty="0">
                <a:latin typeface="Arial"/>
                <a:cs typeface="Arial"/>
              </a:endParaRPr>
            </a:p>
          </p:txBody>
        </p:sp>
        <p:sp>
          <p:nvSpPr>
            <p:cNvPr id="27" name="object 27"/>
            <p:cNvSpPr txBox="1"/>
            <p:nvPr/>
          </p:nvSpPr>
          <p:spPr>
            <a:xfrm>
              <a:off x="5985843" y="4366814"/>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2017</a:t>
              </a:r>
              <a:endParaRPr sz="1000">
                <a:latin typeface="Arial"/>
                <a:cs typeface="Arial"/>
              </a:endParaRPr>
            </a:p>
          </p:txBody>
        </p:sp>
        <p:sp>
          <p:nvSpPr>
            <p:cNvPr id="28" name="object 28"/>
            <p:cNvSpPr txBox="1"/>
            <p:nvPr/>
          </p:nvSpPr>
          <p:spPr>
            <a:xfrm>
              <a:off x="6672543" y="4366814"/>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2018</a:t>
              </a:r>
              <a:endParaRPr sz="1000">
                <a:latin typeface="Arial"/>
                <a:cs typeface="Arial"/>
              </a:endParaRPr>
            </a:p>
          </p:txBody>
        </p:sp>
        <p:sp>
          <p:nvSpPr>
            <p:cNvPr id="29" name="object 29"/>
            <p:cNvSpPr txBox="1"/>
            <p:nvPr/>
          </p:nvSpPr>
          <p:spPr>
            <a:xfrm>
              <a:off x="7359245" y="436549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2019</a:t>
              </a:r>
              <a:endParaRPr sz="1000">
                <a:latin typeface="Arial"/>
                <a:cs typeface="Arial"/>
              </a:endParaRPr>
            </a:p>
          </p:txBody>
        </p:sp>
        <p:sp>
          <p:nvSpPr>
            <p:cNvPr id="30" name="object 30"/>
            <p:cNvSpPr txBox="1"/>
            <p:nvPr/>
          </p:nvSpPr>
          <p:spPr>
            <a:xfrm>
              <a:off x="8045946" y="4365490"/>
              <a:ext cx="30797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2020</a:t>
              </a:r>
              <a:endParaRPr sz="1000">
                <a:latin typeface="Arial"/>
                <a:cs typeface="Arial"/>
              </a:endParaRPr>
            </a:p>
          </p:txBody>
        </p:sp>
        <p:sp>
          <p:nvSpPr>
            <p:cNvPr id="31" name="object 31"/>
            <p:cNvSpPr/>
            <p:nvPr/>
          </p:nvSpPr>
          <p:spPr>
            <a:xfrm>
              <a:off x="6143750" y="3945949"/>
              <a:ext cx="0" cy="419734"/>
            </a:xfrm>
            <a:custGeom>
              <a:avLst/>
              <a:gdLst/>
              <a:ahLst/>
              <a:cxnLst/>
              <a:rect l="l" t="t" r="r" b="b"/>
              <a:pathLst>
                <a:path h="419735">
                  <a:moveTo>
                    <a:pt x="0" y="0"/>
                  </a:moveTo>
                  <a:lnTo>
                    <a:pt x="0" y="419596"/>
                  </a:lnTo>
                </a:path>
              </a:pathLst>
            </a:custGeom>
            <a:ln w="9524">
              <a:solidFill>
                <a:srgbClr val="CEE1F3"/>
              </a:solidFill>
            </a:ln>
          </p:spPr>
          <p:txBody>
            <a:bodyPr wrap="square" lIns="0" tIns="0" rIns="0" bIns="0" rtlCol="0"/>
            <a:lstStyle/>
            <a:p>
              <a:endParaRPr/>
            </a:p>
          </p:txBody>
        </p:sp>
        <p:sp>
          <p:nvSpPr>
            <p:cNvPr id="32" name="object 32"/>
            <p:cNvSpPr/>
            <p:nvPr/>
          </p:nvSpPr>
          <p:spPr>
            <a:xfrm>
              <a:off x="6831014" y="3945949"/>
              <a:ext cx="0" cy="421005"/>
            </a:xfrm>
            <a:custGeom>
              <a:avLst/>
              <a:gdLst/>
              <a:ahLst/>
              <a:cxnLst/>
              <a:rect l="l" t="t" r="r" b="b"/>
              <a:pathLst>
                <a:path h="421004">
                  <a:moveTo>
                    <a:pt x="0" y="0"/>
                  </a:moveTo>
                  <a:lnTo>
                    <a:pt x="0" y="420468"/>
                  </a:lnTo>
                </a:path>
              </a:pathLst>
            </a:custGeom>
            <a:ln w="9524">
              <a:solidFill>
                <a:srgbClr val="CEE1F3"/>
              </a:solidFill>
            </a:ln>
          </p:spPr>
          <p:txBody>
            <a:bodyPr wrap="square" lIns="0" tIns="0" rIns="0" bIns="0" rtlCol="0"/>
            <a:lstStyle/>
            <a:p>
              <a:endParaRPr/>
            </a:p>
          </p:txBody>
        </p:sp>
        <p:sp>
          <p:nvSpPr>
            <p:cNvPr id="33" name="object 33"/>
            <p:cNvSpPr/>
            <p:nvPr/>
          </p:nvSpPr>
          <p:spPr>
            <a:xfrm>
              <a:off x="7518277" y="3945949"/>
              <a:ext cx="0" cy="421640"/>
            </a:xfrm>
            <a:custGeom>
              <a:avLst/>
              <a:gdLst/>
              <a:ahLst/>
              <a:cxnLst/>
              <a:rect l="l" t="t" r="r" b="b"/>
              <a:pathLst>
                <a:path h="421639">
                  <a:moveTo>
                    <a:pt x="0" y="0"/>
                  </a:moveTo>
                  <a:lnTo>
                    <a:pt x="0" y="421340"/>
                  </a:lnTo>
                </a:path>
              </a:pathLst>
            </a:custGeom>
            <a:ln w="9524">
              <a:solidFill>
                <a:srgbClr val="CEE1F3"/>
              </a:solidFill>
            </a:ln>
          </p:spPr>
          <p:txBody>
            <a:bodyPr wrap="square" lIns="0" tIns="0" rIns="0" bIns="0" rtlCol="0"/>
            <a:lstStyle/>
            <a:p>
              <a:endParaRPr/>
            </a:p>
          </p:txBody>
        </p:sp>
        <p:sp>
          <p:nvSpPr>
            <p:cNvPr id="34" name="object 34"/>
            <p:cNvSpPr/>
            <p:nvPr/>
          </p:nvSpPr>
          <p:spPr>
            <a:xfrm>
              <a:off x="8205540" y="3945949"/>
              <a:ext cx="0" cy="422275"/>
            </a:xfrm>
            <a:custGeom>
              <a:avLst/>
              <a:gdLst/>
              <a:ahLst/>
              <a:cxnLst/>
              <a:rect l="l" t="t" r="r" b="b"/>
              <a:pathLst>
                <a:path h="422275">
                  <a:moveTo>
                    <a:pt x="0" y="0"/>
                  </a:moveTo>
                  <a:lnTo>
                    <a:pt x="0" y="422211"/>
                  </a:lnTo>
                </a:path>
              </a:pathLst>
            </a:custGeom>
            <a:ln w="9524">
              <a:solidFill>
                <a:srgbClr val="CEE1F3"/>
              </a:solidFill>
            </a:ln>
          </p:spPr>
          <p:txBody>
            <a:bodyPr wrap="square" lIns="0" tIns="0" rIns="0" bIns="0" rtlCol="0"/>
            <a:lstStyle/>
            <a:p>
              <a:endParaRPr/>
            </a:p>
          </p:txBody>
        </p:sp>
        <p:sp>
          <p:nvSpPr>
            <p:cNvPr id="35" name="object 35"/>
            <p:cNvSpPr/>
            <p:nvPr/>
          </p:nvSpPr>
          <p:spPr>
            <a:xfrm>
              <a:off x="1330182" y="1734060"/>
              <a:ext cx="6880859" cy="2388870"/>
            </a:xfrm>
            <a:custGeom>
              <a:avLst/>
              <a:gdLst/>
              <a:ahLst/>
              <a:cxnLst/>
              <a:rect l="l" t="t" r="r" b="b"/>
              <a:pathLst>
                <a:path w="6880859" h="2388870">
                  <a:moveTo>
                    <a:pt x="0" y="2388524"/>
                  </a:moveTo>
                  <a:lnTo>
                    <a:pt x="28156" y="2387453"/>
                  </a:lnTo>
                  <a:lnTo>
                    <a:pt x="62672" y="2386189"/>
                  </a:lnTo>
                  <a:lnTo>
                    <a:pt x="102777" y="2384747"/>
                  </a:lnTo>
                  <a:lnTo>
                    <a:pt x="147699" y="2383141"/>
                  </a:lnTo>
                  <a:lnTo>
                    <a:pt x="196667" y="2381387"/>
                  </a:lnTo>
                  <a:lnTo>
                    <a:pt x="248908" y="2379499"/>
                  </a:lnTo>
                  <a:lnTo>
                    <a:pt x="303653" y="2377493"/>
                  </a:lnTo>
                  <a:lnTo>
                    <a:pt x="360128" y="2375383"/>
                  </a:lnTo>
                  <a:lnTo>
                    <a:pt x="417563" y="2373184"/>
                  </a:lnTo>
                  <a:lnTo>
                    <a:pt x="475185" y="2370911"/>
                  </a:lnTo>
                  <a:lnTo>
                    <a:pt x="532225" y="2368578"/>
                  </a:lnTo>
                  <a:lnTo>
                    <a:pt x="587908" y="2366201"/>
                  </a:lnTo>
                  <a:lnTo>
                    <a:pt x="641466" y="2363795"/>
                  </a:lnTo>
                  <a:lnTo>
                    <a:pt x="692125" y="2361374"/>
                  </a:lnTo>
                  <a:lnTo>
                    <a:pt x="744766" y="2358502"/>
                  </a:lnTo>
                  <a:lnTo>
                    <a:pt x="797264" y="2355180"/>
                  </a:lnTo>
                  <a:lnTo>
                    <a:pt x="849639" y="2351517"/>
                  </a:lnTo>
                  <a:lnTo>
                    <a:pt x="901909" y="2347627"/>
                  </a:lnTo>
                  <a:lnTo>
                    <a:pt x="954093" y="2343619"/>
                  </a:lnTo>
                  <a:lnTo>
                    <a:pt x="1006208" y="2339605"/>
                  </a:lnTo>
                  <a:lnTo>
                    <a:pt x="1058274" y="2335696"/>
                  </a:lnTo>
                  <a:lnTo>
                    <a:pt x="1110310" y="2332004"/>
                  </a:lnTo>
                  <a:lnTo>
                    <a:pt x="1162333" y="2328638"/>
                  </a:lnTo>
                  <a:lnTo>
                    <a:pt x="1214362" y="2325712"/>
                  </a:lnTo>
                  <a:lnTo>
                    <a:pt x="1266417" y="2323335"/>
                  </a:lnTo>
                  <a:lnTo>
                    <a:pt x="1318515" y="2321618"/>
                  </a:lnTo>
                  <a:lnTo>
                    <a:pt x="1370675" y="2320674"/>
                  </a:lnTo>
                  <a:lnTo>
                    <a:pt x="1422798" y="2320836"/>
                  </a:lnTo>
                  <a:lnTo>
                    <a:pt x="1474798" y="2322202"/>
                  </a:lnTo>
                  <a:lnTo>
                    <a:pt x="1526712" y="2324531"/>
                  </a:lnTo>
                  <a:lnTo>
                    <a:pt x="1578576" y="2327583"/>
                  </a:lnTo>
                  <a:lnTo>
                    <a:pt x="1630429" y="2331117"/>
                  </a:lnTo>
                  <a:lnTo>
                    <a:pt x="1682306" y="2334892"/>
                  </a:lnTo>
                  <a:lnTo>
                    <a:pt x="1734245" y="2338667"/>
                  </a:lnTo>
                  <a:lnTo>
                    <a:pt x="1786283" y="2342201"/>
                  </a:lnTo>
                  <a:lnTo>
                    <a:pt x="1838456" y="2345253"/>
                  </a:lnTo>
                  <a:lnTo>
                    <a:pt x="1890803" y="2347582"/>
                  </a:lnTo>
                  <a:lnTo>
                    <a:pt x="1943359" y="2348948"/>
                  </a:lnTo>
                  <a:lnTo>
                    <a:pt x="1996162" y="2349109"/>
                  </a:lnTo>
                  <a:lnTo>
                    <a:pt x="2049249" y="2347824"/>
                  </a:lnTo>
                  <a:lnTo>
                    <a:pt x="2098886" y="2345738"/>
                  </a:lnTo>
                  <a:lnTo>
                    <a:pt x="2148878" y="2343315"/>
                  </a:lnTo>
                  <a:lnTo>
                    <a:pt x="2199166" y="2340496"/>
                  </a:lnTo>
                  <a:lnTo>
                    <a:pt x="2249692" y="2337222"/>
                  </a:lnTo>
                  <a:lnTo>
                    <a:pt x="2300396" y="2333434"/>
                  </a:lnTo>
                  <a:lnTo>
                    <a:pt x="2351218" y="2329072"/>
                  </a:lnTo>
                  <a:lnTo>
                    <a:pt x="2402099" y="2324077"/>
                  </a:lnTo>
                  <a:lnTo>
                    <a:pt x="2452981" y="2318390"/>
                  </a:lnTo>
                  <a:lnTo>
                    <a:pt x="2503803" y="2311951"/>
                  </a:lnTo>
                  <a:lnTo>
                    <a:pt x="2554507" y="2304700"/>
                  </a:lnTo>
                  <a:lnTo>
                    <a:pt x="2605033" y="2296579"/>
                  </a:lnTo>
                  <a:lnTo>
                    <a:pt x="2655321" y="2287528"/>
                  </a:lnTo>
                  <a:lnTo>
                    <a:pt x="2705313" y="2277488"/>
                  </a:lnTo>
                  <a:lnTo>
                    <a:pt x="2754949" y="2266399"/>
                  </a:lnTo>
                  <a:lnTo>
                    <a:pt x="2804254" y="2254029"/>
                  </a:lnTo>
                  <a:lnTo>
                    <a:pt x="2853312" y="2240284"/>
                  </a:lnTo>
                  <a:lnTo>
                    <a:pt x="2902153" y="2225312"/>
                  </a:lnTo>
                  <a:lnTo>
                    <a:pt x="2950806" y="2209261"/>
                  </a:lnTo>
                  <a:lnTo>
                    <a:pt x="2999300" y="2192281"/>
                  </a:lnTo>
                  <a:lnTo>
                    <a:pt x="3047667" y="2174519"/>
                  </a:lnTo>
                  <a:lnTo>
                    <a:pt x="3095934" y="2156124"/>
                  </a:lnTo>
                  <a:lnTo>
                    <a:pt x="3144132" y="2137245"/>
                  </a:lnTo>
                  <a:lnTo>
                    <a:pt x="3192290" y="2118029"/>
                  </a:lnTo>
                  <a:lnTo>
                    <a:pt x="3240439" y="2098625"/>
                  </a:lnTo>
                  <a:lnTo>
                    <a:pt x="3288607" y="2079182"/>
                  </a:lnTo>
                  <a:lnTo>
                    <a:pt x="3336824" y="2059847"/>
                  </a:lnTo>
                  <a:lnTo>
                    <a:pt x="3385120" y="2040770"/>
                  </a:lnTo>
                  <a:lnTo>
                    <a:pt x="3433524" y="2022099"/>
                  </a:lnTo>
                  <a:lnTo>
                    <a:pt x="3481961" y="2003869"/>
                  </a:lnTo>
                  <a:lnTo>
                    <a:pt x="3530343" y="1985935"/>
                  </a:lnTo>
                  <a:lnTo>
                    <a:pt x="3578685" y="1968179"/>
                  </a:lnTo>
                  <a:lnTo>
                    <a:pt x="3627002" y="1950483"/>
                  </a:lnTo>
                  <a:lnTo>
                    <a:pt x="3675309" y="1932727"/>
                  </a:lnTo>
                  <a:lnTo>
                    <a:pt x="3723621" y="1914794"/>
                  </a:lnTo>
                  <a:lnTo>
                    <a:pt x="3771953" y="1896563"/>
                  </a:lnTo>
                  <a:lnTo>
                    <a:pt x="3820319" y="1877918"/>
                  </a:lnTo>
                  <a:lnTo>
                    <a:pt x="3868734" y="1858738"/>
                  </a:lnTo>
                  <a:lnTo>
                    <a:pt x="3917214" y="1838906"/>
                  </a:lnTo>
                  <a:lnTo>
                    <a:pt x="3965773" y="1818302"/>
                  </a:lnTo>
                  <a:lnTo>
                    <a:pt x="4014427" y="1796808"/>
                  </a:lnTo>
                  <a:lnTo>
                    <a:pt x="4063189" y="1774305"/>
                  </a:lnTo>
                  <a:lnTo>
                    <a:pt x="4112074" y="1750674"/>
                  </a:lnTo>
                  <a:lnTo>
                    <a:pt x="4154959" y="1728633"/>
                  </a:lnTo>
                  <a:lnTo>
                    <a:pt x="4197940" y="1705071"/>
                  </a:lnTo>
                  <a:lnTo>
                    <a:pt x="4241007" y="1680217"/>
                  </a:lnTo>
                  <a:lnTo>
                    <a:pt x="4284151" y="1654300"/>
                  </a:lnTo>
                  <a:lnTo>
                    <a:pt x="4327360" y="1627548"/>
                  </a:lnTo>
                  <a:lnTo>
                    <a:pt x="4370626" y="1600190"/>
                  </a:lnTo>
                  <a:lnTo>
                    <a:pt x="4413938" y="1572453"/>
                  </a:lnTo>
                  <a:lnTo>
                    <a:pt x="4457287" y="1544568"/>
                  </a:lnTo>
                  <a:lnTo>
                    <a:pt x="4500662" y="1516762"/>
                  </a:lnTo>
                  <a:lnTo>
                    <a:pt x="4544054" y="1489265"/>
                  </a:lnTo>
                  <a:lnTo>
                    <a:pt x="4587453" y="1462304"/>
                  </a:lnTo>
                  <a:lnTo>
                    <a:pt x="4630848" y="1436108"/>
                  </a:lnTo>
                  <a:lnTo>
                    <a:pt x="4674231" y="1410906"/>
                  </a:lnTo>
                  <a:lnTo>
                    <a:pt x="4717590" y="1386927"/>
                  </a:lnTo>
                  <a:lnTo>
                    <a:pt x="4760916" y="1364398"/>
                  </a:lnTo>
                  <a:lnTo>
                    <a:pt x="4804199" y="1343549"/>
                  </a:lnTo>
                  <a:lnTo>
                    <a:pt x="4850370" y="1323327"/>
                  </a:lnTo>
                  <a:lnTo>
                    <a:pt x="4896590" y="1304998"/>
                  </a:lnTo>
                  <a:lnTo>
                    <a:pt x="4942845" y="1288286"/>
                  </a:lnTo>
                  <a:lnTo>
                    <a:pt x="4989126" y="1272912"/>
                  </a:lnTo>
                  <a:lnTo>
                    <a:pt x="5035418" y="1258600"/>
                  </a:lnTo>
                  <a:lnTo>
                    <a:pt x="5081710" y="1245072"/>
                  </a:lnTo>
                  <a:lnTo>
                    <a:pt x="5127991" y="1232051"/>
                  </a:lnTo>
                  <a:lnTo>
                    <a:pt x="5174247" y="1219258"/>
                  </a:lnTo>
                  <a:lnTo>
                    <a:pt x="5220467" y="1206418"/>
                  </a:lnTo>
                  <a:lnTo>
                    <a:pt x="5266639" y="1193251"/>
                  </a:lnTo>
                  <a:lnTo>
                    <a:pt x="5312751" y="1179482"/>
                  </a:lnTo>
                  <a:lnTo>
                    <a:pt x="5358789" y="1164832"/>
                  </a:lnTo>
                  <a:lnTo>
                    <a:pt x="5404744" y="1149024"/>
                  </a:lnTo>
                  <a:lnTo>
                    <a:pt x="5450601" y="1131781"/>
                  </a:lnTo>
                  <a:lnTo>
                    <a:pt x="5496349" y="1112824"/>
                  </a:lnTo>
                  <a:lnTo>
                    <a:pt x="5541925" y="1093125"/>
                  </a:lnTo>
                  <a:lnTo>
                    <a:pt x="5587295" y="1073690"/>
                  </a:lnTo>
                  <a:lnTo>
                    <a:pt x="5632495" y="1054304"/>
                  </a:lnTo>
                  <a:lnTo>
                    <a:pt x="5677563" y="1034749"/>
                  </a:lnTo>
                  <a:lnTo>
                    <a:pt x="5722535" y="1014808"/>
                  </a:lnTo>
                  <a:lnTo>
                    <a:pt x="5767446" y="994264"/>
                  </a:lnTo>
                  <a:lnTo>
                    <a:pt x="5812332" y="972899"/>
                  </a:lnTo>
                  <a:lnTo>
                    <a:pt x="5857231" y="950498"/>
                  </a:lnTo>
                  <a:lnTo>
                    <a:pt x="5902178" y="926841"/>
                  </a:lnTo>
                  <a:lnTo>
                    <a:pt x="5947209" y="901713"/>
                  </a:lnTo>
                  <a:lnTo>
                    <a:pt x="5992361" y="874897"/>
                  </a:lnTo>
                  <a:lnTo>
                    <a:pt x="6037670" y="846174"/>
                  </a:lnTo>
                  <a:lnTo>
                    <a:pt x="6083171" y="815328"/>
                  </a:lnTo>
                  <a:lnTo>
                    <a:pt x="6128903" y="782143"/>
                  </a:lnTo>
                  <a:lnTo>
                    <a:pt x="6174899" y="746399"/>
                  </a:lnTo>
                  <a:lnTo>
                    <a:pt x="6210410" y="716766"/>
                  </a:lnTo>
                  <a:lnTo>
                    <a:pt x="6247545" y="683790"/>
                  </a:lnTo>
                  <a:lnTo>
                    <a:pt x="6286031" y="647892"/>
                  </a:lnTo>
                  <a:lnTo>
                    <a:pt x="6325593" y="609495"/>
                  </a:lnTo>
                  <a:lnTo>
                    <a:pt x="6365955" y="569023"/>
                  </a:lnTo>
                  <a:lnTo>
                    <a:pt x="6406843" y="526896"/>
                  </a:lnTo>
                  <a:lnTo>
                    <a:pt x="6447983" y="483538"/>
                  </a:lnTo>
                  <a:lnTo>
                    <a:pt x="6489098" y="439370"/>
                  </a:lnTo>
                  <a:lnTo>
                    <a:pt x="6529915" y="394816"/>
                  </a:lnTo>
                  <a:lnTo>
                    <a:pt x="6570159" y="350298"/>
                  </a:lnTo>
                  <a:lnTo>
                    <a:pt x="6609554" y="306237"/>
                  </a:lnTo>
                  <a:lnTo>
                    <a:pt x="6647826" y="263057"/>
                  </a:lnTo>
                  <a:lnTo>
                    <a:pt x="6684701" y="221180"/>
                  </a:lnTo>
                  <a:lnTo>
                    <a:pt x="6719903" y="181028"/>
                  </a:lnTo>
                  <a:lnTo>
                    <a:pt x="6753157" y="143024"/>
                  </a:lnTo>
                  <a:lnTo>
                    <a:pt x="6784190" y="107589"/>
                  </a:lnTo>
                  <a:lnTo>
                    <a:pt x="6812725" y="75147"/>
                  </a:lnTo>
                  <a:lnTo>
                    <a:pt x="6838488" y="46120"/>
                  </a:lnTo>
                  <a:lnTo>
                    <a:pt x="6861205" y="20930"/>
                  </a:lnTo>
                  <a:lnTo>
                    <a:pt x="6880599" y="0"/>
                  </a:lnTo>
                </a:path>
              </a:pathLst>
            </a:custGeom>
            <a:ln w="38099">
              <a:solidFill>
                <a:srgbClr val="2F7EB8"/>
              </a:solidFill>
            </a:ln>
          </p:spPr>
          <p:txBody>
            <a:bodyPr wrap="square" lIns="0" tIns="0" rIns="0" bIns="0" rtlCol="0"/>
            <a:lstStyle/>
            <a:p>
              <a:endParaRPr/>
            </a:p>
          </p:txBody>
        </p:sp>
      </p:grpSp>
      <p:sp>
        <p:nvSpPr>
          <p:cNvPr id="21" name="object 21">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3" name="object 3"/>
          <p:cNvSpPr txBox="1"/>
          <p:nvPr/>
        </p:nvSpPr>
        <p:spPr>
          <a:xfrm>
            <a:off x="109749" y="4957244"/>
            <a:ext cx="1880870" cy="132080"/>
          </a:xfrm>
          <a:prstGeom prst="rect">
            <a:avLst/>
          </a:prstGeom>
        </p:spPr>
        <p:txBody>
          <a:bodyPr vert="horz" wrap="square" lIns="0" tIns="12700" rIns="0" bIns="0" rtlCol="0">
            <a:spAutoFit/>
          </a:bodyPr>
          <a:lstStyle/>
          <a:p>
            <a:pPr marL="12700">
              <a:lnSpc>
                <a:spcPct val="100000"/>
              </a:lnSpc>
              <a:spcBef>
                <a:spcPts val="100"/>
              </a:spcBef>
            </a:pPr>
            <a:r>
              <a:rPr sz="700" i="1" spc="-5" dirty="0">
                <a:solidFill>
                  <a:srgbClr val="222222"/>
                </a:solidFill>
                <a:latin typeface="Arial"/>
                <a:cs typeface="Arial"/>
              </a:rPr>
              <a:t>Sources:</a:t>
            </a:r>
            <a:r>
              <a:rPr sz="700" i="1" spc="-20" dirty="0">
                <a:solidFill>
                  <a:srgbClr val="222222"/>
                </a:solidFill>
                <a:latin typeface="Arial"/>
                <a:cs typeface="Arial"/>
              </a:rPr>
              <a:t> </a:t>
            </a:r>
            <a:r>
              <a:rPr sz="700" i="1" spc="-5" dirty="0">
                <a:solidFill>
                  <a:srgbClr val="222222"/>
                </a:solidFill>
                <a:latin typeface="Arial"/>
                <a:cs typeface="Arial"/>
              </a:rPr>
              <a:t>National</a:t>
            </a:r>
            <a:r>
              <a:rPr sz="700" i="1" spc="-20" dirty="0">
                <a:solidFill>
                  <a:srgbClr val="222222"/>
                </a:solidFill>
                <a:latin typeface="Arial"/>
                <a:cs typeface="Arial"/>
              </a:rPr>
              <a:t> </a:t>
            </a:r>
            <a:r>
              <a:rPr sz="700" i="1" spc="-5" dirty="0">
                <a:solidFill>
                  <a:srgbClr val="222222"/>
                </a:solidFill>
                <a:latin typeface="Arial"/>
                <a:cs typeface="Arial"/>
              </a:rPr>
              <a:t>Library</a:t>
            </a:r>
            <a:r>
              <a:rPr sz="700" i="1" spc="-15" dirty="0">
                <a:solidFill>
                  <a:srgbClr val="222222"/>
                </a:solidFill>
                <a:latin typeface="Arial"/>
                <a:cs typeface="Arial"/>
              </a:rPr>
              <a:t> </a:t>
            </a:r>
            <a:r>
              <a:rPr sz="700" i="1" spc="-5" dirty="0">
                <a:solidFill>
                  <a:srgbClr val="222222"/>
                </a:solidFill>
                <a:latin typeface="Arial"/>
                <a:cs typeface="Arial"/>
              </a:rPr>
              <a:t>of</a:t>
            </a:r>
            <a:r>
              <a:rPr sz="700" i="1" spc="-20" dirty="0">
                <a:solidFill>
                  <a:srgbClr val="222222"/>
                </a:solidFill>
                <a:latin typeface="Arial"/>
                <a:cs typeface="Arial"/>
              </a:rPr>
              <a:t> </a:t>
            </a:r>
            <a:r>
              <a:rPr sz="700" i="1" dirty="0">
                <a:solidFill>
                  <a:srgbClr val="222222"/>
                </a:solidFill>
                <a:latin typeface="Arial"/>
                <a:cs typeface="Arial"/>
              </a:rPr>
              <a:t>Medicine,</a:t>
            </a:r>
            <a:r>
              <a:rPr sz="700" i="1" spc="-15" dirty="0">
                <a:solidFill>
                  <a:srgbClr val="222222"/>
                </a:solidFill>
                <a:latin typeface="Arial"/>
                <a:cs typeface="Arial"/>
              </a:rPr>
              <a:t> </a:t>
            </a:r>
            <a:r>
              <a:rPr sz="700" i="1" spc="-5" dirty="0">
                <a:solidFill>
                  <a:srgbClr val="222222"/>
                </a:solidFill>
                <a:latin typeface="Arial"/>
                <a:cs typeface="Arial"/>
              </a:rPr>
              <a:t>PubMed</a:t>
            </a:r>
            <a:endParaRPr sz="7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67128"/>
            <a:ext cx="698309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Growth</a:t>
            </a:r>
            <a:r>
              <a:rPr spc="-20" dirty="0">
                <a:solidFill>
                  <a:srgbClr val="2773AA"/>
                </a:solidFill>
              </a:rPr>
              <a:t> </a:t>
            </a:r>
            <a:r>
              <a:rPr spc="-5" dirty="0">
                <a:solidFill>
                  <a:srgbClr val="2773AA"/>
                </a:solidFill>
              </a:rPr>
              <a:t>in</a:t>
            </a:r>
            <a:r>
              <a:rPr spc="-20" dirty="0">
                <a:solidFill>
                  <a:srgbClr val="2773AA"/>
                </a:solidFill>
              </a:rPr>
              <a:t> </a:t>
            </a:r>
            <a:r>
              <a:rPr spc="-5" dirty="0">
                <a:solidFill>
                  <a:srgbClr val="2773AA"/>
                </a:solidFill>
              </a:rPr>
              <a:t>sequencing</a:t>
            </a:r>
            <a:r>
              <a:rPr spc="-10" dirty="0">
                <a:solidFill>
                  <a:srgbClr val="2773AA"/>
                </a:solidFill>
              </a:rPr>
              <a:t> </a:t>
            </a:r>
            <a:r>
              <a:rPr spc="-5" dirty="0">
                <a:solidFill>
                  <a:srgbClr val="2773AA"/>
                </a:solidFill>
              </a:rPr>
              <a:t>volume</a:t>
            </a:r>
            <a:r>
              <a:rPr spc="-15" dirty="0">
                <a:solidFill>
                  <a:srgbClr val="2773AA"/>
                </a:solidFill>
              </a:rPr>
              <a:t> </a:t>
            </a:r>
            <a:r>
              <a:rPr dirty="0">
                <a:solidFill>
                  <a:srgbClr val="2773AA"/>
                </a:solidFill>
              </a:rPr>
              <a:t>+</a:t>
            </a:r>
            <a:r>
              <a:rPr spc="-15" dirty="0">
                <a:solidFill>
                  <a:srgbClr val="2773AA"/>
                </a:solidFill>
              </a:rPr>
              <a:t> </a:t>
            </a:r>
            <a:r>
              <a:rPr spc="-5" dirty="0">
                <a:solidFill>
                  <a:srgbClr val="2773AA"/>
                </a:solidFill>
              </a:rPr>
              <a:t>drop</a:t>
            </a:r>
            <a:r>
              <a:rPr spc="-20" dirty="0">
                <a:solidFill>
                  <a:srgbClr val="2773AA"/>
                </a:solidFill>
              </a:rPr>
              <a:t> </a:t>
            </a:r>
            <a:r>
              <a:rPr spc="-5" dirty="0">
                <a:solidFill>
                  <a:srgbClr val="2773AA"/>
                </a:solidFill>
              </a:rPr>
              <a:t>of</a:t>
            </a:r>
            <a:r>
              <a:rPr spc="-15" dirty="0">
                <a:solidFill>
                  <a:srgbClr val="2773AA"/>
                </a:solidFill>
              </a:rPr>
              <a:t> </a:t>
            </a:r>
            <a:r>
              <a:rPr spc="-5" dirty="0">
                <a:solidFill>
                  <a:srgbClr val="2773AA"/>
                </a:solidFill>
              </a:rPr>
              <a:t>unit</a:t>
            </a:r>
            <a:r>
              <a:rPr spc="-20" dirty="0">
                <a:solidFill>
                  <a:srgbClr val="2773AA"/>
                </a:solidFill>
              </a:rPr>
              <a:t> </a:t>
            </a:r>
            <a:r>
              <a:rPr spc="-5" dirty="0">
                <a:solidFill>
                  <a:srgbClr val="2773AA"/>
                </a:solidFill>
              </a:rPr>
              <a:t>costs</a:t>
            </a:r>
          </a:p>
        </p:txBody>
      </p:sp>
      <p:sp>
        <p:nvSpPr>
          <p:cNvPr id="3" name="object 3"/>
          <p:cNvSpPr txBox="1"/>
          <p:nvPr/>
        </p:nvSpPr>
        <p:spPr>
          <a:xfrm>
            <a:off x="780256" y="1135302"/>
            <a:ext cx="7651115" cy="238760"/>
          </a:xfrm>
          <a:prstGeom prst="rect">
            <a:avLst/>
          </a:prstGeom>
        </p:spPr>
        <p:txBody>
          <a:bodyPr vert="horz" wrap="square" lIns="0" tIns="12700" rIns="0" bIns="0" rtlCol="0">
            <a:spAutoFit/>
          </a:bodyPr>
          <a:lstStyle/>
          <a:p>
            <a:pPr marL="12700">
              <a:lnSpc>
                <a:spcPct val="100000"/>
              </a:lnSpc>
              <a:spcBef>
                <a:spcPts val="100"/>
              </a:spcBef>
              <a:tabLst>
                <a:tab pos="4502150" algn="l"/>
              </a:tabLst>
            </a:pPr>
            <a:r>
              <a:rPr sz="2100" b="1" spc="-7" baseline="1984" dirty="0">
                <a:solidFill>
                  <a:srgbClr val="2773AA"/>
                </a:solidFill>
                <a:latin typeface="Arial"/>
                <a:cs typeface="Arial"/>
              </a:rPr>
              <a:t>Growth of</a:t>
            </a:r>
            <a:r>
              <a:rPr sz="2100" b="1" baseline="1984" dirty="0">
                <a:solidFill>
                  <a:srgbClr val="2773AA"/>
                </a:solidFill>
                <a:latin typeface="Arial"/>
                <a:cs typeface="Arial"/>
              </a:rPr>
              <a:t> </a:t>
            </a:r>
            <a:r>
              <a:rPr sz="2100" b="1" spc="-7" baseline="1984" dirty="0">
                <a:solidFill>
                  <a:srgbClr val="2773AA"/>
                </a:solidFill>
                <a:latin typeface="Arial"/>
                <a:cs typeface="Arial"/>
              </a:rPr>
              <a:t>DNA</a:t>
            </a:r>
            <a:r>
              <a:rPr sz="2100" b="1" spc="-75" baseline="1984" dirty="0">
                <a:solidFill>
                  <a:srgbClr val="2773AA"/>
                </a:solidFill>
                <a:latin typeface="Arial"/>
                <a:cs typeface="Arial"/>
              </a:rPr>
              <a:t> </a:t>
            </a:r>
            <a:r>
              <a:rPr sz="2100" b="1" spc="-7" baseline="1984" dirty="0">
                <a:solidFill>
                  <a:srgbClr val="2773AA"/>
                </a:solidFill>
                <a:latin typeface="Arial"/>
                <a:cs typeface="Arial"/>
              </a:rPr>
              <a:t>sequencing</a:t>
            </a:r>
            <a:r>
              <a:rPr sz="2100" b="1" baseline="1984" dirty="0">
                <a:solidFill>
                  <a:srgbClr val="2773AA"/>
                </a:solidFill>
                <a:latin typeface="Arial"/>
                <a:cs typeface="Arial"/>
              </a:rPr>
              <a:t> </a:t>
            </a:r>
            <a:r>
              <a:rPr sz="2100" b="1" spc="-7" baseline="1984" dirty="0">
                <a:solidFill>
                  <a:srgbClr val="2773AA"/>
                </a:solidFill>
                <a:latin typeface="Arial"/>
                <a:cs typeface="Arial"/>
              </a:rPr>
              <a:t>volume	</a:t>
            </a:r>
            <a:r>
              <a:rPr sz="1400" b="1" spc="-5" dirty="0">
                <a:solidFill>
                  <a:srgbClr val="2773AA"/>
                </a:solidFill>
                <a:latin typeface="Arial"/>
                <a:cs typeface="Arial"/>
              </a:rPr>
              <a:t>Cost</a:t>
            </a:r>
            <a:r>
              <a:rPr sz="1400" b="1" spc="-25" dirty="0">
                <a:solidFill>
                  <a:srgbClr val="2773AA"/>
                </a:solidFill>
                <a:latin typeface="Arial"/>
                <a:cs typeface="Arial"/>
              </a:rPr>
              <a:t> </a:t>
            </a:r>
            <a:r>
              <a:rPr sz="1400" b="1" spc="-5" dirty="0">
                <a:solidFill>
                  <a:srgbClr val="2773AA"/>
                </a:solidFill>
                <a:latin typeface="Arial"/>
                <a:cs typeface="Arial"/>
              </a:rPr>
              <a:t>declines</a:t>
            </a:r>
            <a:r>
              <a:rPr sz="1400" b="1" spc="-20" dirty="0">
                <a:solidFill>
                  <a:srgbClr val="2773AA"/>
                </a:solidFill>
                <a:latin typeface="Arial"/>
                <a:cs typeface="Arial"/>
              </a:rPr>
              <a:t> </a:t>
            </a:r>
            <a:r>
              <a:rPr sz="1400" b="1" spc="-5" dirty="0">
                <a:solidFill>
                  <a:srgbClr val="2773AA"/>
                </a:solidFill>
                <a:latin typeface="Arial"/>
                <a:cs typeface="Arial"/>
              </a:rPr>
              <a:t>of</a:t>
            </a:r>
            <a:r>
              <a:rPr sz="1400" b="1" spc="-25" dirty="0">
                <a:solidFill>
                  <a:srgbClr val="2773AA"/>
                </a:solidFill>
                <a:latin typeface="Arial"/>
                <a:cs typeface="Arial"/>
              </a:rPr>
              <a:t> </a:t>
            </a:r>
            <a:r>
              <a:rPr sz="1400" b="1" spc="-5" dirty="0">
                <a:solidFill>
                  <a:srgbClr val="2773AA"/>
                </a:solidFill>
                <a:latin typeface="Arial"/>
                <a:cs typeface="Arial"/>
              </a:rPr>
              <a:t>genome</a:t>
            </a:r>
            <a:r>
              <a:rPr sz="1400" b="1" spc="-20" dirty="0">
                <a:solidFill>
                  <a:srgbClr val="2773AA"/>
                </a:solidFill>
                <a:latin typeface="Arial"/>
                <a:cs typeface="Arial"/>
              </a:rPr>
              <a:t> </a:t>
            </a:r>
            <a:r>
              <a:rPr sz="1400" b="1" spc="-5" dirty="0">
                <a:solidFill>
                  <a:srgbClr val="2773AA"/>
                </a:solidFill>
                <a:latin typeface="Arial"/>
                <a:cs typeface="Arial"/>
              </a:rPr>
              <a:t>sequencing</a:t>
            </a:r>
            <a:endParaRPr sz="1400">
              <a:latin typeface="Arial"/>
              <a:cs typeface="Arial"/>
            </a:endParaRPr>
          </a:p>
        </p:txBody>
      </p:sp>
      <p:sp>
        <p:nvSpPr>
          <p:cNvPr id="20" name="object 20">
            <a:extLst>
              <a:ext uri="{C183D7F6-B498-43B3-948B-1728B52AA6E4}">
                <adec:decorative xmlns:adec="http://schemas.microsoft.com/office/drawing/2017/decorative" val="1"/>
              </a:ext>
            </a:extLst>
          </p:cNvPr>
          <p:cNvSpPr/>
          <p:nvPr/>
        </p:nvSpPr>
        <p:spPr>
          <a:xfrm>
            <a:off x="412061" y="1463564"/>
            <a:ext cx="3736975" cy="0"/>
          </a:xfrm>
          <a:custGeom>
            <a:avLst/>
            <a:gdLst/>
            <a:ahLst/>
            <a:cxnLst/>
            <a:rect l="l" t="t" r="r" b="b"/>
            <a:pathLst>
              <a:path w="3736975">
                <a:moveTo>
                  <a:pt x="0" y="0"/>
                </a:moveTo>
                <a:lnTo>
                  <a:pt x="3736800" y="0"/>
                </a:lnTo>
              </a:path>
            </a:pathLst>
          </a:custGeom>
          <a:ln w="9524">
            <a:solidFill>
              <a:srgbClr val="2773AA"/>
            </a:solidFill>
          </a:ln>
        </p:spPr>
        <p:txBody>
          <a:bodyPr wrap="square" lIns="0" tIns="0" rIns="0" bIns="0" rtlCol="0"/>
          <a:lstStyle/>
          <a:p>
            <a:endParaRPr/>
          </a:p>
        </p:txBody>
      </p:sp>
      <p:grpSp>
        <p:nvGrpSpPr>
          <p:cNvPr id="36" name="Group 35" descr="Line graph showing the number of human genome data equivalents (3.2 GB) since April 2001. The number has increased and is projected to continue to rise at an exponential rate.">
            <a:extLst>
              <a:ext uri="{FF2B5EF4-FFF2-40B4-BE49-F238E27FC236}">
                <a16:creationId xmlns:a16="http://schemas.microsoft.com/office/drawing/2014/main" id="{EF851F8A-6BAF-451B-8997-0E4856759834}"/>
              </a:ext>
            </a:extLst>
          </p:cNvPr>
          <p:cNvGrpSpPr/>
          <p:nvPr/>
        </p:nvGrpSpPr>
        <p:grpSpPr>
          <a:xfrm>
            <a:off x="342306" y="1591569"/>
            <a:ext cx="3703747" cy="2981198"/>
            <a:chOff x="342306" y="1591569"/>
            <a:chExt cx="3703747" cy="2981198"/>
          </a:xfrm>
        </p:grpSpPr>
        <p:sp>
          <p:nvSpPr>
            <p:cNvPr id="21" name="object 21"/>
            <p:cNvSpPr/>
            <p:nvPr/>
          </p:nvSpPr>
          <p:spPr>
            <a:xfrm>
              <a:off x="870510" y="2292361"/>
              <a:ext cx="3058160" cy="1972310"/>
            </a:xfrm>
            <a:custGeom>
              <a:avLst/>
              <a:gdLst/>
              <a:ahLst/>
              <a:cxnLst/>
              <a:rect l="l" t="t" r="r" b="b"/>
              <a:pathLst>
                <a:path w="3058160" h="1972310">
                  <a:moveTo>
                    <a:pt x="3115" y="1901516"/>
                  </a:moveTo>
                  <a:lnTo>
                    <a:pt x="3057715" y="1901516"/>
                  </a:lnTo>
                </a:path>
                <a:path w="3058160" h="1972310">
                  <a:moveTo>
                    <a:pt x="0" y="1972199"/>
                  </a:moveTo>
                  <a:lnTo>
                    <a:pt x="0" y="0"/>
                  </a:lnTo>
                </a:path>
                <a:path w="3058160" h="1972310">
                  <a:moveTo>
                    <a:pt x="338862" y="1968013"/>
                  </a:moveTo>
                  <a:lnTo>
                    <a:pt x="338862" y="1901713"/>
                  </a:lnTo>
                </a:path>
                <a:path w="3058160" h="1972310">
                  <a:moveTo>
                    <a:pt x="677716" y="1968013"/>
                  </a:moveTo>
                  <a:lnTo>
                    <a:pt x="677716" y="1901713"/>
                  </a:lnTo>
                </a:path>
                <a:path w="3058160" h="1972310">
                  <a:moveTo>
                    <a:pt x="1016570" y="1968013"/>
                  </a:moveTo>
                  <a:lnTo>
                    <a:pt x="1016570" y="1901713"/>
                  </a:lnTo>
                </a:path>
                <a:path w="3058160" h="1972310">
                  <a:moveTo>
                    <a:pt x="1355423" y="1968013"/>
                  </a:moveTo>
                  <a:lnTo>
                    <a:pt x="1355423" y="1901713"/>
                  </a:lnTo>
                </a:path>
                <a:path w="3058160" h="1972310">
                  <a:moveTo>
                    <a:pt x="1694277" y="1968013"/>
                  </a:moveTo>
                  <a:lnTo>
                    <a:pt x="1694277" y="1901713"/>
                  </a:lnTo>
                </a:path>
                <a:path w="3058160" h="1972310">
                  <a:moveTo>
                    <a:pt x="2033131" y="1968013"/>
                  </a:moveTo>
                  <a:lnTo>
                    <a:pt x="2033131" y="1901713"/>
                  </a:lnTo>
                </a:path>
                <a:path w="3058160" h="1972310">
                  <a:moveTo>
                    <a:pt x="2371984" y="1968013"/>
                  </a:moveTo>
                  <a:lnTo>
                    <a:pt x="2371984" y="1901713"/>
                  </a:lnTo>
                </a:path>
                <a:path w="3058160" h="1972310">
                  <a:moveTo>
                    <a:pt x="2710838" y="1968013"/>
                  </a:moveTo>
                  <a:lnTo>
                    <a:pt x="2710838" y="1901713"/>
                  </a:lnTo>
                </a:path>
                <a:path w="3058160" h="1972310">
                  <a:moveTo>
                    <a:pt x="3049692" y="1968013"/>
                  </a:moveTo>
                  <a:lnTo>
                    <a:pt x="3049692" y="1901713"/>
                  </a:lnTo>
                </a:path>
              </a:pathLst>
            </a:custGeom>
            <a:ln w="9524">
              <a:solidFill>
                <a:srgbClr val="063763"/>
              </a:solidFill>
            </a:ln>
          </p:spPr>
          <p:txBody>
            <a:bodyPr wrap="square" lIns="0" tIns="0" rIns="0" bIns="0" rtlCol="0"/>
            <a:lstStyle/>
            <a:p>
              <a:endParaRPr/>
            </a:p>
          </p:txBody>
        </p:sp>
        <p:sp>
          <p:nvSpPr>
            <p:cNvPr id="22" name="object 22"/>
            <p:cNvSpPr txBox="1"/>
            <p:nvPr/>
          </p:nvSpPr>
          <p:spPr>
            <a:xfrm>
              <a:off x="797393" y="4242567"/>
              <a:ext cx="3248660" cy="330200"/>
            </a:xfrm>
            <a:prstGeom prst="rect">
              <a:avLst/>
            </a:prstGeom>
          </p:spPr>
          <p:txBody>
            <a:bodyPr vert="horz" wrap="square" lIns="0" tIns="12700" rIns="0" bIns="0" rtlCol="0">
              <a:spAutoFit/>
            </a:bodyPr>
            <a:lstStyle/>
            <a:p>
              <a:pPr marL="26670" marR="5080" indent="-14604">
                <a:lnSpc>
                  <a:spcPct val="100000"/>
                </a:lnSpc>
                <a:spcBef>
                  <a:spcPts val="100"/>
                </a:spcBef>
                <a:tabLst>
                  <a:tab pos="327025" algn="l"/>
                  <a:tab pos="651510" algn="l"/>
                  <a:tab pos="1004569" algn="l"/>
                  <a:tab pos="1329055" algn="l"/>
                  <a:tab pos="1654175" algn="l"/>
                  <a:tab pos="1682114" algn="l"/>
                  <a:tab pos="2021205" algn="l"/>
                  <a:tab pos="2360295" algn="l"/>
                  <a:tab pos="2673985" algn="l"/>
                  <a:tab pos="2698750" algn="l"/>
                  <a:tab pos="3037840" algn="l"/>
                </a:tabLst>
              </a:pPr>
              <a:r>
                <a:rPr sz="1000" spc="-5" dirty="0">
                  <a:solidFill>
                    <a:srgbClr val="222222"/>
                  </a:solidFill>
                  <a:latin typeface="Arial"/>
                  <a:cs typeface="Arial"/>
                </a:rPr>
                <a:t>Apr</a:t>
              </a:r>
              <a:r>
                <a:rPr sz="1000" spc="505" dirty="0">
                  <a:solidFill>
                    <a:srgbClr val="222222"/>
                  </a:solidFill>
                  <a:latin typeface="Arial"/>
                  <a:cs typeface="Arial"/>
                </a:rPr>
                <a:t> </a:t>
              </a:r>
              <a:r>
                <a:rPr sz="1000" dirty="0">
                  <a:solidFill>
                    <a:srgbClr val="222222"/>
                  </a:solidFill>
                  <a:latin typeface="Arial"/>
                  <a:cs typeface="Arial"/>
                </a:rPr>
                <a:t>Jan	</a:t>
              </a:r>
              <a:r>
                <a:rPr sz="1000" spc="-5" dirty="0">
                  <a:solidFill>
                    <a:srgbClr val="222222"/>
                  </a:solidFill>
                  <a:latin typeface="Arial"/>
                  <a:cs typeface="Arial"/>
                </a:rPr>
                <a:t>Oct	</a:t>
              </a:r>
              <a:r>
                <a:rPr sz="1000" dirty="0">
                  <a:solidFill>
                    <a:srgbClr val="222222"/>
                  </a:solidFill>
                  <a:latin typeface="Arial"/>
                  <a:cs typeface="Arial"/>
                </a:rPr>
                <a:t>Jul	</a:t>
              </a:r>
              <a:r>
                <a:rPr sz="1000" spc="-5" dirty="0">
                  <a:solidFill>
                    <a:srgbClr val="222222"/>
                  </a:solidFill>
                  <a:latin typeface="Arial"/>
                  <a:cs typeface="Arial"/>
                </a:rPr>
                <a:t>Apr	Dec</a:t>
              </a:r>
              <a:r>
                <a:rPr sz="1000" spc="615" dirty="0">
                  <a:solidFill>
                    <a:srgbClr val="222222"/>
                  </a:solidFill>
                  <a:latin typeface="Arial"/>
                  <a:cs typeface="Arial"/>
                </a:rPr>
                <a:t> </a:t>
              </a:r>
              <a:r>
                <a:rPr sz="1000" spc="-5" dirty="0">
                  <a:solidFill>
                    <a:srgbClr val="222222"/>
                  </a:solidFill>
                  <a:latin typeface="Arial"/>
                  <a:cs typeface="Arial"/>
                </a:rPr>
                <a:t>Sep</a:t>
              </a:r>
              <a:r>
                <a:rPr sz="1000" spc="700" dirty="0">
                  <a:solidFill>
                    <a:srgbClr val="222222"/>
                  </a:solidFill>
                  <a:latin typeface="Arial"/>
                  <a:cs typeface="Arial"/>
                </a:rPr>
                <a:t> </a:t>
              </a:r>
              <a:r>
                <a:rPr sz="1000" dirty="0">
                  <a:solidFill>
                    <a:srgbClr val="222222"/>
                  </a:solidFill>
                  <a:latin typeface="Arial"/>
                  <a:cs typeface="Arial"/>
                </a:rPr>
                <a:t>Jun	Mar</a:t>
              </a:r>
              <a:r>
                <a:rPr sz="1000" spc="5" dirty="0">
                  <a:solidFill>
                    <a:srgbClr val="222222"/>
                  </a:solidFill>
                  <a:latin typeface="Arial"/>
                  <a:cs typeface="Arial"/>
                </a:rPr>
                <a:t> </a:t>
              </a:r>
              <a:r>
                <a:rPr sz="1000" spc="-5" dirty="0">
                  <a:solidFill>
                    <a:srgbClr val="222222"/>
                  </a:solidFill>
                  <a:latin typeface="Arial"/>
                  <a:cs typeface="Arial"/>
                </a:rPr>
                <a:t>Dec </a:t>
              </a:r>
              <a:r>
                <a:rPr sz="1000" spc="-265" dirty="0">
                  <a:solidFill>
                    <a:srgbClr val="222222"/>
                  </a:solidFill>
                  <a:latin typeface="Arial"/>
                  <a:cs typeface="Arial"/>
                </a:rPr>
                <a:t> </a:t>
              </a:r>
              <a:r>
                <a:rPr sz="1000" spc="-5" dirty="0">
                  <a:solidFill>
                    <a:srgbClr val="222222"/>
                  </a:solidFill>
                  <a:latin typeface="Arial"/>
                  <a:cs typeface="Arial"/>
                </a:rPr>
                <a:t>’01	‘04	‘06	‘09	‘12		‘14	‘17	‘20		‘23	‘25</a:t>
              </a:r>
              <a:endParaRPr sz="1000">
                <a:latin typeface="Arial"/>
                <a:cs typeface="Arial"/>
              </a:endParaRPr>
            </a:p>
          </p:txBody>
        </p:sp>
        <p:sp>
          <p:nvSpPr>
            <p:cNvPr id="23" name="object 23"/>
            <p:cNvSpPr/>
            <p:nvPr/>
          </p:nvSpPr>
          <p:spPr>
            <a:xfrm>
              <a:off x="971393" y="1687587"/>
              <a:ext cx="138430" cy="0"/>
            </a:xfrm>
            <a:custGeom>
              <a:avLst/>
              <a:gdLst/>
              <a:ahLst/>
              <a:cxnLst/>
              <a:rect l="l" t="t" r="r" b="b"/>
              <a:pathLst>
                <a:path w="138430">
                  <a:moveTo>
                    <a:pt x="0" y="0"/>
                  </a:moveTo>
                  <a:lnTo>
                    <a:pt x="138299" y="0"/>
                  </a:lnTo>
                </a:path>
              </a:pathLst>
            </a:custGeom>
            <a:ln w="28574">
              <a:solidFill>
                <a:srgbClr val="2773AA"/>
              </a:solidFill>
            </a:ln>
          </p:spPr>
          <p:txBody>
            <a:bodyPr wrap="square" lIns="0" tIns="0" rIns="0" bIns="0" rtlCol="0"/>
            <a:lstStyle/>
            <a:p>
              <a:endParaRPr/>
            </a:p>
          </p:txBody>
        </p:sp>
        <p:sp>
          <p:nvSpPr>
            <p:cNvPr id="24" name="object 24"/>
            <p:cNvSpPr/>
            <p:nvPr/>
          </p:nvSpPr>
          <p:spPr>
            <a:xfrm>
              <a:off x="2660162" y="1687587"/>
              <a:ext cx="138430" cy="0"/>
            </a:xfrm>
            <a:custGeom>
              <a:avLst/>
              <a:gdLst/>
              <a:ahLst/>
              <a:cxnLst/>
              <a:rect l="l" t="t" r="r" b="b"/>
              <a:pathLst>
                <a:path w="138430">
                  <a:moveTo>
                    <a:pt x="0" y="0"/>
                  </a:moveTo>
                  <a:lnTo>
                    <a:pt x="138299" y="0"/>
                  </a:lnTo>
                </a:path>
              </a:pathLst>
            </a:custGeom>
            <a:ln w="28574">
              <a:solidFill>
                <a:srgbClr val="D4A51E"/>
              </a:solidFill>
            </a:ln>
          </p:spPr>
          <p:txBody>
            <a:bodyPr wrap="square" lIns="0" tIns="0" rIns="0" bIns="0" rtlCol="0"/>
            <a:lstStyle/>
            <a:p>
              <a:endParaRPr/>
            </a:p>
          </p:txBody>
        </p:sp>
        <p:grpSp>
          <p:nvGrpSpPr>
            <p:cNvPr id="25" name="object 25"/>
            <p:cNvGrpSpPr/>
            <p:nvPr/>
          </p:nvGrpSpPr>
          <p:grpSpPr>
            <a:xfrm>
              <a:off x="870510" y="2284191"/>
              <a:ext cx="3054985" cy="1906905"/>
              <a:chOff x="870510" y="2284191"/>
              <a:chExt cx="3054985" cy="1906905"/>
            </a:xfrm>
          </p:grpSpPr>
          <p:sp>
            <p:nvSpPr>
              <p:cNvPr id="26" name="object 26"/>
              <p:cNvSpPr/>
              <p:nvPr/>
            </p:nvSpPr>
            <p:spPr>
              <a:xfrm>
                <a:off x="870510" y="2288954"/>
                <a:ext cx="3054985" cy="1666875"/>
              </a:xfrm>
              <a:custGeom>
                <a:avLst/>
                <a:gdLst/>
                <a:ahLst/>
                <a:cxnLst/>
                <a:rect l="l" t="t" r="r" b="b"/>
                <a:pathLst>
                  <a:path w="3054985" h="1666875">
                    <a:moveTo>
                      <a:pt x="0" y="1458457"/>
                    </a:moveTo>
                    <a:lnTo>
                      <a:pt x="3054599" y="1458457"/>
                    </a:lnTo>
                  </a:path>
                  <a:path w="3054985" h="1666875">
                    <a:moveTo>
                      <a:pt x="0" y="1666808"/>
                    </a:moveTo>
                    <a:lnTo>
                      <a:pt x="3054599" y="1666808"/>
                    </a:lnTo>
                  </a:path>
                  <a:path w="3054985" h="1666875">
                    <a:moveTo>
                      <a:pt x="0" y="1041755"/>
                    </a:moveTo>
                    <a:lnTo>
                      <a:pt x="3054599" y="1041755"/>
                    </a:lnTo>
                  </a:path>
                  <a:path w="3054985" h="1666875">
                    <a:moveTo>
                      <a:pt x="0" y="1250106"/>
                    </a:moveTo>
                    <a:lnTo>
                      <a:pt x="3054599" y="1250106"/>
                    </a:lnTo>
                  </a:path>
                  <a:path w="3054985" h="1666875">
                    <a:moveTo>
                      <a:pt x="0" y="625053"/>
                    </a:moveTo>
                    <a:lnTo>
                      <a:pt x="3054599" y="625053"/>
                    </a:lnTo>
                  </a:path>
                  <a:path w="3054985" h="1666875">
                    <a:moveTo>
                      <a:pt x="0" y="833404"/>
                    </a:moveTo>
                    <a:lnTo>
                      <a:pt x="3054599" y="833404"/>
                    </a:lnTo>
                  </a:path>
                  <a:path w="3054985" h="1666875">
                    <a:moveTo>
                      <a:pt x="0" y="0"/>
                    </a:moveTo>
                    <a:lnTo>
                      <a:pt x="3054599" y="0"/>
                    </a:lnTo>
                  </a:path>
                  <a:path w="3054985" h="1666875">
                    <a:moveTo>
                      <a:pt x="0" y="416701"/>
                    </a:moveTo>
                    <a:lnTo>
                      <a:pt x="3054599" y="416701"/>
                    </a:lnTo>
                  </a:path>
                  <a:path w="3054985" h="1666875">
                    <a:moveTo>
                      <a:pt x="0" y="208350"/>
                    </a:moveTo>
                    <a:lnTo>
                      <a:pt x="3054599" y="208350"/>
                    </a:lnTo>
                  </a:path>
                </a:pathLst>
              </a:custGeom>
              <a:ln w="9524">
                <a:solidFill>
                  <a:srgbClr val="B7B7B7"/>
                </a:solidFill>
                <a:prstDash val="lgDash"/>
              </a:ln>
            </p:spPr>
            <p:txBody>
              <a:bodyPr wrap="square" lIns="0" tIns="0" rIns="0" bIns="0" rtlCol="0"/>
              <a:lstStyle/>
              <a:p>
                <a:endParaRPr/>
              </a:p>
            </p:txBody>
          </p:sp>
          <p:sp>
            <p:nvSpPr>
              <p:cNvPr id="27" name="object 27"/>
              <p:cNvSpPr/>
              <p:nvPr/>
            </p:nvSpPr>
            <p:spPr>
              <a:xfrm>
                <a:off x="3200399" y="2342897"/>
                <a:ext cx="685800" cy="457200"/>
              </a:xfrm>
              <a:custGeom>
                <a:avLst/>
                <a:gdLst/>
                <a:ahLst/>
                <a:cxnLst/>
                <a:rect l="l" t="t" r="r" b="b"/>
                <a:pathLst>
                  <a:path w="685800" h="457200">
                    <a:moveTo>
                      <a:pt x="0" y="457199"/>
                    </a:moveTo>
                    <a:lnTo>
                      <a:pt x="685799" y="0"/>
                    </a:lnTo>
                  </a:path>
                </a:pathLst>
              </a:custGeom>
              <a:ln w="38099">
                <a:solidFill>
                  <a:srgbClr val="D4A51E"/>
                </a:solidFill>
              </a:ln>
            </p:spPr>
            <p:txBody>
              <a:bodyPr wrap="square" lIns="0" tIns="0" rIns="0" bIns="0" rtlCol="0"/>
              <a:lstStyle/>
              <a:p>
                <a:endParaRPr/>
              </a:p>
            </p:txBody>
          </p:sp>
          <p:sp>
            <p:nvSpPr>
              <p:cNvPr id="28" name="object 28"/>
              <p:cNvSpPr/>
              <p:nvPr/>
            </p:nvSpPr>
            <p:spPr>
              <a:xfrm>
                <a:off x="914399" y="2792418"/>
                <a:ext cx="2286000" cy="1379855"/>
              </a:xfrm>
              <a:custGeom>
                <a:avLst/>
                <a:gdLst/>
                <a:ahLst/>
                <a:cxnLst/>
                <a:rect l="l" t="t" r="r" b="b"/>
                <a:pathLst>
                  <a:path w="2286000" h="1379854">
                    <a:moveTo>
                      <a:pt x="0" y="1379286"/>
                    </a:moveTo>
                    <a:lnTo>
                      <a:pt x="15698" y="1352651"/>
                    </a:lnTo>
                    <a:lnTo>
                      <a:pt x="36688" y="1314374"/>
                    </a:lnTo>
                    <a:lnTo>
                      <a:pt x="61912" y="1269748"/>
                    </a:lnTo>
                    <a:lnTo>
                      <a:pt x="90311" y="1224063"/>
                    </a:lnTo>
                    <a:lnTo>
                      <a:pt x="120826" y="1182612"/>
                    </a:lnTo>
                    <a:lnTo>
                      <a:pt x="152399" y="1150686"/>
                    </a:lnTo>
                    <a:lnTo>
                      <a:pt x="194462" y="1126529"/>
                    </a:lnTo>
                    <a:lnTo>
                      <a:pt x="242011" y="1111743"/>
                    </a:lnTo>
                    <a:lnTo>
                      <a:pt x="291388" y="1101416"/>
                    </a:lnTo>
                    <a:lnTo>
                      <a:pt x="338937" y="1090635"/>
                    </a:lnTo>
                    <a:lnTo>
                      <a:pt x="380999" y="1074486"/>
                    </a:lnTo>
                    <a:lnTo>
                      <a:pt x="413918" y="1049240"/>
                    </a:lnTo>
                    <a:lnTo>
                      <a:pt x="440131" y="1018173"/>
                    </a:lnTo>
                    <a:lnTo>
                      <a:pt x="465124" y="986878"/>
                    </a:lnTo>
                    <a:lnTo>
                      <a:pt x="494385" y="960951"/>
                    </a:lnTo>
                    <a:lnTo>
                      <a:pt x="533399" y="945986"/>
                    </a:lnTo>
                    <a:lnTo>
                      <a:pt x="564728" y="947354"/>
                    </a:lnTo>
                    <a:lnTo>
                      <a:pt x="600670" y="958290"/>
                    </a:lnTo>
                    <a:lnTo>
                      <a:pt x="639886" y="974746"/>
                    </a:lnTo>
                    <a:lnTo>
                      <a:pt x="681037" y="992679"/>
                    </a:lnTo>
                    <a:lnTo>
                      <a:pt x="722783" y="1008045"/>
                    </a:lnTo>
                    <a:lnTo>
                      <a:pt x="763785" y="1016797"/>
                    </a:lnTo>
                    <a:lnTo>
                      <a:pt x="802704" y="1014893"/>
                    </a:lnTo>
                    <a:lnTo>
                      <a:pt x="838199" y="998286"/>
                    </a:lnTo>
                    <a:lnTo>
                      <a:pt x="888796" y="935796"/>
                    </a:lnTo>
                    <a:lnTo>
                      <a:pt x="912380" y="891373"/>
                    </a:lnTo>
                    <a:lnTo>
                      <a:pt x="935126" y="841117"/>
                    </a:lnTo>
                    <a:lnTo>
                      <a:pt x="957262" y="787242"/>
                    </a:lnTo>
                    <a:lnTo>
                      <a:pt x="979017" y="731963"/>
                    </a:lnTo>
                    <a:lnTo>
                      <a:pt x="1000620" y="677493"/>
                    </a:lnTo>
                    <a:lnTo>
                      <a:pt x="1022299" y="626047"/>
                    </a:lnTo>
                    <a:lnTo>
                      <a:pt x="1044282" y="579840"/>
                    </a:lnTo>
                    <a:lnTo>
                      <a:pt x="1066799" y="541086"/>
                    </a:lnTo>
                    <a:lnTo>
                      <a:pt x="1100123" y="493766"/>
                    </a:lnTo>
                    <a:lnTo>
                      <a:pt x="1134335" y="450223"/>
                    </a:lnTo>
                    <a:lnTo>
                      <a:pt x="1168770" y="411124"/>
                    </a:lnTo>
                    <a:lnTo>
                      <a:pt x="1202760" y="377133"/>
                    </a:lnTo>
                    <a:lnTo>
                      <a:pt x="1235639" y="348919"/>
                    </a:lnTo>
                    <a:lnTo>
                      <a:pt x="1295399" y="312486"/>
                    </a:lnTo>
                    <a:lnTo>
                      <a:pt x="1330756" y="311876"/>
                    </a:lnTo>
                    <a:lnTo>
                      <a:pt x="1361846" y="331993"/>
                    </a:lnTo>
                    <a:lnTo>
                      <a:pt x="1390497" y="360034"/>
                    </a:lnTo>
                    <a:lnTo>
                      <a:pt x="1418539" y="383199"/>
                    </a:lnTo>
                    <a:lnTo>
                      <a:pt x="1447799" y="388686"/>
                    </a:lnTo>
                    <a:lnTo>
                      <a:pt x="1477060" y="369442"/>
                    </a:lnTo>
                    <a:lnTo>
                      <a:pt x="1505102" y="334002"/>
                    </a:lnTo>
                    <a:lnTo>
                      <a:pt x="1533753" y="292944"/>
                    </a:lnTo>
                    <a:lnTo>
                      <a:pt x="1564843" y="256846"/>
                    </a:lnTo>
                    <a:lnTo>
                      <a:pt x="1600199" y="236286"/>
                    </a:lnTo>
                    <a:lnTo>
                      <a:pt x="1635654" y="238002"/>
                    </a:lnTo>
                    <a:lnTo>
                      <a:pt x="1676399" y="253399"/>
                    </a:lnTo>
                    <a:lnTo>
                      <a:pt x="1719262" y="274689"/>
                    </a:lnTo>
                    <a:lnTo>
                      <a:pt x="1761066" y="294084"/>
                    </a:lnTo>
                    <a:lnTo>
                      <a:pt x="1798637" y="303796"/>
                    </a:lnTo>
                    <a:lnTo>
                      <a:pt x="1828799" y="296036"/>
                    </a:lnTo>
                    <a:lnTo>
                      <a:pt x="1846350" y="269907"/>
                    </a:lnTo>
                    <a:lnTo>
                      <a:pt x="1857236" y="228388"/>
                    </a:lnTo>
                    <a:lnTo>
                      <a:pt x="1864123" y="177686"/>
                    </a:lnTo>
                    <a:lnTo>
                      <a:pt x="1869676" y="124008"/>
                    </a:lnTo>
                    <a:lnTo>
                      <a:pt x="1876563" y="73560"/>
                    </a:lnTo>
                    <a:lnTo>
                      <a:pt x="1887449" y="32550"/>
                    </a:lnTo>
                    <a:lnTo>
                      <a:pt x="1904999" y="7186"/>
                    </a:lnTo>
                    <a:lnTo>
                      <a:pt x="1935162" y="0"/>
                    </a:lnTo>
                    <a:lnTo>
                      <a:pt x="1972733" y="9864"/>
                    </a:lnTo>
                    <a:lnTo>
                      <a:pt x="2014537" y="29759"/>
                    </a:lnTo>
                    <a:lnTo>
                      <a:pt x="2057399" y="52662"/>
                    </a:lnTo>
                    <a:lnTo>
                      <a:pt x="2098145" y="71553"/>
                    </a:lnTo>
                    <a:lnTo>
                      <a:pt x="2133599" y="79411"/>
                    </a:lnTo>
                    <a:lnTo>
                      <a:pt x="2180629" y="69818"/>
                    </a:lnTo>
                    <a:lnTo>
                      <a:pt x="2224087" y="47812"/>
                    </a:lnTo>
                    <a:lnTo>
                      <a:pt x="2260401" y="23549"/>
                    </a:lnTo>
                    <a:lnTo>
                      <a:pt x="2285999" y="7186"/>
                    </a:lnTo>
                  </a:path>
                </a:pathLst>
              </a:custGeom>
              <a:ln w="38099">
                <a:solidFill>
                  <a:srgbClr val="2773AA"/>
                </a:solidFill>
              </a:ln>
            </p:spPr>
            <p:txBody>
              <a:bodyPr wrap="square" lIns="0" tIns="0" rIns="0" bIns="0" rtlCol="0"/>
              <a:lstStyle/>
              <a:p>
                <a:endParaRPr/>
              </a:p>
            </p:txBody>
          </p:sp>
        </p:grpSp>
        <p:sp>
          <p:nvSpPr>
            <p:cNvPr id="29" name="object 29"/>
            <p:cNvSpPr txBox="1"/>
            <p:nvPr/>
          </p:nvSpPr>
          <p:spPr>
            <a:xfrm>
              <a:off x="342306" y="2111423"/>
              <a:ext cx="484505" cy="2165985"/>
            </a:xfrm>
            <a:prstGeom prst="rect">
              <a:avLst/>
            </a:prstGeom>
          </p:spPr>
          <p:txBody>
            <a:bodyPr vert="horz" wrap="square" lIns="0" tIns="74295" rIns="0" bIns="0" rtlCol="0">
              <a:spAutoFit/>
            </a:bodyPr>
            <a:lstStyle/>
            <a:p>
              <a:pPr marL="316230">
                <a:lnSpc>
                  <a:spcPct val="100000"/>
                </a:lnSpc>
                <a:spcBef>
                  <a:spcPts val="585"/>
                </a:spcBef>
              </a:pPr>
              <a:r>
                <a:rPr sz="1000" spc="-5" dirty="0">
                  <a:solidFill>
                    <a:srgbClr val="222222"/>
                  </a:solidFill>
                  <a:latin typeface="Arial"/>
                  <a:cs typeface="Arial"/>
                </a:rPr>
                <a:t>1B</a:t>
              </a:r>
              <a:endParaRPr sz="1000">
                <a:latin typeface="Arial"/>
                <a:cs typeface="Arial"/>
              </a:endParaRPr>
            </a:p>
            <a:p>
              <a:pPr marR="5080" algn="r">
                <a:lnSpc>
                  <a:spcPct val="100000"/>
                </a:lnSpc>
                <a:spcBef>
                  <a:spcPts val="484"/>
                </a:spcBef>
              </a:pPr>
              <a:r>
                <a:rPr sz="1000" spc="-5" dirty="0">
                  <a:solidFill>
                    <a:srgbClr val="222222"/>
                  </a:solidFill>
                  <a:latin typeface="Arial"/>
                  <a:cs typeface="Arial"/>
                </a:rPr>
                <a:t>100M</a:t>
              </a:r>
              <a:endParaRPr sz="1000">
                <a:latin typeface="Arial"/>
                <a:cs typeface="Arial"/>
              </a:endParaRPr>
            </a:p>
            <a:p>
              <a:pPr marL="224154">
                <a:lnSpc>
                  <a:spcPct val="100000"/>
                </a:lnSpc>
                <a:spcBef>
                  <a:spcPts val="484"/>
                </a:spcBef>
              </a:pPr>
              <a:r>
                <a:rPr sz="1000" spc="-5" dirty="0">
                  <a:solidFill>
                    <a:srgbClr val="222222"/>
                  </a:solidFill>
                  <a:latin typeface="Arial"/>
                  <a:cs typeface="Arial"/>
                </a:rPr>
                <a:t>10M</a:t>
              </a:r>
              <a:endParaRPr sz="1000">
                <a:latin typeface="Arial"/>
                <a:cs typeface="Arial"/>
              </a:endParaRPr>
            </a:p>
            <a:p>
              <a:pPr marL="295275">
                <a:lnSpc>
                  <a:spcPct val="100000"/>
                </a:lnSpc>
                <a:spcBef>
                  <a:spcPts val="484"/>
                </a:spcBef>
              </a:pPr>
              <a:r>
                <a:rPr sz="1000" spc="-5" dirty="0">
                  <a:solidFill>
                    <a:srgbClr val="222222"/>
                  </a:solidFill>
                  <a:latin typeface="Arial"/>
                  <a:cs typeface="Arial"/>
                </a:rPr>
                <a:t>1M</a:t>
              </a:r>
              <a:endParaRPr sz="1000">
                <a:latin typeface="Arial"/>
                <a:cs typeface="Arial"/>
              </a:endParaRPr>
            </a:p>
            <a:p>
              <a:pPr marR="5080" algn="r">
                <a:lnSpc>
                  <a:spcPct val="100000"/>
                </a:lnSpc>
                <a:spcBef>
                  <a:spcPts val="484"/>
                </a:spcBef>
              </a:pPr>
              <a:r>
                <a:rPr sz="1000" spc="-5" dirty="0">
                  <a:solidFill>
                    <a:srgbClr val="222222"/>
                  </a:solidFill>
                  <a:latin typeface="Arial"/>
                  <a:cs typeface="Arial"/>
                </a:rPr>
                <a:t>100,000</a:t>
              </a:r>
              <a:endParaRPr sz="1000">
                <a:latin typeface="Arial"/>
                <a:cs typeface="Arial"/>
              </a:endParaRPr>
            </a:p>
            <a:p>
              <a:pPr marR="5080" algn="r">
                <a:lnSpc>
                  <a:spcPct val="100000"/>
                </a:lnSpc>
                <a:spcBef>
                  <a:spcPts val="484"/>
                </a:spcBef>
              </a:pPr>
              <a:r>
                <a:rPr sz="1000" spc="-5" dirty="0">
                  <a:solidFill>
                    <a:srgbClr val="222222"/>
                  </a:solidFill>
                  <a:latin typeface="Arial"/>
                  <a:cs typeface="Arial"/>
                </a:rPr>
                <a:t>10,000</a:t>
              </a:r>
              <a:endParaRPr sz="1000">
                <a:latin typeface="Arial"/>
                <a:cs typeface="Arial"/>
              </a:endParaRPr>
            </a:p>
            <a:p>
              <a:pPr marR="5080" algn="r">
                <a:lnSpc>
                  <a:spcPct val="100000"/>
                </a:lnSpc>
                <a:spcBef>
                  <a:spcPts val="484"/>
                </a:spcBef>
              </a:pPr>
              <a:r>
                <a:rPr sz="1000" spc="-5" dirty="0">
                  <a:solidFill>
                    <a:srgbClr val="222222"/>
                  </a:solidFill>
                  <a:latin typeface="Arial"/>
                  <a:cs typeface="Arial"/>
                </a:rPr>
                <a:t>1000</a:t>
              </a:r>
              <a:endParaRPr sz="1000">
                <a:latin typeface="Arial"/>
                <a:cs typeface="Arial"/>
              </a:endParaRPr>
            </a:p>
            <a:p>
              <a:pPr marR="5080" algn="r">
                <a:lnSpc>
                  <a:spcPct val="100000"/>
                </a:lnSpc>
                <a:spcBef>
                  <a:spcPts val="484"/>
                </a:spcBef>
              </a:pPr>
              <a:r>
                <a:rPr sz="1000" spc="-5" dirty="0">
                  <a:solidFill>
                    <a:srgbClr val="222222"/>
                  </a:solidFill>
                  <a:latin typeface="Arial"/>
                  <a:cs typeface="Arial"/>
                </a:rPr>
                <a:t>100</a:t>
              </a:r>
              <a:endParaRPr sz="1000">
                <a:latin typeface="Arial"/>
                <a:cs typeface="Arial"/>
              </a:endParaRPr>
            </a:p>
            <a:p>
              <a:pPr marR="5080" algn="r">
                <a:lnSpc>
                  <a:spcPct val="100000"/>
                </a:lnSpc>
                <a:spcBef>
                  <a:spcPts val="484"/>
                </a:spcBef>
              </a:pPr>
              <a:r>
                <a:rPr sz="1000" spc="-5" dirty="0">
                  <a:solidFill>
                    <a:srgbClr val="222222"/>
                  </a:solidFill>
                  <a:latin typeface="Arial"/>
                  <a:cs typeface="Arial"/>
                </a:rPr>
                <a:t>10</a:t>
              </a:r>
              <a:endParaRPr sz="1000">
                <a:latin typeface="Arial"/>
                <a:cs typeface="Arial"/>
              </a:endParaRPr>
            </a:p>
            <a:p>
              <a:pPr marR="5080" algn="r">
                <a:lnSpc>
                  <a:spcPct val="100000"/>
                </a:lnSpc>
                <a:spcBef>
                  <a:spcPts val="484"/>
                </a:spcBef>
              </a:pPr>
              <a:r>
                <a:rPr sz="1000" dirty="0">
                  <a:solidFill>
                    <a:srgbClr val="222222"/>
                  </a:solidFill>
                  <a:latin typeface="Arial"/>
                  <a:cs typeface="Arial"/>
                </a:rPr>
                <a:t>1</a:t>
              </a:r>
              <a:endParaRPr sz="1000">
                <a:latin typeface="Arial"/>
                <a:cs typeface="Arial"/>
              </a:endParaRPr>
            </a:p>
          </p:txBody>
        </p:sp>
        <p:sp>
          <p:nvSpPr>
            <p:cNvPr id="30" name="object 30"/>
            <p:cNvSpPr txBox="1"/>
            <p:nvPr/>
          </p:nvSpPr>
          <p:spPr>
            <a:xfrm>
              <a:off x="444500" y="1591569"/>
              <a:ext cx="3090545" cy="521334"/>
            </a:xfrm>
            <a:prstGeom prst="rect">
              <a:avLst/>
            </a:prstGeom>
          </p:spPr>
          <p:txBody>
            <a:bodyPr vert="horz" wrap="square" lIns="0" tIns="12700" rIns="0" bIns="0" rtlCol="0">
              <a:spAutoFit/>
            </a:bodyPr>
            <a:lstStyle/>
            <a:p>
              <a:pPr marL="717550">
                <a:lnSpc>
                  <a:spcPct val="100000"/>
                </a:lnSpc>
                <a:spcBef>
                  <a:spcPts val="100"/>
                </a:spcBef>
                <a:tabLst>
                  <a:tab pos="2406015" algn="l"/>
                </a:tabLst>
              </a:pPr>
              <a:r>
                <a:rPr sz="1000" spc="-5" dirty="0">
                  <a:solidFill>
                    <a:srgbClr val="222222"/>
                  </a:solidFill>
                  <a:latin typeface="Arial"/>
                  <a:cs typeface="Arial"/>
                </a:rPr>
                <a:t>Historical Sequencing	Forecast</a:t>
              </a:r>
              <a:endParaRPr sz="1000">
                <a:latin typeface="Arial"/>
                <a:cs typeface="Arial"/>
              </a:endParaRPr>
            </a:p>
            <a:p>
              <a:pPr>
                <a:lnSpc>
                  <a:spcPct val="100000"/>
                </a:lnSpc>
                <a:spcBef>
                  <a:spcPts val="5"/>
                </a:spcBef>
              </a:pPr>
              <a:endParaRPr sz="1300">
                <a:latin typeface="Arial"/>
                <a:cs typeface="Arial"/>
              </a:endParaRPr>
            </a:p>
            <a:p>
              <a:pPr marL="12700">
                <a:lnSpc>
                  <a:spcPct val="100000"/>
                </a:lnSpc>
                <a:spcBef>
                  <a:spcPts val="5"/>
                </a:spcBef>
              </a:pPr>
              <a:r>
                <a:rPr sz="1000" spc="-5" dirty="0">
                  <a:solidFill>
                    <a:srgbClr val="222222"/>
                  </a:solidFill>
                  <a:latin typeface="Arial"/>
                  <a:cs typeface="Arial"/>
                </a:rPr>
                <a:t>Number</a:t>
              </a:r>
              <a:r>
                <a:rPr sz="1000" spc="-15" dirty="0">
                  <a:solidFill>
                    <a:srgbClr val="222222"/>
                  </a:solidFill>
                  <a:latin typeface="Arial"/>
                  <a:cs typeface="Arial"/>
                </a:rPr>
                <a:t> </a:t>
              </a:r>
              <a:r>
                <a:rPr sz="1000" spc="-5" dirty="0">
                  <a:solidFill>
                    <a:srgbClr val="222222"/>
                  </a:solidFill>
                  <a:latin typeface="Arial"/>
                  <a:cs typeface="Arial"/>
                </a:rPr>
                <a:t>of</a:t>
              </a:r>
              <a:r>
                <a:rPr sz="1000" spc="-15" dirty="0">
                  <a:solidFill>
                    <a:srgbClr val="222222"/>
                  </a:solidFill>
                  <a:latin typeface="Arial"/>
                  <a:cs typeface="Arial"/>
                </a:rPr>
                <a:t> </a:t>
              </a:r>
              <a:r>
                <a:rPr sz="1000" spc="-5" dirty="0">
                  <a:solidFill>
                    <a:srgbClr val="222222"/>
                  </a:solidFill>
                  <a:latin typeface="Arial"/>
                  <a:cs typeface="Arial"/>
                </a:rPr>
                <a:t>Human</a:t>
              </a:r>
              <a:r>
                <a:rPr sz="1000" spc="-15" dirty="0">
                  <a:solidFill>
                    <a:srgbClr val="222222"/>
                  </a:solidFill>
                  <a:latin typeface="Arial"/>
                  <a:cs typeface="Arial"/>
                </a:rPr>
                <a:t> </a:t>
              </a:r>
              <a:r>
                <a:rPr sz="1000" spc="-5" dirty="0">
                  <a:solidFill>
                    <a:srgbClr val="222222"/>
                  </a:solidFill>
                  <a:latin typeface="Arial"/>
                  <a:cs typeface="Arial"/>
                </a:rPr>
                <a:t>Genome</a:t>
              </a:r>
              <a:r>
                <a:rPr sz="1000" spc="-15" dirty="0">
                  <a:solidFill>
                    <a:srgbClr val="222222"/>
                  </a:solidFill>
                  <a:latin typeface="Arial"/>
                  <a:cs typeface="Arial"/>
                </a:rPr>
                <a:t> </a:t>
              </a:r>
              <a:r>
                <a:rPr sz="1000" spc="-5" dirty="0">
                  <a:solidFill>
                    <a:srgbClr val="222222"/>
                  </a:solidFill>
                  <a:latin typeface="Arial"/>
                  <a:cs typeface="Arial"/>
                </a:rPr>
                <a:t>Data</a:t>
              </a:r>
              <a:r>
                <a:rPr sz="1000" spc="-10" dirty="0">
                  <a:solidFill>
                    <a:srgbClr val="222222"/>
                  </a:solidFill>
                  <a:latin typeface="Arial"/>
                  <a:cs typeface="Arial"/>
                </a:rPr>
                <a:t> </a:t>
              </a:r>
              <a:r>
                <a:rPr sz="1000" spc="-5" dirty="0">
                  <a:solidFill>
                    <a:srgbClr val="222222"/>
                  </a:solidFill>
                  <a:latin typeface="Arial"/>
                  <a:cs typeface="Arial"/>
                </a:rPr>
                <a:t>Equivalents</a:t>
              </a:r>
              <a:r>
                <a:rPr sz="1000" spc="-15" dirty="0">
                  <a:solidFill>
                    <a:srgbClr val="222222"/>
                  </a:solidFill>
                  <a:latin typeface="Arial"/>
                  <a:cs typeface="Arial"/>
                </a:rPr>
                <a:t> </a:t>
              </a:r>
              <a:r>
                <a:rPr sz="1000" dirty="0">
                  <a:solidFill>
                    <a:srgbClr val="222222"/>
                  </a:solidFill>
                  <a:latin typeface="Arial"/>
                  <a:cs typeface="Arial"/>
                </a:rPr>
                <a:t>(3.2</a:t>
              </a:r>
              <a:r>
                <a:rPr sz="1000" spc="-15" dirty="0">
                  <a:solidFill>
                    <a:srgbClr val="222222"/>
                  </a:solidFill>
                  <a:latin typeface="Arial"/>
                  <a:cs typeface="Arial"/>
                </a:rPr>
                <a:t> </a:t>
              </a:r>
              <a:r>
                <a:rPr sz="1000" spc="-5" dirty="0">
                  <a:solidFill>
                    <a:srgbClr val="222222"/>
                  </a:solidFill>
                  <a:latin typeface="Arial"/>
                  <a:cs typeface="Arial"/>
                </a:rPr>
                <a:t>GB)</a:t>
              </a:r>
              <a:endParaRPr sz="1000">
                <a:latin typeface="Arial"/>
                <a:cs typeface="Arial"/>
              </a:endParaRPr>
            </a:p>
          </p:txBody>
        </p:sp>
      </p:grpSp>
      <p:sp>
        <p:nvSpPr>
          <p:cNvPr id="4" name="object 4">
            <a:extLst>
              <a:ext uri="{C183D7F6-B498-43B3-948B-1728B52AA6E4}">
                <adec:decorative xmlns:adec="http://schemas.microsoft.com/office/drawing/2017/decorative" val="1"/>
              </a:ext>
            </a:extLst>
          </p:cNvPr>
          <p:cNvSpPr/>
          <p:nvPr/>
        </p:nvSpPr>
        <p:spPr>
          <a:xfrm>
            <a:off x="4984061" y="1468589"/>
            <a:ext cx="3736975" cy="0"/>
          </a:xfrm>
          <a:custGeom>
            <a:avLst/>
            <a:gdLst/>
            <a:ahLst/>
            <a:cxnLst/>
            <a:rect l="l" t="t" r="r" b="b"/>
            <a:pathLst>
              <a:path w="3736975">
                <a:moveTo>
                  <a:pt x="0" y="0"/>
                </a:moveTo>
                <a:lnTo>
                  <a:pt x="3736799" y="0"/>
                </a:lnTo>
              </a:path>
            </a:pathLst>
          </a:custGeom>
          <a:ln w="9524">
            <a:solidFill>
              <a:srgbClr val="2773AA"/>
            </a:solidFill>
          </a:ln>
        </p:spPr>
        <p:txBody>
          <a:bodyPr wrap="square" lIns="0" tIns="0" rIns="0" bIns="0" rtlCol="0"/>
          <a:lstStyle/>
          <a:p>
            <a:endParaRPr/>
          </a:p>
        </p:txBody>
      </p:sp>
      <p:grpSp>
        <p:nvGrpSpPr>
          <p:cNvPr id="37" name="Group 36" descr="Line graph showing the cost of sequencing genome since 2001. The cost initially followed Moore's Law but then declined more rapidly.">
            <a:extLst>
              <a:ext uri="{FF2B5EF4-FFF2-40B4-BE49-F238E27FC236}">
                <a16:creationId xmlns:a16="http://schemas.microsoft.com/office/drawing/2014/main" id="{AF273115-0A4F-431E-88CA-FA102DFDF0F0}"/>
              </a:ext>
            </a:extLst>
          </p:cNvPr>
          <p:cNvGrpSpPr/>
          <p:nvPr/>
        </p:nvGrpSpPr>
        <p:grpSpPr>
          <a:xfrm>
            <a:off x="4976194" y="1591569"/>
            <a:ext cx="3794418" cy="2828798"/>
            <a:chOff x="4976194" y="1591569"/>
            <a:chExt cx="3794418" cy="2828798"/>
          </a:xfrm>
        </p:grpSpPr>
        <p:sp>
          <p:nvSpPr>
            <p:cNvPr id="5" name="object 5"/>
            <p:cNvSpPr/>
            <p:nvPr/>
          </p:nvSpPr>
          <p:spPr>
            <a:xfrm>
              <a:off x="5442510" y="2297386"/>
              <a:ext cx="3058160" cy="1972310"/>
            </a:xfrm>
            <a:custGeom>
              <a:avLst/>
              <a:gdLst/>
              <a:ahLst/>
              <a:cxnLst/>
              <a:rect l="l" t="t" r="r" b="b"/>
              <a:pathLst>
                <a:path w="3058159" h="1972310">
                  <a:moveTo>
                    <a:pt x="3115" y="1901516"/>
                  </a:moveTo>
                  <a:lnTo>
                    <a:pt x="3057715" y="1901516"/>
                  </a:lnTo>
                </a:path>
                <a:path w="3058159" h="1972310">
                  <a:moveTo>
                    <a:pt x="0" y="1972199"/>
                  </a:moveTo>
                  <a:lnTo>
                    <a:pt x="0" y="0"/>
                  </a:lnTo>
                </a:path>
                <a:path w="3058159" h="1972310">
                  <a:moveTo>
                    <a:pt x="338862" y="1968013"/>
                  </a:moveTo>
                  <a:lnTo>
                    <a:pt x="338862" y="1901713"/>
                  </a:lnTo>
                </a:path>
                <a:path w="3058159" h="1972310">
                  <a:moveTo>
                    <a:pt x="677716" y="1968013"/>
                  </a:moveTo>
                  <a:lnTo>
                    <a:pt x="677716" y="1901713"/>
                  </a:lnTo>
                </a:path>
                <a:path w="3058159" h="1972310">
                  <a:moveTo>
                    <a:pt x="1016570" y="1968013"/>
                  </a:moveTo>
                  <a:lnTo>
                    <a:pt x="1016570" y="1901713"/>
                  </a:lnTo>
                </a:path>
                <a:path w="3058159" h="1972310">
                  <a:moveTo>
                    <a:pt x="1355424" y="1968013"/>
                  </a:moveTo>
                  <a:lnTo>
                    <a:pt x="1355424" y="1901713"/>
                  </a:lnTo>
                </a:path>
                <a:path w="3058159" h="1972310">
                  <a:moveTo>
                    <a:pt x="1694278" y="1968013"/>
                  </a:moveTo>
                  <a:lnTo>
                    <a:pt x="1694278" y="1901713"/>
                  </a:lnTo>
                </a:path>
                <a:path w="3058159" h="1972310">
                  <a:moveTo>
                    <a:pt x="2033131" y="1968013"/>
                  </a:moveTo>
                  <a:lnTo>
                    <a:pt x="2033131" y="1901713"/>
                  </a:lnTo>
                </a:path>
                <a:path w="3058159" h="1972310">
                  <a:moveTo>
                    <a:pt x="2371984" y="1968013"/>
                  </a:moveTo>
                  <a:lnTo>
                    <a:pt x="2371984" y="1901713"/>
                  </a:lnTo>
                </a:path>
                <a:path w="3058159" h="1972310">
                  <a:moveTo>
                    <a:pt x="2710839" y="1968013"/>
                  </a:moveTo>
                  <a:lnTo>
                    <a:pt x="2710839" y="1901713"/>
                  </a:lnTo>
                </a:path>
                <a:path w="3058159" h="1972310">
                  <a:moveTo>
                    <a:pt x="3049692" y="1968013"/>
                  </a:moveTo>
                  <a:lnTo>
                    <a:pt x="3049692" y="1901713"/>
                  </a:lnTo>
                </a:path>
              </a:pathLst>
            </a:custGeom>
            <a:ln w="9524">
              <a:solidFill>
                <a:srgbClr val="063763"/>
              </a:solidFill>
            </a:ln>
          </p:spPr>
          <p:txBody>
            <a:bodyPr wrap="square" lIns="0" tIns="0" rIns="0" bIns="0" rtlCol="0"/>
            <a:lstStyle/>
            <a:p>
              <a:endParaRPr/>
            </a:p>
          </p:txBody>
        </p:sp>
        <p:sp>
          <p:nvSpPr>
            <p:cNvPr id="6" name="object 6"/>
            <p:cNvSpPr txBox="1"/>
            <p:nvPr/>
          </p:nvSpPr>
          <p:spPr>
            <a:xfrm>
              <a:off x="5345065" y="4242567"/>
              <a:ext cx="3244850" cy="177800"/>
            </a:xfrm>
            <a:prstGeom prst="rect">
              <a:avLst/>
            </a:prstGeom>
          </p:spPr>
          <p:txBody>
            <a:bodyPr vert="horz" wrap="square" lIns="0" tIns="12700" rIns="0" bIns="0" rtlCol="0">
              <a:spAutoFit/>
            </a:bodyPr>
            <a:lstStyle/>
            <a:p>
              <a:pPr marL="12700">
                <a:lnSpc>
                  <a:spcPct val="100000"/>
                </a:lnSpc>
                <a:spcBef>
                  <a:spcPts val="100"/>
                </a:spcBef>
                <a:tabLst>
                  <a:tab pos="351155" algn="l"/>
                  <a:tab pos="690245" algn="l"/>
                  <a:tab pos="1028700" algn="l"/>
                  <a:tab pos="1367790" algn="l"/>
                  <a:tab pos="1706880" algn="l"/>
                  <a:tab pos="2045335" algn="l"/>
                  <a:tab pos="2384425" algn="l"/>
                  <a:tab pos="2722880" algn="l"/>
                  <a:tab pos="3061970" algn="l"/>
                </a:tabLst>
              </a:pPr>
              <a:r>
                <a:rPr sz="1000" spc="-5" dirty="0">
                  <a:solidFill>
                    <a:srgbClr val="222222"/>
                  </a:solidFill>
                  <a:latin typeface="Arial"/>
                  <a:cs typeface="Arial"/>
                </a:rPr>
                <a:t>‘9</a:t>
              </a:r>
              <a:r>
                <a:rPr sz="1000" dirty="0">
                  <a:solidFill>
                    <a:srgbClr val="222222"/>
                  </a:solidFill>
                  <a:latin typeface="Arial"/>
                  <a:cs typeface="Arial"/>
                </a:rPr>
                <a:t>8	</a:t>
              </a:r>
              <a:r>
                <a:rPr sz="1000" spc="-5" dirty="0">
                  <a:solidFill>
                    <a:srgbClr val="222222"/>
                  </a:solidFill>
                  <a:latin typeface="Arial"/>
                  <a:cs typeface="Arial"/>
                </a:rPr>
                <a:t>‘0</a:t>
              </a:r>
              <a:r>
                <a:rPr sz="1000" dirty="0">
                  <a:solidFill>
                    <a:srgbClr val="222222"/>
                  </a:solidFill>
                  <a:latin typeface="Arial"/>
                  <a:cs typeface="Arial"/>
                </a:rPr>
                <a:t>1	</a:t>
              </a:r>
              <a:r>
                <a:rPr sz="1000" spc="-5" dirty="0">
                  <a:solidFill>
                    <a:srgbClr val="222222"/>
                  </a:solidFill>
                  <a:latin typeface="Arial"/>
                  <a:cs typeface="Arial"/>
                </a:rPr>
                <a:t>‘0</a:t>
              </a:r>
              <a:r>
                <a:rPr sz="1000" dirty="0">
                  <a:solidFill>
                    <a:srgbClr val="222222"/>
                  </a:solidFill>
                  <a:latin typeface="Arial"/>
                  <a:cs typeface="Arial"/>
                </a:rPr>
                <a:t>4	</a:t>
              </a:r>
              <a:r>
                <a:rPr sz="1000" spc="-5" dirty="0">
                  <a:solidFill>
                    <a:srgbClr val="222222"/>
                  </a:solidFill>
                  <a:latin typeface="Arial"/>
                  <a:cs typeface="Arial"/>
                </a:rPr>
                <a:t>‘0</a:t>
              </a:r>
              <a:r>
                <a:rPr sz="1000" dirty="0">
                  <a:solidFill>
                    <a:srgbClr val="222222"/>
                  </a:solidFill>
                  <a:latin typeface="Arial"/>
                  <a:cs typeface="Arial"/>
                </a:rPr>
                <a:t>6	</a:t>
              </a:r>
              <a:r>
                <a:rPr sz="1000" spc="-5" dirty="0">
                  <a:solidFill>
                    <a:srgbClr val="222222"/>
                  </a:solidFill>
                  <a:latin typeface="Arial"/>
                  <a:cs typeface="Arial"/>
                </a:rPr>
                <a:t>‘0</a:t>
              </a:r>
              <a:r>
                <a:rPr sz="1000" dirty="0">
                  <a:solidFill>
                    <a:srgbClr val="222222"/>
                  </a:solidFill>
                  <a:latin typeface="Arial"/>
                  <a:cs typeface="Arial"/>
                </a:rPr>
                <a:t>9	</a:t>
              </a:r>
              <a:r>
                <a:rPr sz="1000" spc="-5" dirty="0">
                  <a:solidFill>
                    <a:srgbClr val="222222"/>
                  </a:solidFill>
                  <a:latin typeface="Arial"/>
                  <a:cs typeface="Arial"/>
                </a:rPr>
                <a:t>‘1</a:t>
              </a:r>
              <a:r>
                <a:rPr sz="1000" dirty="0">
                  <a:solidFill>
                    <a:srgbClr val="222222"/>
                  </a:solidFill>
                  <a:latin typeface="Arial"/>
                  <a:cs typeface="Arial"/>
                </a:rPr>
                <a:t>2	</a:t>
              </a:r>
              <a:r>
                <a:rPr sz="1000" spc="-5" dirty="0">
                  <a:solidFill>
                    <a:srgbClr val="222222"/>
                  </a:solidFill>
                  <a:latin typeface="Arial"/>
                  <a:cs typeface="Arial"/>
                </a:rPr>
                <a:t>‘1</a:t>
              </a:r>
              <a:r>
                <a:rPr sz="1000" dirty="0">
                  <a:solidFill>
                    <a:srgbClr val="222222"/>
                  </a:solidFill>
                  <a:latin typeface="Arial"/>
                  <a:cs typeface="Arial"/>
                </a:rPr>
                <a:t>4	</a:t>
              </a:r>
              <a:r>
                <a:rPr sz="1000" spc="-5" dirty="0">
                  <a:solidFill>
                    <a:srgbClr val="222222"/>
                  </a:solidFill>
                  <a:latin typeface="Arial"/>
                  <a:cs typeface="Arial"/>
                </a:rPr>
                <a:t>‘1</a:t>
              </a:r>
              <a:r>
                <a:rPr sz="1000" dirty="0">
                  <a:solidFill>
                    <a:srgbClr val="222222"/>
                  </a:solidFill>
                  <a:latin typeface="Arial"/>
                  <a:cs typeface="Arial"/>
                </a:rPr>
                <a:t>7	</a:t>
              </a:r>
              <a:r>
                <a:rPr sz="1000" spc="-5" dirty="0">
                  <a:solidFill>
                    <a:srgbClr val="222222"/>
                  </a:solidFill>
                  <a:latin typeface="Arial"/>
                  <a:cs typeface="Arial"/>
                </a:rPr>
                <a:t>‘2</a:t>
              </a:r>
              <a:r>
                <a:rPr sz="1000" dirty="0">
                  <a:solidFill>
                    <a:srgbClr val="222222"/>
                  </a:solidFill>
                  <a:latin typeface="Arial"/>
                  <a:cs typeface="Arial"/>
                </a:rPr>
                <a:t>0	</a:t>
              </a:r>
              <a:r>
                <a:rPr sz="1000" spc="-5" dirty="0">
                  <a:solidFill>
                    <a:srgbClr val="222222"/>
                  </a:solidFill>
                  <a:latin typeface="Arial"/>
                  <a:cs typeface="Arial"/>
                </a:rPr>
                <a:t>‘23</a:t>
              </a:r>
              <a:endParaRPr sz="1000">
                <a:latin typeface="Arial"/>
                <a:cs typeface="Arial"/>
              </a:endParaRPr>
            </a:p>
          </p:txBody>
        </p:sp>
        <p:grpSp>
          <p:nvGrpSpPr>
            <p:cNvPr id="7" name="object 7"/>
            <p:cNvGrpSpPr/>
            <p:nvPr/>
          </p:nvGrpSpPr>
          <p:grpSpPr>
            <a:xfrm>
              <a:off x="5442510" y="2289216"/>
              <a:ext cx="3054985" cy="1727200"/>
              <a:chOff x="5442510" y="2289216"/>
              <a:chExt cx="3054985" cy="1727200"/>
            </a:xfrm>
          </p:grpSpPr>
          <p:sp>
            <p:nvSpPr>
              <p:cNvPr id="8" name="object 8"/>
              <p:cNvSpPr/>
              <p:nvPr/>
            </p:nvSpPr>
            <p:spPr>
              <a:xfrm>
                <a:off x="5761632" y="2316156"/>
                <a:ext cx="2384425" cy="866775"/>
              </a:xfrm>
              <a:custGeom>
                <a:avLst/>
                <a:gdLst/>
                <a:ahLst/>
                <a:cxnLst/>
                <a:rect l="l" t="t" r="r" b="b"/>
                <a:pathLst>
                  <a:path w="2384425" h="866775">
                    <a:moveTo>
                      <a:pt x="0" y="0"/>
                    </a:moveTo>
                    <a:lnTo>
                      <a:pt x="2384099" y="866399"/>
                    </a:lnTo>
                  </a:path>
                </a:pathLst>
              </a:custGeom>
              <a:ln w="38099">
                <a:solidFill>
                  <a:srgbClr val="F09BC5"/>
                </a:solidFill>
              </a:ln>
            </p:spPr>
            <p:txBody>
              <a:bodyPr wrap="square" lIns="0" tIns="0" rIns="0" bIns="0" rtlCol="0"/>
              <a:lstStyle/>
              <a:p>
                <a:endParaRPr/>
              </a:p>
            </p:txBody>
          </p:sp>
          <p:sp>
            <p:nvSpPr>
              <p:cNvPr id="9" name="object 9"/>
              <p:cNvSpPr/>
              <p:nvPr/>
            </p:nvSpPr>
            <p:spPr>
              <a:xfrm>
                <a:off x="5442510" y="2293978"/>
                <a:ext cx="3054985" cy="1666875"/>
              </a:xfrm>
              <a:custGeom>
                <a:avLst/>
                <a:gdLst/>
                <a:ahLst/>
                <a:cxnLst/>
                <a:rect l="l" t="t" r="r" b="b"/>
                <a:pathLst>
                  <a:path w="3054984" h="1666875">
                    <a:moveTo>
                      <a:pt x="0" y="1428692"/>
                    </a:moveTo>
                    <a:lnTo>
                      <a:pt x="3054599" y="1428692"/>
                    </a:lnTo>
                  </a:path>
                  <a:path w="3054984" h="1666875">
                    <a:moveTo>
                      <a:pt x="0" y="1666808"/>
                    </a:moveTo>
                    <a:lnTo>
                      <a:pt x="3054599" y="1666808"/>
                    </a:lnTo>
                  </a:path>
                  <a:path w="3054984" h="1666875">
                    <a:moveTo>
                      <a:pt x="0" y="952461"/>
                    </a:moveTo>
                    <a:lnTo>
                      <a:pt x="3054599" y="952461"/>
                    </a:lnTo>
                  </a:path>
                  <a:path w="3054984" h="1666875">
                    <a:moveTo>
                      <a:pt x="0" y="1190577"/>
                    </a:moveTo>
                    <a:lnTo>
                      <a:pt x="3054599" y="1190577"/>
                    </a:lnTo>
                  </a:path>
                  <a:path w="3054984" h="1666875">
                    <a:moveTo>
                      <a:pt x="0" y="476230"/>
                    </a:moveTo>
                    <a:lnTo>
                      <a:pt x="3054599" y="476230"/>
                    </a:lnTo>
                  </a:path>
                  <a:path w="3054984" h="1666875">
                    <a:moveTo>
                      <a:pt x="0" y="714346"/>
                    </a:moveTo>
                    <a:lnTo>
                      <a:pt x="3054599" y="714346"/>
                    </a:lnTo>
                  </a:path>
                  <a:path w="3054984" h="1666875">
                    <a:moveTo>
                      <a:pt x="0" y="0"/>
                    </a:moveTo>
                    <a:lnTo>
                      <a:pt x="3054599" y="0"/>
                    </a:lnTo>
                  </a:path>
                  <a:path w="3054984" h="1666875">
                    <a:moveTo>
                      <a:pt x="0" y="238115"/>
                    </a:moveTo>
                    <a:lnTo>
                      <a:pt x="3054599" y="238115"/>
                    </a:lnTo>
                  </a:path>
                </a:pathLst>
              </a:custGeom>
              <a:ln w="9524">
                <a:solidFill>
                  <a:srgbClr val="B7B7B7"/>
                </a:solidFill>
                <a:prstDash val="lgDash"/>
              </a:ln>
            </p:spPr>
            <p:txBody>
              <a:bodyPr wrap="square" lIns="0" tIns="0" rIns="0" bIns="0" rtlCol="0"/>
              <a:lstStyle/>
              <a:p>
                <a:endParaRPr/>
              </a:p>
            </p:txBody>
          </p:sp>
          <p:sp>
            <p:nvSpPr>
              <p:cNvPr id="10" name="object 10"/>
              <p:cNvSpPr/>
              <p:nvPr/>
            </p:nvSpPr>
            <p:spPr>
              <a:xfrm>
                <a:off x="7317670" y="3498750"/>
                <a:ext cx="819150" cy="498475"/>
              </a:xfrm>
              <a:custGeom>
                <a:avLst/>
                <a:gdLst/>
                <a:ahLst/>
                <a:cxnLst/>
                <a:rect l="l" t="t" r="r" b="b"/>
                <a:pathLst>
                  <a:path w="819150" h="498475">
                    <a:moveTo>
                      <a:pt x="0" y="0"/>
                    </a:moveTo>
                    <a:lnTo>
                      <a:pt x="818999" y="497999"/>
                    </a:lnTo>
                  </a:path>
                </a:pathLst>
              </a:custGeom>
              <a:ln w="38099">
                <a:solidFill>
                  <a:srgbClr val="D4A51E"/>
                </a:solidFill>
              </a:ln>
            </p:spPr>
            <p:txBody>
              <a:bodyPr wrap="square" lIns="0" tIns="0" rIns="0" bIns="0" rtlCol="0"/>
              <a:lstStyle/>
              <a:p>
                <a:endParaRPr/>
              </a:p>
            </p:txBody>
          </p:sp>
          <p:sp>
            <p:nvSpPr>
              <p:cNvPr id="11" name="object 11"/>
              <p:cNvSpPr/>
              <p:nvPr/>
            </p:nvSpPr>
            <p:spPr>
              <a:xfrm>
                <a:off x="5766413" y="2320937"/>
                <a:ext cx="1551940" cy="1168400"/>
              </a:xfrm>
              <a:custGeom>
                <a:avLst/>
                <a:gdLst/>
                <a:ahLst/>
                <a:cxnLst/>
                <a:rect l="l" t="t" r="r" b="b"/>
                <a:pathLst>
                  <a:path w="1551940" h="1168400">
                    <a:moveTo>
                      <a:pt x="0" y="0"/>
                    </a:moveTo>
                    <a:lnTo>
                      <a:pt x="18553" y="16572"/>
                    </a:lnTo>
                    <a:lnTo>
                      <a:pt x="44886" y="40401"/>
                    </a:lnTo>
                    <a:lnTo>
                      <a:pt x="76308" y="66774"/>
                    </a:lnTo>
                    <a:lnTo>
                      <a:pt x="110124" y="90977"/>
                    </a:lnTo>
                    <a:lnTo>
                      <a:pt x="146224" y="113009"/>
                    </a:lnTo>
                    <a:lnTo>
                      <a:pt x="185842" y="134965"/>
                    </a:lnTo>
                    <a:lnTo>
                      <a:pt x="228303" y="155275"/>
                    </a:lnTo>
                    <a:lnTo>
                      <a:pt x="272932" y="172369"/>
                    </a:lnTo>
                    <a:lnTo>
                      <a:pt x="322087" y="185539"/>
                    </a:lnTo>
                    <a:lnTo>
                      <a:pt x="375281" y="195717"/>
                    </a:lnTo>
                    <a:lnTo>
                      <a:pt x="427576" y="203801"/>
                    </a:lnTo>
                    <a:lnTo>
                      <a:pt x="474035" y="210687"/>
                    </a:lnTo>
                    <a:lnTo>
                      <a:pt x="513496" y="213830"/>
                    </a:lnTo>
                    <a:lnTo>
                      <a:pt x="548541" y="213681"/>
                    </a:lnTo>
                    <a:lnTo>
                      <a:pt x="579846" y="215626"/>
                    </a:lnTo>
                    <a:lnTo>
                      <a:pt x="608087" y="225053"/>
                    </a:lnTo>
                    <a:lnTo>
                      <a:pt x="632704" y="245105"/>
                    </a:lnTo>
                    <a:lnTo>
                      <a:pt x="653583" y="272339"/>
                    </a:lnTo>
                    <a:lnTo>
                      <a:pt x="672068" y="302267"/>
                    </a:lnTo>
                    <a:lnTo>
                      <a:pt x="689503" y="330397"/>
                    </a:lnTo>
                    <a:lnTo>
                      <a:pt x="704650" y="354073"/>
                    </a:lnTo>
                    <a:lnTo>
                      <a:pt x="717325" y="376177"/>
                    </a:lnTo>
                    <a:lnTo>
                      <a:pt x="730450" y="400525"/>
                    </a:lnTo>
                    <a:lnTo>
                      <a:pt x="746944" y="430936"/>
                    </a:lnTo>
                    <a:lnTo>
                      <a:pt x="766623" y="471413"/>
                    </a:lnTo>
                    <a:lnTo>
                      <a:pt x="788251" y="518924"/>
                    </a:lnTo>
                    <a:lnTo>
                      <a:pt x="813171" y="566735"/>
                    </a:lnTo>
                    <a:lnTo>
                      <a:pt x="842726" y="608111"/>
                    </a:lnTo>
                    <a:lnTo>
                      <a:pt x="880843" y="642040"/>
                    </a:lnTo>
                    <a:lnTo>
                      <a:pt x="925615" y="671853"/>
                    </a:lnTo>
                    <a:lnTo>
                      <a:pt x="969639" y="697326"/>
                    </a:lnTo>
                    <a:lnTo>
                      <a:pt x="1005510" y="718235"/>
                    </a:lnTo>
                    <a:lnTo>
                      <a:pt x="1028966" y="732522"/>
                    </a:lnTo>
                    <a:lnTo>
                      <a:pt x="1044717" y="740972"/>
                    </a:lnTo>
                    <a:lnTo>
                      <a:pt x="1058823" y="747627"/>
                    </a:lnTo>
                    <a:lnTo>
                      <a:pt x="1077341" y="756529"/>
                    </a:lnTo>
                    <a:lnTo>
                      <a:pt x="1103077" y="766893"/>
                    </a:lnTo>
                    <a:lnTo>
                      <a:pt x="1132404" y="777185"/>
                    </a:lnTo>
                    <a:lnTo>
                      <a:pt x="1161730" y="790320"/>
                    </a:lnTo>
                    <a:lnTo>
                      <a:pt x="1187466" y="809213"/>
                    </a:lnTo>
                    <a:lnTo>
                      <a:pt x="1207331" y="837492"/>
                    </a:lnTo>
                    <a:lnTo>
                      <a:pt x="1223680" y="872652"/>
                    </a:lnTo>
                    <a:lnTo>
                      <a:pt x="1239880" y="908410"/>
                    </a:lnTo>
                    <a:lnTo>
                      <a:pt x="1259296" y="938484"/>
                    </a:lnTo>
                    <a:lnTo>
                      <a:pt x="1308378" y="981283"/>
                    </a:lnTo>
                    <a:lnTo>
                      <a:pt x="1364640" y="1010315"/>
                    </a:lnTo>
                    <a:lnTo>
                      <a:pt x="1396959" y="1016000"/>
                    </a:lnTo>
                    <a:lnTo>
                      <a:pt x="1432268" y="1015699"/>
                    </a:lnTo>
                    <a:lnTo>
                      <a:pt x="1466082" y="1017493"/>
                    </a:lnTo>
                    <a:lnTo>
                      <a:pt x="1493912" y="1029462"/>
                    </a:lnTo>
                    <a:lnTo>
                      <a:pt x="1514674" y="1059014"/>
                    </a:lnTo>
                    <a:lnTo>
                      <a:pt x="1530724" y="1100087"/>
                    </a:lnTo>
                    <a:lnTo>
                      <a:pt x="1542734" y="1140562"/>
                    </a:lnTo>
                    <a:lnTo>
                      <a:pt x="1551376" y="1168319"/>
                    </a:lnTo>
                  </a:path>
                </a:pathLst>
              </a:custGeom>
              <a:ln w="38099">
                <a:solidFill>
                  <a:srgbClr val="2773AA"/>
                </a:solidFill>
              </a:ln>
            </p:spPr>
            <p:txBody>
              <a:bodyPr wrap="square" lIns="0" tIns="0" rIns="0" bIns="0" rtlCol="0"/>
              <a:lstStyle/>
              <a:p>
                <a:endParaRPr/>
              </a:p>
            </p:txBody>
          </p:sp>
        </p:grpSp>
        <p:sp>
          <p:nvSpPr>
            <p:cNvPr id="12" name="object 12"/>
            <p:cNvSpPr txBox="1"/>
            <p:nvPr/>
          </p:nvSpPr>
          <p:spPr>
            <a:xfrm>
              <a:off x="4985034" y="2089693"/>
              <a:ext cx="414020" cy="1951989"/>
            </a:xfrm>
            <a:prstGeom prst="rect">
              <a:avLst/>
            </a:prstGeom>
          </p:spPr>
          <p:txBody>
            <a:bodyPr vert="horz" wrap="square" lIns="0" tIns="100965" rIns="0" bIns="0" rtlCol="0">
              <a:spAutoFit/>
            </a:bodyPr>
            <a:lstStyle/>
            <a:p>
              <a:pPr marR="5080" algn="r">
                <a:lnSpc>
                  <a:spcPct val="100000"/>
                </a:lnSpc>
                <a:spcBef>
                  <a:spcPts val="795"/>
                </a:spcBef>
              </a:pPr>
              <a:r>
                <a:rPr sz="1000" spc="-5" dirty="0">
                  <a:solidFill>
                    <a:srgbClr val="222222"/>
                  </a:solidFill>
                  <a:latin typeface="Arial"/>
                  <a:cs typeface="Arial"/>
                </a:rPr>
                <a:t>$100M</a:t>
              </a:r>
              <a:endParaRPr sz="1000">
                <a:latin typeface="Arial"/>
                <a:cs typeface="Arial"/>
              </a:endParaRPr>
            </a:p>
            <a:p>
              <a:pPr marR="5080" algn="r">
                <a:lnSpc>
                  <a:spcPct val="100000"/>
                </a:lnSpc>
                <a:spcBef>
                  <a:spcPts val="695"/>
                </a:spcBef>
              </a:pPr>
              <a:r>
                <a:rPr sz="1000" spc="-5" dirty="0">
                  <a:solidFill>
                    <a:srgbClr val="222222"/>
                  </a:solidFill>
                  <a:latin typeface="Arial"/>
                  <a:cs typeface="Arial"/>
                </a:rPr>
                <a:t>$10M</a:t>
              </a:r>
              <a:endParaRPr sz="1000">
                <a:latin typeface="Arial"/>
                <a:cs typeface="Arial"/>
              </a:endParaRPr>
            </a:p>
            <a:p>
              <a:pPr marL="153670">
                <a:lnSpc>
                  <a:spcPct val="100000"/>
                </a:lnSpc>
                <a:spcBef>
                  <a:spcPts val="695"/>
                </a:spcBef>
              </a:pPr>
              <a:r>
                <a:rPr sz="1000" spc="-5" dirty="0">
                  <a:solidFill>
                    <a:srgbClr val="222222"/>
                  </a:solidFill>
                  <a:latin typeface="Arial"/>
                  <a:cs typeface="Arial"/>
                </a:rPr>
                <a:t>$1M</a:t>
              </a:r>
              <a:endParaRPr sz="1000">
                <a:latin typeface="Arial"/>
                <a:cs typeface="Arial"/>
              </a:endParaRPr>
            </a:p>
            <a:p>
              <a:pPr marR="5080" algn="r">
                <a:lnSpc>
                  <a:spcPct val="100000"/>
                </a:lnSpc>
                <a:spcBef>
                  <a:spcPts val="695"/>
                </a:spcBef>
              </a:pPr>
              <a:r>
                <a:rPr sz="1000" spc="-5" dirty="0">
                  <a:solidFill>
                    <a:srgbClr val="222222"/>
                  </a:solidFill>
                  <a:latin typeface="Arial"/>
                  <a:cs typeface="Arial"/>
                </a:rPr>
                <a:t>$100k</a:t>
              </a:r>
              <a:endParaRPr sz="1000">
                <a:latin typeface="Arial"/>
                <a:cs typeface="Arial"/>
              </a:endParaRPr>
            </a:p>
            <a:p>
              <a:pPr marR="5080" algn="r">
                <a:lnSpc>
                  <a:spcPct val="100000"/>
                </a:lnSpc>
                <a:spcBef>
                  <a:spcPts val="700"/>
                </a:spcBef>
              </a:pPr>
              <a:r>
                <a:rPr sz="1000" spc="-5" dirty="0">
                  <a:solidFill>
                    <a:srgbClr val="222222"/>
                  </a:solidFill>
                  <a:latin typeface="Arial"/>
                  <a:cs typeface="Arial"/>
                </a:rPr>
                <a:t>$10k</a:t>
              </a:r>
              <a:endParaRPr sz="1000">
                <a:latin typeface="Arial"/>
                <a:cs typeface="Arial"/>
              </a:endParaRPr>
            </a:p>
            <a:p>
              <a:pPr marR="5080" algn="r">
                <a:lnSpc>
                  <a:spcPct val="100000"/>
                </a:lnSpc>
                <a:spcBef>
                  <a:spcPts val="695"/>
                </a:spcBef>
              </a:pPr>
              <a:r>
                <a:rPr sz="1000" spc="-5" dirty="0">
                  <a:solidFill>
                    <a:srgbClr val="222222"/>
                  </a:solidFill>
                  <a:latin typeface="Arial"/>
                  <a:cs typeface="Arial"/>
                </a:rPr>
                <a:t>$1k</a:t>
              </a:r>
              <a:endParaRPr sz="1000">
                <a:latin typeface="Arial"/>
                <a:cs typeface="Arial"/>
              </a:endParaRPr>
            </a:p>
            <a:p>
              <a:pPr marR="5080" algn="r">
                <a:lnSpc>
                  <a:spcPct val="100000"/>
                </a:lnSpc>
                <a:spcBef>
                  <a:spcPts val="695"/>
                </a:spcBef>
              </a:pPr>
              <a:r>
                <a:rPr sz="1000" spc="-5" dirty="0">
                  <a:solidFill>
                    <a:srgbClr val="222222"/>
                  </a:solidFill>
                  <a:latin typeface="Arial"/>
                  <a:cs typeface="Arial"/>
                </a:rPr>
                <a:t>$100</a:t>
              </a:r>
              <a:endParaRPr sz="1000">
                <a:latin typeface="Arial"/>
                <a:cs typeface="Arial"/>
              </a:endParaRPr>
            </a:p>
            <a:p>
              <a:pPr marR="5080" algn="r">
                <a:lnSpc>
                  <a:spcPct val="100000"/>
                </a:lnSpc>
                <a:spcBef>
                  <a:spcPts val="695"/>
                </a:spcBef>
              </a:pPr>
              <a:r>
                <a:rPr sz="1000" spc="-5" dirty="0">
                  <a:solidFill>
                    <a:srgbClr val="222222"/>
                  </a:solidFill>
                  <a:latin typeface="Arial"/>
                  <a:cs typeface="Arial"/>
                </a:rPr>
                <a:t>$10</a:t>
              </a:r>
              <a:endParaRPr sz="1000">
                <a:latin typeface="Arial"/>
                <a:cs typeface="Arial"/>
              </a:endParaRPr>
            </a:p>
          </p:txBody>
        </p:sp>
        <p:sp>
          <p:nvSpPr>
            <p:cNvPr id="13" name="object 13"/>
            <p:cNvSpPr txBox="1"/>
            <p:nvPr/>
          </p:nvSpPr>
          <p:spPr>
            <a:xfrm>
              <a:off x="5232099" y="4104387"/>
              <a:ext cx="16700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$1</a:t>
              </a:r>
              <a:endParaRPr sz="1000">
                <a:latin typeface="Arial"/>
                <a:cs typeface="Arial"/>
              </a:endParaRPr>
            </a:p>
          </p:txBody>
        </p:sp>
        <p:sp>
          <p:nvSpPr>
            <p:cNvPr id="14" name="object 14"/>
            <p:cNvSpPr/>
            <p:nvPr/>
          </p:nvSpPr>
          <p:spPr>
            <a:xfrm>
              <a:off x="4976194" y="1687587"/>
              <a:ext cx="138430" cy="0"/>
            </a:xfrm>
            <a:custGeom>
              <a:avLst/>
              <a:gdLst/>
              <a:ahLst/>
              <a:cxnLst/>
              <a:rect l="l" t="t" r="r" b="b"/>
              <a:pathLst>
                <a:path w="138429">
                  <a:moveTo>
                    <a:pt x="0" y="0"/>
                  </a:moveTo>
                  <a:lnTo>
                    <a:pt x="138299" y="0"/>
                  </a:lnTo>
                </a:path>
              </a:pathLst>
            </a:custGeom>
            <a:ln w="28574">
              <a:solidFill>
                <a:srgbClr val="F09BC5"/>
              </a:solidFill>
            </a:ln>
          </p:spPr>
          <p:txBody>
            <a:bodyPr wrap="square" lIns="0" tIns="0" rIns="0" bIns="0" rtlCol="0"/>
            <a:lstStyle/>
            <a:p>
              <a:endParaRPr/>
            </a:p>
          </p:txBody>
        </p:sp>
        <p:sp>
          <p:nvSpPr>
            <p:cNvPr id="15" name="object 15"/>
            <p:cNvSpPr/>
            <p:nvPr/>
          </p:nvSpPr>
          <p:spPr>
            <a:xfrm>
              <a:off x="7163057" y="1687587"/>
              <a:ext cx="138430" cy="0"/>
            </a:xfrm>
            <a:custGeom>
              <a:avLst/>
              <a:gdLst/>
              <a:ahLst/>
              <a:cxnLst/>
              <a:rect l="l" t="t" r="r" b="b"/>
              <a:pathLst>
                <a:path w="138429">
                  <a:moveTo>
                    <a:pt x="0" y="0"/>
                  </a:moveTo>
                  <a:lnTo>
                    <a:pt x="138299" y="0"/>
                  </a:lnTo>
                </a:path>
              </a:pathLst>
            </a:custGeom>
            <a:ln w="28574">
              <a:solidFill>
                <a:srgbClr val="2773AA"/>
              </a:solidFill>
            </a:ln>
          </p:spPr>
          <p:txBody>
            <a:bodyPr wrap="square" lIns="0" tIns="0" rIns="0" bIns="0" rtlCol="0"/>
            <a:lstStyle/>
            <a:p>
              <a:endParaRPr/>
            </a:p>
          </p:txBody>
        </p:sp>
        <p:sp>
          <p:nvSpPr>
            <p:cNvPr id="16" name="object 16"/>
            <p:cNvSpPr txBox="1"/>
            <p:nvPr/>
          </p:nvSpPr>
          <p:spPr>
            <a:xfrm>
              <a:off x="7341227" y="1591569"/>
              <a:ext cx="142938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Historic</a:t>
              </a:r>
              <a:r>
                <a:rPr sz="1000" spc="-30" dirty="0">
                  <a:solidFill>
                    <a:srgbClr val="222222"/>
                  </a:solidFill>
                  <a:latin typeface="Arial"/>
                  <a:cs typeface="Arial"/>
                </a:rPr>
                <a:t> </a:t>
              </a:r>
              <a:r>
                <a:rPr sz="1000" dirty="0">
                  <a:solidFill>
                    <a:srgbClr val="222222"/>
                  </a:solidFill>
                  <a:latin typeface="Arial"/>
                  <a:cs typeface="Arial"/>
                </a:rPr>
                <a:t>cost</a:t>
              </a:r>
              <a:r>
                <a:rPr sz="1000" spc="-30" dirty="0">
                  <a:solidFill>
                    <a:srgbClr val="222222"/>
                  </a:solidFill>
                  <a:latin typeface="Arial"/>
                  <a:cs typeface="Arial"/>
                </a:rPr>
                <a:t> </a:t>
              </a:r>
              <a:r>
                <a:rPr sz="1000" spc="-5" dirty="0">
                  <a:solidFill>
                    <a:srgbClr val="222222"/>
                  </a:solidFill>
                  <a:latin typeface="Arial"/>
                  <a:cs typeface="Arial"/>
                </a:rPr>
                <a:t>per</a:t>
              </a:r>
              <a:r>
                <a:rPr sz="1000" spc="-30" dirty="0">
                  <a:solidFill>
                    <a:srgbClr val="222222"/>
                  </a:solidFill>
                  <a:latin typeface="Arial"/>
                  <a:cs typeface="Arial"/>
                </a:rPr>
                <a:t> </a:t>
              </a:r>
              <a:r>
                <a:rPr sz="1000" spc="-5" dirty="0">
                  <a:solidFill>
                    <a:srgbClr val="222222"/>
                  </a:solidFill>
                  <a:latin typeface="Arial"/>
                  <a:cs typeface="Arial"/>
                </a:rPr>
                <a:t>genome</a:t>
              </a:r>
              <a:endParaRPr sz="1000">
                <a:latin typeface="Arial"/>
                <a:cs typeface="Arial"/>
              </a:endParaRPr>
            </a:p>
          </p:txBody>
        </p:sp>
        <p:sp>
          <p:nvSpPr>
            <p:cNvPr id="17" name="object 17"/>
            <p:cNvSpPr/>
            <p:nvPr/>
          </p:nvSpPr>
          <p:spPr>
            <a:xfrm>
              <a:off x="6211567" y="1687587"/>
              <a:ext cx="138430" cy="0"/>
            </a:xfrm>
            <a:custGeom>
              <a:avLst/>
              <a:gdLst/>
              <a:ahLst/>
              <a:cxnLst/>
              <a:rect l="l" t="t" r="r" b="b"/>
              <a:pathLst>
                <a:path w="138429">
                  <a:moveTo>
                    <a:pt x="0" y="0"/>
                  </a:moveTo>
                  <a:lnTo>
                    <a:pt x="138299" y="0"/>
                  </a:lnTo>
                </a:path>
              </a:pathLst>
            </a:custGeom>
            <a:ln w="28574">
              <a:solidFill>
                <a:srgbClr val="D4A51E"/>
              </a:solidFill>
            </a:ln>
          </p:spPr>
          <p:txBody>
            <a:bodyPr wrap="square" lIns="0" tIns="0" rIns="0" bIns="0" rtlCol="0"/>
            <a:lstStyle/>
            <a:p>
              <a:endParaRPr/>
            </a:p>
          </p:txBody>
        </p:sp>
        <p:sp>
          <p:nvSpPr>
            <p:cNvPr id="18" name="object 18"/>
            <p:cNvSpPr txBox="1"/>
            <p:nvPr/>
          </p:nvSpPr>
          <p:spPr>
            <a:xfrm>
              <a:off x="5016500" y="1591569"/>
              <a:ext cx="1892300" cy="521334"/>
            </a:xfrm>
            <a:prstGeom prst="rect">
              <a:avLst/>
            </a:prstGeom>
          </p:spPr>
          <p:txBody>
            <a:bodyPr vert="horz" wrap="square" lIns="0" tIns="12700" rIns="0" bIns="0" rtlCol="0">
              <a:spAutoFit/>
            </a:bodyPr>
            <a:lstStyle/>
            <a:p>
              <a:pPr marL="150495">
                <a:lnSpc>
                  <a:spcPct val="100000"/>
                </a:lnSpc>
                <a:spcBef>
                  <a:spcPts val="100"/>
                </a:spcBef>
                <a:tabLst>
                  <a:tab pos="1385570" algn="l"/>
                </a:tabLst>
              </a:pPr>
              <a:r>
                <a:rPr sz="1000" dirty="0">
                  <a:solidFill>
                    <a:srgbClr val="222222"/>
                  </a:solidFill>
                  <a:latin typeface="Arial"/>
                  <a:cs typeface="Arial"/>
                </a:rPr>
                <a:t>Moore</a:t>
              </a:r>
              <a:r>
                <a:rPr sz="1000" spc="-20" dirty="0">
                  <a:solidFill>
                    <a:srgbClr val="222222"/>
                  </a:solidFill>
                  <a:latin typeface="Arial"/>
                  <a:cs typeface="Arial"/>
                </a:rPr>
                <a:t>’</a:t>
              </a:r>
              <a:r>
                <a:rPr sz="1000" dirty="0">
                  <a:solidFill>
                    <a:srgbClr val="222222"/>
                  </a:solidFill>
                  <a:latin typeface="Arial"/>
                  <a:cs typeface="Arial"/>
                </a:rPr>
                <a:t>s</a:t>
              </a:r>
              <a:r>
                <a:rPr sz="1000" spc="-5" dirty="0">
                  <a:solidFill>
                    <a:srgbClr val="222222"/>
                  </a:solidFill>
                  <a:latin typeface="Arial"/>
                  <a:cs typeface="Arial"/>
                </a:rPr>
                <a:t> La</a:t>
              </a:r>
              <a:r>
                <a:rPr sz="1000" dirty="0">
                  <a:solidFill>
                    <a:srgbClr val="222222"/>
                  </a:solidFill>
                  <a:latin typeface="Arial"/>
                  <a:cs typeface="Arial"/>
                </a:rPr>
                <a:t>w	</a:t>
              </a:r>
              <a:r>
                <a:rPr sz="1000" spc="-5" dirty="0">
                  <a:solidFill>
                    <a:srgbClr val="222222"/>
                  </a:solidFill>
                  <a:latin typeface="Arial"/>
                  <a:cs typeface="Arial"/>
                </a:rPr>
                <a:t>Forecast</a:t>
              </a:r>
              <a:endParaRPr sz="1000">
                <a:latin typeface="Arial"/>
                <a:cs typeface="Arial"/>
              </a:endParaRPr>
            </a:p>
            <a:p>
              <a:pPr>
                <a:lnSpc>
                  <a:spcPct val="100000"/>
                </a:lnSpc>
                <a:spcBef>
                  <a:spcPts val="5"/>
                </a:spcBef>
              </a:pPr>
              <a:endParaRPr sz="1300">
                <a:latin typeface="Arial"/>
                <a:cs typeface="Arial"/>
              </a:endParaRPr>
            </a:p>
            <a:p>
              <a:pPr marL="12700">
                <a:lnSpc>
                  <a:spcPct val="100000"/>
                </a:lnSpc>
                <a:spcBef>
                  <a:spcPts val="5"/>
                </a:spcBef>
              </a:pPr>
              <a:r>
                <a:rPr sz="1000" spc="-5" dirty="0">
                  <a:solidFill>
                    <a:srgbClr val="222222"/>
                  </a:solidFill>
                  <a:latin typeface="Arial"/>
                  <a:cs typeface="Arial"/>
                </a:rPr>
                <a:t>Cost</a:t>
              </a:r>
              <a:r>
                <a:rPr sz="1000" spc="-30" dirty="0">
                  <a:solidFill>
                    <a:srgbClr val="222222"/>
                  </a:solidFill>
                  <a:latin typeface="Arial"/>
                  <a:cs typeface="Arial"/>
                </a:rPr>
                <a:t> </a:t>
              </a:r>
              <a:r>
                <a:rPr sz="1000" spc="-5" dirty="0">
                  <a:solidFill>
                    <a:srgbClr val="222222"/>
                  </a:solidFill>
                  <a:latin typeface="Arial"/>
                  <a:cs typeface="Arial"/>
                </a:rPr>
                <a:t>of</a:t>
              </a:r>
              <a:r>
                <a:rPr sz="1000" spc="-25" dirty="0">
                  <a:solidFill>
                    <a:srgbClr val="222222"/>
                  </a:solidFill>
                  <a:latin typeface="Arial"/>
                  <a:cs typeface="Arial"/>
                </a:rPr>
                <a:t> </a:t>
              </a:r>
              <a:r>
                <a:rPr sz="1000" dirty="0">
                  <a:solidFill>
                    <a:srgbClr val="222222"/>
                  </a:solidFill>
                  <a:latin typeface="Arial"/>
                  <a:cs typeface="Arial"/>
                </a:rPr>
                <a:t>sequencing</a:t>
              </a:r>
              <a:r>
                <a:rPr sz="1000" spc="-25" dirty="0">
                  <a:solidFill>
                    <a:srgbClr val="222222"/>
                  </a:solidFill>
                  <a:latin typeface="Arial"/>
                  <a:cs typeface="Arial"/>
                </a:rPr>
                <a:t> </a:t>
              </a:r>
              <a:r>
                <a:rPr sz="1000" spc="-5" dirty="0">
                  <a:solidFill>
                    <a:srgbClr val="222222"/>
                  </a:solidFill>
                  <a:latin typeface="Arial"/>
                  <a:cs typeface="Arial"/>
                </a:rPr>
                <a:t>genome</a:t>
              </a:r>
              <a:endParaRPr sz="1000">
                <a:latin typeface="Arial"/>
                <a:cs typeface="Arial"/>
              </a:endParaRPr>
            </a:p>
          </p:txBody>
        </p:sp>
      </p:grpSp>
      <p:grpSp>
        <p:nvGrpSpPr>
          <p:cNvPr id="32" name="object 32">
            <a:extLst>
              <a:ext uri="{C183D7F6-B498-43B3-948B-1728B52AA6E4}">
                <adec:decorative xmlns:adec="http://schemas.microsoft.com/office/drawing/2017/decorative" val="1"/>
              </a:ext>
            </a:extLst>
          </p:cNvPr>
          <p:cNvGrpSpPr/>
          <p:nvPr/>
        </p:nvGrpSpPr>
        <p:grpSpPr>
          <a:xfrm>
            <a:off x="8682037" y="147637"/>
            <a:ext cx="238125" cy="238125"/>
            <a:chOff x="8682037" y="147637"/>
            <a:chExt cx="238125" cy="238125"/>
          </a:xfrm>
        </p:grpSpPr>
        <p:sp>
          <p:nvSpPr>
            <p:cNvPr id="33" name="object 33"/>
            <p:cNvSpPr/>
            <p:nvPr/>
          </p:nvSpPr>
          <p:spPr>
            <a:xfrm>
              <a:off x="8686800" y="152400"/>
              <a:ext cx="101600" cy="101600"/>
            </a:xfrm>
            <a:custGeom>
              <a:avLst/>
              <a:gdLst/>
              <a:ahLst/>
              <a:cxnLst/>
              <a:rect l="l" t="t" r="r" b="b"/>
              <a:pathLst>
                <a:path w="101600" h="101600">
                  <a:moveTo>
                    <a:pt x="0" y="0"/>
                  </a:moveTo>
                  <a:lnTo>
                    <a:pt x="101399" y="0"/>
                  </a:lnTo>
                  <a:lnTo>
                    <a:pt x="101399" y="101399"/>
                  </a:lnTo>
                  <a:lnTo>
                    <a:pt x="0" y="101399"/>
                  </a:lnTo>
                  <a:lnTo>
                    <a:pt x="0" y="0"/>
                  </a:lnTo>
                  <a:close/>
                </a:path>
              </a:pathLst>
            </a:custGeom>
            <a:ln w="9524">
              <a:solidFill>
                <a:srgbClr val="2773AA"/>
              </a:solidFill>
            </a:ln>
          </p:spPr>
          <p:txBody>
            <a:bodyPr wrap="square" lIns="0" tIns="0" rIns="0" bIns="0" rtlCol="0"/>
            <a:lstStyle/>
            <a:p>
              <a:endParaRPr/>
            </a:p>
          </p:txBody>
        </p:sp>
        <p:sp>
          <p:nvSpPr>
            <p:cNvPr id="34" name="object 34"/>
            <p:cNvSpPr/>
            <p:nvPr/>
          </p:nvSpPr>
          <p:spPr>
            <a:xfrm>
              <a:off x="8813762" y="152400"/>
              <a:ext cx="101600" cy="101600"/>
            </a:xfrm>
            <a:custGeom>
              <a:avLst/>
              <a:gdLst/>
              <a:ahLst/>
              <a:cxnLst/>
              <a:rect l="l" t="t" r="r" b="b"/>
              <a:pathLst>
                <a:path w="101600" h="101600">
                  <a:moveTo>
                    <a:pt x="101399" y="101399"/>
                  </a:moveTo>
                  <a:lnTo>
                    <a:pt x="0" y="101399"/>
                  </a:lnTo>
                  <a:lnTo>
                    <a:pt x="0" y="0"/>
                  </a:lnTo>
                  <a:lnTo>
                    <a:pt x="101399" y="0"/>
                  </a:lnTo>
                  <a:lnTo>
                    <a:pt x="101399" y="101399"/>
                  </a:lnTo>
                  <a:close/>
                </a:path>
              </a:pathLst>
            </a:custGeom>
            <a:solidFill>
              <a:srgbClr val="2773AA"/>
            </a:solidFill>
          </p:spPr>
          <p:txBody>
            <a:bodyPr wrap="square" lIns="0" tIns="0" rIns="0" bIns="0" rtlCol="0"/>
            <a:lstStyle/>
            <a:p>
              <a:endParaRPr/>
            </a:p>
          </p:txBody>
        </p:sp>
        <p:sp>
          <p:nvSpPr>
            <p:cNvPr id="35" name="object 35"/>
            <p:cNvSpPr/>
            <p:nvPr/>
          </p:nvSpPr>
          <p:spPr>
            <a:xfrm>
              <a:off x="8686800" y="152400"/>
              <a:ext cx="228600" cy="228600"/>
            </a:xfrm>
            <a:custGeom>
              <a:avLst/>
              <a:gdLst/>
              <a:ahLst/>
              <a:cxnLst/>
              <a:rect l="l" t="t" r="r" b="b"/>
              <a:pathLst>
                <a:path w="228600" h="228600">
                  <a:moveTo>
                    <a:pt x="126962" y="0"/>
                  </a:moveTo>
                  <a:lnTo>
                    <a:pt x="228362" y="0"/>
                  </a:lnTo>
                  <a:lnTo>
                    <a:pt x="228362" y="101399"/>
                  </a:lnTo>
                  <a:lnTo>
                    <a:pt x="126962" y="101399"/>
                  </a:lnTo>
                  <a:lnTo>
                    <a:pt x="126962" y="0"/>
                  </a:lnTo>
                  <a:close/>
                </a:path>
                <a:path w="228600" h="228600">
                  <a:moveTo>
                    <a:pt x="0" y="127056"/>
                  </a:moveTo>
                  <a:lnTo>
                    <a:pt x="101399" y="127056"/>
                  </a:lnTo>
                  <a:lnTo>
                    <a:pt x="101399" y="228456"/>
                  </a:lnTo>
                  <a:lnTo>
                    <a:pt x="0" y="228456"/>
                  </a:lnTo>
                  <a:lnTo>
                    <a:pt x="0" y="127056"/>
                  </a:lnTo>
                  <a:close/>
                </a:path>
                <a:path w="228600" h="228600">
                  <a:moveTo>
                    <a:pt x="126962" y="127056"/>
                  </a:moveTo>
                  <a:lnTo>
                    <a:pt x="228362" y="127056"/>
                  </a:lnTo>
                  <a:lnTo>
                    <a:pt x="228362" y="228456"/>
                  </a:lnTo>
                  <a:lnTo>
                    <a:pt x="126962" y="228456"/>
                  </a:lnTo>
                  <a:lnTo>
                    <a:pt x="126962" y="127056"/>
                  </a:lnTo>
                  <a:close/>
                </a:path>
              </a:pathLst>
            </a:custGeom>
            <a:ln w="9524">
              <a:solidFill>
                <a:srgbClr val="2773AA"/>
              </a:solidFill>
            </a:ln>
          </p:spPr>
          <p:txBody>
            <a:bodyPr wrap="square" lIns="0" tIns="0" rIns="0" bIns="0" rtlCol="0"/>
            <a:lstStyle/>
            <a:p>
              <a:endParaRPr/>
            </a:p>
          </p:txBody>
        </p:sp>
      </p:grpSp>
      <p:sp>
        <p:nvSpPr>
          <p:cNvPr id="31" name="object 31">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19" name="object 19"/>
          <p:cNvSpPr txBox="1"/>
          <p:nvPr/>
        </p:nvSpPr>
        <p:spPr>
          <a:xfrm>
            <a:off x="109749" y="4957244"/>
            <a:ext cx="2951480" cy="132080"/>
          </a:xfrm>
          <a:prstGeom prst="rect">
            <a:avLst/>
          </a:prstGeom>
        </p:spPr>
        <p:txBody>
          <a:bodyPr vert="horz" wrap="square" lIns="0" tIns="12700" rIns="0" bIns="0" rtlCol="0">
            <a:spAutoFit/>
          </a:bodyPr>
          <a:lstStyle/>
          <a:p>
            <a:pPr marL="12700">
              <a:lnSpc>
                <a:spcPct val="100000"/>
              </a:lnSpc>
              <a:spcBef>
                <a:spcPts val="100"/>
              </a:spcBef>
            </a:pPr>
            <a:r>
              <a:rPr sz="700" i="1" spc="-5" dirty="0">
                <a:solidFill>
                  <a:srgbClr val="222222"/>
                </a:solidFill>
                <a:latin typeface="Arial"/>
                <a:cs typeface="Arial"/>
              </a:rPr>
              <a:t>Sources:</a:t>
            </a:r>
            <a:r>
              <a:rPr sz="700" i="1" spc="-15" dirty="0">
                <a:solidFill>
                  <a:srgbClr val="222222"/>
                </a:solidFill>
                <a:latin typeface="Arial"/>
                <a:cs typeface="Arial"/>
              </a:rPr>
              <a:t> </a:t>
            </a:r>
            <a:r>
              <a:rPr sz="700" i="1" spc="-5" dirty="0">
                <a:solidFill>
                  <a:srgbClr val="222222"/>
                </a:solidFill>
                <a:latin typeface="Arial"/>
                <a:cs typeface="Arial"/>
              </a:rPr>
              <a:t>National</a:t>
            </a:r>
            <a:r>
              <a:rPr sz="700" i="1" spc="-10" dirty="0">
                <a:solidFill>
                  <a:srgbClr val="222222"/>
                </a:solidFill>
                <a:latin typeface="Arial"/>
                <a:cs typeface="Arial"/>
              </a:rPr>
              <a:t> </a:t>
            </a:r>
            <a:r>
              <a:rPr sz="700" i="1" spc="-5" dirty="0">
                <a:solidFill>
                  <a:srgbClr val="222222"/>
                </a:solidFill>
                <a:latin typeface="Arial"/>
                <a:cs typeface="Arial"/>
              </a:rPr>
              <a:t>Human</a:t>
            </a:r>
            <a:r>
              <a:rPr sz="700" i="1" spc="-15" dirty="0">
                <a:solidFill>
                  <a:srgbClr val="222222"/>
                </a:solidFill>
                <a:latin typeface="Arial"/>
                <a:cs typeface="Arial"/>
              </a:rPr>
              <a:t> </a:t>
            </a:r>
            <a:r>
              <a:rPr sz="700" i="1" spc="-5" dirty="0">
                <a:solidFill>
                  <a:srgbClr val="222222"/>
                </a:solidFill>
                <a:latin typeface="Arial"/>
                <a:cs typeface="Arial"/>
              </a:rPr>
              <a:t>Genome</a:t>
            </a:r>
            <a:r>
              <a:rPr sz="700" i="1" spc="-10" dirty="0">
                <a:solidFill>
                  <a:srgbClr val="222222"/>
                </a:solidFill>
                <a:latin typeface="Arial"/>
                <a:cs typeface="Arial"/>
              </a:rPr>
              <a:t> </a:t>
            </a:r>
            <a:r>
              <a:rPr sz="700" i="1" spc="-5" dirty="0">
                <a:solidFill>
                  <a:srgbClr val="222222"/>
                </a:solidFill>
                <a:latin typeface="Arial"/>
                <a:cs typeface="Arial"/>
              </a:rPr>
              <a:t>Research</a:t>
            </a:r>
            <a:r>
              <a:rPr sz="700" i="1" spc="-15" dirty="0">
                <a:solidFill>
                  <a:srgbClr val="222222"/>
                </a:solidFill>
                <a:latin typeface="Arial"/>
                <a:cs typeface="Arial"/>
              </a:rPr>
              <a:t> </a:t>
            </a:r>
            <a:r>
              <a:rPr sz="700" i="1" spc="-5" dirty="0">
                <a:solidFill>
                  <a:srgbClr val="222222"/>
                </a:solidFill>
                <a:latin typeface="Arial"/>
                <a:cs typeface="Arial"/>
              </a:rPr>
              <a:t>Institute</a:t>
            </a:r>
            <a:r>
              <a:rPr sz="700" i="1" spc="-10" dirty="0">
                <a:solidFill>
                  <a:srgbClr val="222222"/>
                </a:solidFill>
                <a:latin typeface="Arial"/>
                <a:cs typeface="Arial"/>
              </a:rPr>
              <a:t> </a:t>
            </a:r>
            <a:r>
              <a:rPr sz="700" i="1" dirty="0">
                <a:solidFill>
                  <a:srgbClr val="222222"/>
                </a:solidFill>
                <a:latin typeface="Arial"/>
                <a:cs typeface="Arial"/>
              </a:rPr>
              <a:t>(NHGRI),</a:t>
            </a:r>
            <a:r>
              <a:rPr sz="700" i="1" spc="-35" dirty="0">
                <a:solidFill>
                  <a:srgbClr val="222222"/>
                </a:solidFill>
                <a:latin typeface="Arial"/>
                <a:cs typeface="Arial"/>
              </a:rPr>
              <a:t> </a:t>
            </a:r>
            <a:r>
              <a:rPr sz="700" i="1" spc="-5" dirty="0">
                <a:solidFill>
                  <a:srgbClr val="222222"/>
                </a:solidFill>
                <a:latin typeface="Arial"/>
                <a:cs typeface="Arial"/>
              </a:rPr>
              <a:t>Ark</a:t>
            </a:r>
            <a:r>
              <a:rPr sz="700" i="1" spc="-15" dirty="0">
                <a:solidFill>
                  <a:srgbClr val="222222"/>
                </a:solidFill>
                <a:latin typeface="Arial"/>
                <a:cs typeface="Arial"/>
              </a:rPr>
              <a:t> </a:t>
            </a:r>
            <a:r>
              <a:rPr sz="700" i="1" spc="-5" dirty="0">
                <a:solidFill>
                  <a:srgbClr val="222222"/>
                </a:solidFill>
                <a:latin typeface="Arial"/>
                <a:cs typeface="Arial"/>
              </a:rPr>
              <a:t>Invest</a:t>
            </a:r>
            <a:endParaRPr sz="7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4500" y="467128"/>
            <a:ext cx="648271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Cancer</a:t>
            </a:r>
            <a:r>
              <a:rPr spc="-30" dirty="0">
                <a:solidFill>
                  <a:srgbClr val="2773AA"/>
                </a:solidFill>
              </a:rPr>
              <a:t> </a:t>
            </a:r>
            <a:r>
              <a:rPr spc="-5" dirty="0">
                <a:solidFill>
                  <a:srgbClr val="2773AA"/>
                </a:solidFill>
              </a:rPr>
              <a:t>screening</a:t>
            </a:r>
            <a:r>
              <a:rPr spc="-30" dirty="0">
                <a:solidFill>
                  <a:srgbClr val="2773AA"/>
                </a:solidFill>
              </a:rPr>
              <a:t> </a:t>
            </a:r>
            <a:r>
              <a:rPr spc="-5" dirty="0">
                <a:solidFill>
                  <a:srgbClr val="2773AA"/>
                </a:solidFill>
              </a:rPr>
              <a:t>approaching</a:t>
            </a:r>
            <a:r>
              <a:rPr spc="-30" dirty="0">
                <a:solidFill>
                  <a:srgbClr val="2773AA"/>
                </a:solidFill>
              </a:rPr>
              <a:t> </a:t>
            </a:r>
            <a:r>
              <a:rPr spc="-5" dirty="0">
                <a:solidFill>
                  <a:srgbClr val="2773AA"/>
                </a:solidFill>
              </a:rPr>
              <a:t>reimbursability</a:t>
            </a:r>
          </a:p>
        </p:txBody>
      </p:sp>
      <p:sp>
        <p:nvSpPr>
          <p:cNvPr id="5" name="object 5"/>
          <p:cNvSpPr txBox="1"/>
          <p:nvPr/>
        </p:nvSpPr>
        <p:spPr>
          <a:xfrm>
            <a:off x="1783470" y="1064450"/>
            <a:ext cx="261175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Cancer</a:t>
            </a:r>
            <a:r>
              <a:rPr sz="1400" b="1" spc="-30" dirty="0">
                <a:solidFill>
                  <a:srgbClr val="2773AA"/>
                </a:solidFill>
                <a:latin typeface="Arial"/>
                <a:cs typeface="Arial"/>
              </a:rPr>
              <a:t> </a:t>
            </a:r>
            <a:r>
              <a:rPr sz="1400" b="1" spc="-5" dirty="0">
                <a:solidFill>
                  <a:srgbClr val="2773AA"/>
                </a:solidFill>
                <a:latin typeface="Arial"/>
                <a:cs typeface="Arial"/>
              </a:rPr>
              <a:t>screening</a:t>
            </a:r>
            <a:r>
              <a:rPr sz="1400" b="1" spc="-30" dirty="0">
                <a:solidFill>
                  <a:srgbClr val="2773AA"/>
                </a:solidFill>
                <a:latin typeface="Arial"/>
                <a:cs typeface="Arial"/>
              </a:rPr>
              <a:t> </a:t>
            </a:r>
            <a:r>
              <a:rPr sz="1400" b="1" spc="-5" dirty="0">
                <a:solidFill>
                  <a:srgbClr val="2773AA"/>
                </a:solidFill>
                <a:latin typeface="Arial"/>
                <a:cs typeface="Arial"/>
              </a:rPr>
              <a:t>price</a:t>
            </a:r>
            <a:r>
              <a:rPr sz="1400" b="1" spc="-30" dirty="0">
                <a:solidFill>
                  <a:srgbClr val="2773AA"/>
                </a:solidFill>
                <a:latin typeface="Arial"/>
                <a:cs typeface="Arial"/>
              </a:rPr>
              <a:t> </a:t>
            </a:r>
            <a:r>
              <a:rPr sz="1400" b="1" spc="-5" dirty="0">
                <a:solidFill>
                  <a:srgbClr val="2773AA"/>
                </a:solidFill>
                <a:latin typeface="Arial"/>
                <a:cs typeface="Arial"/>
              </a:rPr>
              <a:t>curves</a:t>
            </a:r>
            <a:endParaRPr sz="1400">
              <a:latin typeface="Arial"/>
              <a:cs typeface="Arial"/>
            </a:endParaRPr>
          </a:p>
        </p:txBody>
      </p:sp>
      <p:sp>
        <p:nvSpPr>
          <p:cNvPr id="6" name="object 6">
            <a:extLst>
              <a:ext uri="{C183D7F6-B498-43B3-948B-1728B52AA6E4}">
                <adec:decorative xmlns:adec="http://schemas.microsoft.com/office/drawing/2017/decorative" val="1"/>
              </a:ext>
            </a:extLst>
          </p:cNvPr>
          <p:cNvSpPr/>
          <p:nvPr/>
        </p:nvSpPr>
        <p:spPr>
          <a:xfrm>
            <a:off x="643747" y="1374429"/>
            <a:ext cx="4893310" cy="0"/>
          </a:xfrm>
          <a:custGeom>
            <a:avLst/>
            <a:gdLst/>
            <a:ahLst/>
            <a:cxnLst/>
            <a:rect l="l" t="t" r="r" b="b"/>
            <a:pathLst>
              <a:path w="4893310">
                <a:moveTo>
                  <a:pt x="0" y="0"/>
                </a:moveTo>
                <a:lnTo>
                  <a:pt x="4892699" y="0"/>
                </a:lnTo>
              </a:path>
            </a:pathLst>
          </a:custGeom>
          <a:ln w="9524">
            <a:solidFill>
              <a:srgbClr val="2773AA"/>
            </a:solidFill>
          </a:ln>
        </p:spPr>
        <p:txBody>
          <a:bodyPr wrap="square" lIns="0" tIns="0" rIns="0" bIns="0" rtlCol="0"/>
          <a:lstStyle/>
          <a:p>
            <a:endParaRPr/>
          </a:p>
        </p:txBody>
      </p:sp>
      <p:grpSp>
        <p:nvGrpSpPr>
          <p:cNvPr id="43" name="Group 42" descr="Line graphs showing the incremental cost/life-year gained for different price tests as patient age increases. Eligibility for reimbursement is labeled as a $100,000/life-year threshold.">
            <a:extLst>
              <a:ext uri="{FF2B5EF4-FFF2-40B4-BE49-F238E27FC236}">
                <a16:creationId xmlns:a16="http://schemas.microsoft.com/office/drawing/2014/main" id="{B9F95286-B11D-408F-9977-391E9AD6C23B}"/>
              </a:ext>
            </a:extLst>
          </p:cNvPr>
          <p:cNvGrpSpPr/>
          <p:nvPr/>
        </p:nvGrpSpPr>
        <p:grpSpPr>
          <a:xfrm>
            <a:off x="109749" y="1430757"/>
            <a:ext cx="5458291" cy="3549433"/>
            <a:chOff x="109749" y="1430757"/>
            <a:chExt cx="5458291" cy="3549433"/>
          </a:xfrm>
        </p:grpSpPr>
        <p:grpSp>
          <p:nvGrpSpPr>
            <p:cNvPr id="8" name="object 8"/>
            <p:cNvGrpSpPr/>
            <p:nvPr/>
          </p:nvGrpSpPr>
          <p:grpSpPr>
            <a:xfrm>
              <a:off x="1328145" y="1889596"/>
              <a:ext cx="4239895" cy="2712720"/>
              <a:chOff x="1328145" y="1889596"/>
              <a:chExt cx="4239895" cy="2712720"/>
            </a:xfrm>
          </p:grpSpPr>
          <p:sp>
            <p:nvSpPr>
              <p:cNvPr id="9" name="object 9"/>
              <p:cNvSpPr/>
              <p:nvPr/>
            </p:nvSpPr>
            <p:spPr>
              <a:xfrm>
                <a:off x="1332902" y="3802522"/>
                <a:ext cx="4225925" cy="698500"/>
              </a:xfrm>
              <a:custGeom>
                <a:avLst/>
                <a:gdLst/>
                <a:ahLst/>
                <a:cxnLst/>
                <a:rect l="l" t="t" r="r" b="b"/>
                <a:pathLst>
                  <a:path w="4225925" h="698500">
                    <a:moveTo>
                      <a:pt x="4225500" y="698399"/>
                    </a:moveTo>
                    <a:lnTo>
                      <a:pt x="0" y="698399"/>
                    </a:lnTo>
                    <a:lnTo>
                      <a:pt x="0" y="0"/>
                    </a:lnTo>
                    <a:lnTo>
                      <a:pt x="4225500" y="0"/>
                    </a:lnTo>
                    <a:lnTo>
                      <a:pt x="4225500" y="698399"/>
                    </a:lnTo>
                    <a:close/>
                  </a:path>
                </a:pathLst>
              </a:custGeom>
              <a:solidFill>
                <a:srgbClr val="CEE1F3">
                  <a:alpha val="73179"/>
                </a:srgbClr>
              </a:solidFill>
            </p:spPr>
            <p:txBody>
              <a:bodyPr wrap="square" lIns="0" tIns="0" rIns="0" bIns="0" rtlCol="0"/>
              <a:lstStyle/>
              <a:p>
                <a:endParaRPr/>
              </a:p>
            </p:txBody>
          </p:sp>
          <p:sp>
            <p:nvSpPr>
              <p:cNvPr id="10" name="object 10"/>
              <p:cNvSpPr/>
              <p:nvPr/>
            </p:nvSpPr>
            <p:spPr>
              <a:xfrm>
                <a:off x="1332907" y="1899590"/>
                <a:ext cx="4230370" cy="2698115"/>
              </a:xfrm>
              <a:custGeom>
                <a:avLst/>
                <a:gdLst/>
                <a:ahLst/>
                <a:cxnLst/>
                <a:rect l="l" t="t" r="r" b="b"/>
                <a:pathLst>
                  <a:path w="4230370" h="2698115">
                    <a:moveTo>
                      <a:pt x="4309" y="2600913"/>
                    </a:moveTo>
                    <a:lnTo>
                      <a:pt x="4229809" y="2600913"/>
                    </a:lnTo>
                  </a:path>
                  <a:path w="4230370" h="2698115">
                    <a:moveTo>
                      <a:pt x="0" y="2697599"/>
                    </a:moveTo>
                    <a:lnTo>
                      <a:pt x="0" y="0"/>
                    </a:lnTo>
                  </a:path>
                </a:pathLst>
              </a:custGeom>
              <a:ln w="9524">
                <a:solidFill>
                  <a:srgbClr val="063763"/>
                </a:solidFill>
              </a:ln>
            </p:spPr>
            <p:txBody>
              <a:bodyPr wrap="square" lIns="0" tIns="0" rIns="0" bIns="0" rtlCol="0"/>
              <a:lstStyle/>
              <a:p>
                <a:endParaRPr/>
              </a:p>
            </p:txBody>
          </p:sp>
          <p:sp>
            <p:nvSpPr>
              <p:cNvPr id="11" name="object 11"/>
              <p:cNvSpPr/>
              <p:nvPr/>
            </p:nvSpPr>
            <p:spPr>
              <a:xfrm>
                <a:off x="2035991" y="1894358"/>
                <a:ext cx="3515995" cy="2702560"/>
              </a:xfrm>
              <a:custGeom>
                <a:avLst/>
                <a:gdLst/>
                <a:ahLst/>
                <a:cxnLst/>
                <a:rect l="l" t="t" r="r" b="b"/>
                <a:pathLst>
                  <a:path w="3515995" h="2702560">
                    <a:moveTo>
                      <a:pt x="0" y="2697599"/>
                    </a:moveTo>
                    <a:lnTo>
                      <a:pt x="0" y="0"/>
                    </a:lnTo>
                  </a:path>
                  <a:path w="3515995" h="2702560">
                    <a:moveTo>
                      <a:pt x="703082" y="2698471"/>
                    </a:moveTo>
                    <a:lnTo>
                      <a:pt x="703082" y="871"/>
                    </a:lnTo>
                  </a:path>
                  <a:path w="3515995" h="2702560">
                    <a:moveTo>
                      <a:pt x="1406166" y="2699343"/>
                    </a:moveTo>
                    <a:lnTo>
                      <a:pt x="1406166" y="1743"/>
                    </a:lnTo>
                  </a:path>
                  <a:path w="3515995" h="2702560">
                    <a:moveTo>
                      <a:pt x="2109249" y="2700215"/>
                    </a:moveTo>
                    <a:lnTo>
                      <a:pt x="2109249" y="2615"/>
                    </a:lnTo>
                  </a:path>
                  <a:path w="3515995" h="2702560">
                    <a:moveTo>
                      <a:pt x="2812332" y="2701087"/>
                    </a:moveTo>
                    <a:lnTo>
                      <a:pt x="2812332" y="3487"/>
                    </a:lnTo>
                  </a:path>
                  <a:path w="3515995" h="2702560">
                    <a:moveTo>
                      <a:pt x="3515415" y="2701959"/>
                    </a:moveTo>
                    <a:lnTo>
                      <a:pt x="3515415" y="4359"/>
                    </a:lnTo>
                  </a:path>
                </a:pathLst>
              </a:custGeom>
              <a:ln w="9524">
                <a:solidFill>
                  <a:srgbClr val="CEE1F3"/>
                </a:solidFill>
              </a:ln>
            </p:spPr>
            <p:txBody>
              <a:bodyPr wrap="square" lIns="0" tIns="0" rIns="0" bIns="0" rtlCol="0"/>
              <a:lstStyle/>
              <a:p>
                <a:endParaRPr/>
              </a:p>
            </p:txBody>
          </p:sp>
        </p:grpSp>
        <p:sp>
          <p:nvSpPr>
            <p:cNvPr id="12" name="object 12"/>
            <p:cNvSpPr txBox="1"/>
            <p:nvPr/>
          </p:nvSpPr>
          <p:spPr>
            <a:xfrm>
              <a:off x="4765030" y="4594752"/>
              <a:ext cx="167005"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70</a:t>
              </a:r>
              <a:endParaRPr sz="1000">
                <a:latin typeface="Arial"/>
                <a:cs typeface="Arial"/>
              </a:endParaRPr>
            </a:p>
          </p:txBody>
        </p:sp>
        <p:sp>
          <p:nvSpPr>
            <p:cNvPr id="14" name="object 14"/>
            <p:cNvSpPr txBox="1"/>
            <p:nvPr/>
          </p:nvSpPr>
          <p:spPr>
            <a:xfrm>
              <a:off x="896327" y="1823043"/>
              <a:ext cx="371475" cy="202311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$350k</a:t>
              </a:r>
              <a:endParaRPr sz="1000">
                <a:latin typeface="Arial"/>
                <a:cs typeface="Arial"/>
              </a:endParaRPr>
            </a:p>
            <a:p>
              <a:pPr>
                <a:lnSpc>
                  <a:spcPct val="100000"/>
                </a:lnSpc>
                <a:spcBef>
                  <a:spcPts val="35"/>
                </a:spcBef>
              </a:pPr>
              <a:endParaRPr sz="1450">
                <a:latin typeface="Arial"/>
                <a:cs typeface="Arial"/>
              </a:endParaRPr>
            </a:p>
            <a:p>
              <a:pPr marL="12700">
                <a:lnSpc>
                  <a:spcPct val="100000"/>
                </a:lnSpc>
              </a:pPr>
              <a:r>
                <a:rPr sz="1000" spc="-5" dirty="0">
                  <a:solidFill>
                    <a:srgbClr val="222222"/>
                  </a:solidFill>
                  <a:latin typeface="Arial"/>
                  <a:cs typeface="Arial"/>
                </a:rPr>
                <a:t>$300k</a:t>
              </a:r>
              <a:endParaRPr sz="1000">
                <a:latin typeface="Arial"/>
                <a:cs typeface="Arial"/>
              </a:endParaRPr>
            </a:p>
            <a:p>
              <a:pPr>
                <a:lnSpc>
                  <a:spcPct val="100000"/>
                </a:lnSpc>
                <a:spcBef>
                  <a:spcPts val="40"/>
                </a:spcBef>
              </a:pPr>
              <a:endParaRPr sz="1450">
                <a:latin typeface="Arial"/>
                <a:cs typeface="Arial"/>
              </a:endParaRPr>
            </a:p>
            <a:p>
              <a:pPr marL="12700">
                <a:lnSpc>
                  <a:spcPct val="100000"/>
                </a:lnSpc>
              </a:pPr>
              <a:r>
                <a:rPr sz="1000" spc="-5" dirty="0">
                  <a:solidFill>
                    <a:srgbClr val="222222"/>
                  </a:solidFill>
                  <a:latin typeface="Arial"/>
                  <a:cs typeface="Arial"/>
                </a:rPr>
                <a:t>$250k</a:t>
              </a:r>
              <a:endParaRPr sz="1000">
                <a:latin typeface="Arial"/>
                <a:cs typeface="Arial"/>
              </a:endParaRPr>
            </a:p>
            <a:p>
              <a:pPr>
                <a:lnSpc>
                  <a:spcPct val="100000"/>
                </a:lnSpc>
                <a:spcBef>
                  <a:spcPts val="35"/>
                </a:spcBef>
              </a:pPr>
              <a:endParaRPr sz="1450">
                <a:latin typeface="Arial"/>
                <a:cs typeface="Arial"/>
              </a:endParaRPr>
            </a:p>
            <a:p>
              <a:pPr marL="12700">
                <a:lnSpc>
                  <a:spcPct val="100000"/>
                </a:lnSpc>
              </a:pPr>
              <a:r>
                <a:rPr sz="1000" spc="-5" dirty="0">
                  <a:solidFill>
                    <a:srgbClr val="222222"/>
                  </a:solidFill>
                  <a:latin typeface="Arial"/>
                  <a:cs typeface="Arial"/>
                </a:rPr>
                <a:t>$200k</a:t>
              </a:r>
              <a:endParaRPr sz="1000">
                <a:latin typeface="Arial"/>
                <a:cs typeface="Arial"/>
              </a:endParaRPr>
            </a:p>
            <a:p>
              <a:pPr>
                <a:lnSpc>
                  <a:spcPct val="100000"/>
                </a:lnSpc>
                <a:spcBef>
                  <a:spcPts val="40"/>
                </a:spcBef>
              </a:pPr>
              <a:endParaRPr sz="1450">
                <a:latin typeface="Arial"/>
                <a:cs typeface="Arial"/>
              </a:endParaRPr>
            </a:p>
            <a:p>
              <a:pPr marL="12700">
                <a:lnSpc>
                  <a:spcPct val="100000"/>
                </a:lnSpc>
              </a:pPr>
              <a:r>
                <a:rPr sz="1000" spc="-5" dirty="0">
                  <a:solidFill>
                    <a:srgbClr val="222222"/>
                  </a:solidFill>
                  <a:latin typeface="Arial"/>
                  <a:cs typeface="Arial"/>
                </a:rPr>
                <a:t>$150k</a:t>
              </a:r>
              <a:endParaRPr sz="1000">
                <a:latin typeface="Arial"/>
                <a:cs typeface="Arial"/>
              </a:endParaRPr>
            </a:p>
            <a:p>
              <a:pPr>
                <a:lnSpc>
                  <a:spcPct val="100000"/>
                </a:lnSpc>
                <a:spcBef>
                  <a:spcPts val="35"/>
                </a:spcBef>
              </a:pPr>
              <a:endParaRPr sz="1450">
                <a:latin typeface="Arial"/>
                <a:cs typeface="Arial"/>
              </a:endParaRPr>
            </a:p>
            <a:p>
              <a:pPr marL="12700">
                <a:lnSpc>
                  <a:spcPct val="100000"/>
                </a:lnSpc>
                <a:spcBef>
                  <a:spcPts val="5"/>
                </a:spcBef>
              </a:pPr>
              <a:r>
                <a:rPr sz="1000" spc="-5" dirty="0">
                  <a:solidFill>
                    <a:srgbClr val="222222"/>
                  </a:solidFill>
                  <a:latin typeface="Arial"/>
                  <a:cs typeface="Arial"/>
                </a:rPr>
                <a:t>$100k</a:t>
              </a:r>
              <a:endParaRPr sz="1000">
                <a:latin typeface="Arial"/>
                <a:cs typeface="Arial"/>
              </a:endParaRPr>
            </a:p>
          </p:txBody>
        </p:sp>
        <p:sp>
          <p:nvSpPr>
            <p:cNvPr id="15" name="object 15"/>
            <p:cNvSpPr txBox="1"/>
            <p:nvPr/>
          </p:nvSpPr>
          <p:spPr>
            <a:xfrm>
              <a:off x="966931" y="4036782"/>
              <a:ext cx="30099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$50k</a:t>
              </a:r>
              <a:endParaRPr sz="1000">
                <a:latin typeface="Arial"/>
                <a:cs typeface="Arial"/>
              </a:endParaRPr>
            </a:p>
          </p:txBody>
        </p:sp>
        <p:grpSp>
          <p:nvGrpSpPr>
            <p:cNvPr id="16" name="object 16"/>
            <p:cNvGrpSpPr/>
            <p:nvPr/>
          </p:nvGrpSpPr>
          <p:grpSpPr>
            <a:xfrm>
              <a:off x="1317276" y="1890038"/>
              <a:ext cx="4241165" cy="2289810"/>
              <a:chOff x="1317276" y="1890038"/>
              <a:chExt cx="4241165" cy="2289810"/>
            </a:xfrm>
          </p:grpSpPr>
          <p:sp>
            <p:nvSpPr>
              <p:cNvPr id="17" name="object 17"/>
              <p:cNvSpPr/>
              <p:nvPr/>
            </p:nvSpPr>
            <p:spPr>
              <a:xfrm>
                <a:off x="1332907" y="3794792"/>
                <a:ext cx="4225925" cy="0"/>
              </a:xfrm>
              <a:custGeom>
                <a:avLst/>
                <a:gdLst/>
                <a:ahLst/>
                <a:cxnLst/>
                <a:rect l="l" t="t" r="r" b="b"/>
                <a:pathLst>
                  <a:path w="4225925">
                    <a:moveTo>
                      <a:pt x="0" y="0"/>
                    </a:moveTo>
                    <a:lnTo>
                      <a:pt x="4225499" y="0"/>
                    </a:lnTo>
                  </a:path>
                </a:pathLst>
              </a:custGeom>
              <a:ln w="19049">
                <a:solidFill>
                  <a:srgbClr val="87ADEB"/>
                </a:solidFill>
              </a:ln>
            </p:spPr>
            <p:txBody>
              <a:bodyPr wrap="square" lIns="0" tIns="0" rIns="0" bIns="0" rtlCol="0"/>
              <a:lstStyle/>
              <a:p>
                <a:endParaRPr/>
              </a:p>
            </p:txBody>
          </p:sp>
          <p:sp>
            <p:nvSpPr>
              <p:cNvPr id="18" name="object 18"/>
              <p:cNvSpPr/>
              <p:nvPr/>
            </p:nvSpPr>
            <p:spPr>
              <a:xfrm>
                <a:off x="1332907" y="1894801"/>
                <a:ext cx="4225925" cy="2280285"/>
              </a:xfrm>
              <a:custGeom>
                <a:avLst/>
                <a:gdLst/>
                <a:ahLst/>
                <a:cxnLst/>
                <a:rect l="l" t="t" r="r" b="b"/>
                <a:pathLst>
                  <a:path w="4225925" h="2280285">
                    <a:moveTo>
                      <a:pt x="0" y="2279989"/>
                    </a:moveTo>
                    <a:lnTo>
                      <a:pt x="4225499" y="2279989"/>
                    </a:lnTo>
                  </a:path>
                  <a:path w="4225925" h="2280285">
                    <a:moveTo>
                      <a:pt x="0" y="1139994"/>
                    </a:moveTo>
                    <a:lnTo>
                      <a:pt x="4225499" y="1139994"/>
                    </a:lnTo>
                  </a:path>
                  <a:path w="4225925" h="2280285">
                    <a:moveTo>
                      <a:pt x="0" y="1519993"/>
                    </a:moveTo>
                    <a:lnTo>
                      <a:pt x="4225499" y="1519993"/>
                    </a:lnTo>
                  </a:path>
                  <a:path w="4225925" h="2280285">
                    <a:moveTo>
                      <a:pt x="0" y="379998"/>
                    </a:moveTo>
                    <a:lnTo>
                      <a:pt x="4225499" y="379998"/>
                    </a:lnTo>
                  </a:path>
                  <a:path w="4225925" h="2280285">
                    <a:moveTo>
                      <a:pt x="0" y="759996"/>
                    </a:moveTo>
                    <a:lnTo>
                      <a:pt x="4225499" y="759996"/>
                    </a:lnTo>
                  </a:path>
                  <a:path w="4225925" h="2280285">
                    <a:moveTo>
                      <a:pt x="0" y="0"/>
                    </a:moveTo>
                    <a:lnTo>
                      <a:pt x="4225499" y="0"/>
                    </a:lnTo>
                  </a:path>
                </a:pathLst>
              </a:custGeom>
              <a:ln w="9524">
                <a:solidFill>
                  <a:srgbClr val="B7B7B7"/>
                </a:solidFill>
                <a:prstDash val="lgDash"/>
              </a:ln>
            </p:spPr>
            <p:txBody>
              <a:bodyPr wrap="square" lIns="0" tIns="0" rIns="0" bIns="0" rtlCol="0"/>
              <a:lstStyle/>
              <a:p>
                <a:endParaRPr/>
              </a:p>
            </p:txBody>
          </p:sp>
          <p:sp>
            <p:nvSpPr>
              <p:cNvPr id="19" name="object 19"/>
              <p:cNvSpPr/>
              <p:nvPr/>
            </p:nvSpPr>
            <p:spPr>
              <a:xfrm>
                <a:off x="1343311" y="2326172"/>
                <a:ext cx="3949065" cy="1234440"/>
              </a:xfrm>
              <a:custGeom>
                <a:avLst/>
                <a:gdLst/>
                <a:ahLst/>
                <a:cxnLst/>
                <a:rect l="l" t="t" r="r" b="b"/>
                <a:pathLst>
                  <a:path w="3949065" h="1234439">
                    <a:moveTo>
                      <a:pt x="0" y="0"/>
                    </a:moveTo>
                    <a:lnTo>
                      <a:pt x="25716" y="15616"/>
                    </a:lnTo>
                    <a:lnTo>
                      <a:pt x="60379" y="36775"/>
                    </a:lnTo>
                    <a:lnTo>
                      <a:pt x="101664" y="61963"/>
                    </a:lnTo>
                    <a:lnTo>
                      <a:pt x="147248" y="89670"/>
                    </a:lnTo>
                    <a:lnTo>
                      <a:pt x="194809" y="118384"/>
                    </a:lnTo>
                    <a:lnTo>
                      <a:pt x="242022" y="146594"/>
                    </a:lnTo>
                    <a:lnTo>
                      <a:pt x="286564" y="172787"/>
                    </a:lnTo>
                    <a:lnTo>
                      <a:pt x="329515" y="197347"/>
                    </a:lnTo>
                    <a:lnTo>
                      <a:pt x="373299" y="221744"/>
                    </a:lnTo>
                    <a:lnTo>
                      <a:pt x="417613" y="246100"/>
                    </a:lnTo>
                    <a:lnTo>
                      <a:pt x="462150" y="270536"/>
                    </a:lnTo>
                    <a:lnTo>
                      <a:pt x="506605" y="295174"/>
                    </a:lnTo>
                    <a:lnTo>
                      <a:pt x="550673" y="320135"/>
                    </a:lnTo>
                    <a:lnTo>
                      <a:pt x="594049" y="345540"/>
                    </a:lnTo>
                    <a:lnTo>
                      <a:pt x="636468" y="371531"/>
                    </a:lnTo>
                    <a:lnTo>
                      <a:pt x="678113" y="398047"/>
                    </a:lnTo>
                    <a:lnTo>
                      <a:pt x="719351" y="424906"/>
                    </a:lnTo>
                    <a:lnTo>
                      <a:pt x="760548" y="451926"/>
                    </a:lnTo>
                    <a:lnTo>
                      <a:pt x="802071" y="478927"/>
                    </a:lnTo>
                    <a:lnTo>
                      <a:pt x="844288" y="505726"/>
                    </a:lnTo>
                    <a:lnTo>
                      <a:pt x="887564" y="532142"/>
                    </a:lnTo>
                    <a:lnTo>
                      <a:pt x="932207" y="558478"/>
                    </a:lnTo>
                    <a:lnTo>
                      <a:pt x="977992" y="584995"/>
                    </a:lnTo>
                    <a:lnTo>
                      <a:pt x="1024490" y="611452"/>
                    </a:lnTo>
                    <a:lnTo>
                      <a:pt x="1071274" y="637606"/>
                    </a:lnTo>
                    <a:lnTo>
                      <a:pt x="1117915" y="663217"/>
                    </a:lnTo>
                    <a:lnTo>
                      <a:pt x="1163984" y="688041"/>
                    </a:lnTo>
                    <a:lnTo>
                      <a:pt x="1209055" y="711837"/>
                    </a:lnTo>
                    <a:lnTo>
                      <a:pt x="1253146" y="734444"/>
                    </a:lnTo>
                    <a:lnTo>
                      <a:pt x="1296644" y="756022"/>
                    </a:lnTo>
                    <a:lnTo>
                      <a:pt x="1339674" y="776814"/>
                    </a:lnTo>
                    <a:lnTo>
                      <a:pt x="1382357" y="797062"/>
                    </a:lnTo>
                    <a:lnTo>
                      <a:pt x="1424816" y="817008"/>
                    </a:lnTo>
                    <a:lnTo>
                      <a:pt x="1467175" y="836893"/>
                    </a:lnTo>
                    <a:lnTo>
                      <a:pt x="1509555" y="856960"/>
                    </a:lnTo>
                    <a:lnTo>
                      <a:pt x="1558397" y="880556"/>
                    </a:lnTo>
                    <a:lnTo>
                      <a:pt x="1606367" y="904056"/>
                    </a:lnTo>
                    <a:lnTo>
                      <a:pt x="1654145" y="927364"/>
                    </a:lnTo>
                    <a:lnTo>
                      <a:pt x="1702408" y="950384"/>
                    </a:lnTo>
                    <a:lnTo>
                      <a:pt x="1751835" y="973020"/>
                    </a:lnTo>
                    <a:lnTo>
                      <a:pt x="1803104" y="995177"/>
                    </a:lnTo>
                    <a:lnTo>
                      <a:pt x="1849317" y="1014097"/>
                    </a:lnTo>
                    <a:lnTo>
                      <a:pt x="1897526" y="1033138"/>
                    </a:lnTo>
                    <a:lnTo>
                      <a:pt x="1946875" y="1051998"/>
                    </a:lnTo>
                    <a:lnTo>
                      <a:pt x="1996509" y="1070374"/>
                    </a:lnTo>
                    <a:lnTo>
                      <a:pt x="2045573" y="1087964"/>
                    </a:lnTo>
                    <a:lnTo>
                      <a:pt x="2093210" y="1104466"/>
                    </a:lnTo>
                    <a:lnTo>
                      <a:pt x="2138565" y="1119578"/>
                    </a:lnTo>
                    <a:lnTo>
                      <a:pt x="2187502" y="1135527"/>
                    </a:lnTo>
                    <a:lnTo>
                      <a:pt x="2233042" y="1150037"/>
                    </a:lnTo>
                    <a:lnTo>
                      <a:pt x="2277028" y="1163202"/>
                    </a:lnTo>
                    <a:lnTo>
                      <a:pt x="2321305" y="1175120"/>
                    </a:lnTo>
                    <a:lnTo>
                      <a:pt x="2367718" y="1185885"/>
                    </a:lnTo>
                    <a:lnTo>
                      <a:pt x="2418110" y="1195594"/>
                    </a:lnTo>
                    <a:lnTo>
                      <a:pt x="2465909" y="1203006"/>
                    </a:lnTo>
                    <a:lnTo>
                      <a:pt x="2517396" y="1209491"/>
                    </a:lnTo>
                    <a:lnTo>
                      <a:pt x="2570981" y="1215110"/>
                    </a:lnTo>
                    <a:lnTo>
                      <a:pt x="2625076" y="1219922"/>
                    </a:lnTo>
                    <a:lnTo>
                      <a:pt x="2678091" y="1223989"/>
                    </a:lnTo>
                    <a:lnTo>
                      <a:pt x="2728437" y="1227372"/>
                    </a:lnTo>
                    <a:lnTo>
                      <a:pt x="2774526" y="1230130"/>
                    </a:lnTo>
                    <a:lnTo>
                      <a:pt x="2830437" y="1232893"/>
                    </a:lnTo>
                    <a:lnTo>
                      <a:pt x="2879361" y="1234275"/>
                    </a:lnTo>
                    <a:lnTo>
                      <a:pt x="2925490" y="1234275"/>
                    </a:lnTo>
                    <a:lnTo>
                      <a:pt x="2973016" y="1232893"/>
                    </a:lnTo>
                    <a:lnTo>
                      <a:pt x="3026130" y="1230130"/>
                    </a:lnTo>
                    <a:lnTo>
                      <a:pt x="3075986" y="1226373"/>
                    </a:lnTo>
                    <a:lnTo>
                      <a:pt x="3129141" y="1221178"/>
                    </a:lnTo>
                    <a:lnTo>
                      <a:pt x="3184236" y="1215023"/>
                    </a:lnTo>
                    <a:lnTo>
                      <a:pt x="3239914" y="1208388"/>
                    </a:lnTo>
                    <a:lnTo>
                      <a:pt x="3294816" y="1201752"/>
                    </a:lnTo>
                    <a:lnTo>
                      <a:pt x="3347585" y="1195594"/>
                    </a:lnTo>
                    <a:lnTo>
                      <a:pt x="3397964" y="1189994"/>
                    </a:lnTo>
                    <a:lnTo>
                      <a:pt x="3446986" y="1184584"/>
                    </a:lnTo>
                    <a:lnTo>
                      <a:pt x="3495233" y="1179174"/>
                    </a:lnTo>
                    <a:lnTo>
                      <a:pt x="3543287" y="1173571"/>
                    </a:lnTo>
                    <a:lnTo>
                      <a:pt x="3591727" y="1167584"/>
                    </a:lnTo>
                    <a:lnTo>
                      <a:pt x="3641135" y="1161022"/>
                    </a:lnTo>
                    <a:lnTo>
                      <a:pt x="3695135" y="1153198"/>
                    </a:lnTo>
                    <a:lnTo>
                      <a:pt x="3753987" y="1144125"/>
                    </a:lnTo>
                    <a:lnTo>
                      <a:pt x="3813225" y="1134669"/>
                    </a:lnTo>
                    <a:lnTo>
                      <a:pt x="3868386" y="1125693"/>
                    </a:lnTo>
                    <a:lnTo>
                      <a:pt x="3915006" y="1118061"/>
                    </a:lnTo>
                    <a:lnTo>
                      <a:pt x="3948620" y="1112636"/>
                    </a:lnTo>
                  </a:path>
                </a:pathLst>
              </a:custGeom>
              <a:ln w="38099">
                <a:solidFill>
                  <a:srgbClr val="0097A7"/>
                </a:solidFill>
              </a:ln>
            </p:spPr>
            <p:txBody>
              <a:bodyPr wrap="square" lIns="0" tIns="0" rIns="0" bIns="0" rtlCol="0"/>
              <a:lstStyle/>
              <a:p>
                <a:endParaRPr/>
              </a:p>
            </p:txBody>
          </p:sp>
          <p:sp>
            <p:nvSpPr>
              <p:cNvPr id="20" name="object 20"/>
              <p:cNvSpPr/>
              <p:nvPr/>
            </p:nvSpPr>
            <p:spPr>
              <a:xfrm>
                <a:off x="1336326" y="2862620"/>
                <a:ext cx="3963035" cy="937260"/>
              </a:xfrm>
              <a:custGeom>
                <a:avLst/>
                <a:gdLst/>
                <a:ahLst/>
                <a:cxnLst/>
                <a:rect l="l" t="t" r="r" b="b"/>
                <a:pathLst>
                  <a:path w="3963035" h="937260">
                    <a:moveTo>
                      <a:pt x="0" y="0"/>
                    </a:moveTo>
                    <a:lnTo>
                      <a:pt x="26286" y="13683"/>
                    </a:lnTo>
                    <a:lnTo>
                      <a:pt x="61661" y="32163"/>
                    </a:lnTo>
                    <a:lnTo>
                      <a:pt x="103802" y="54169"/>
                    </a:lnTo>
                    <a:lnTo>
                      <a:pt x="150385" y="78433"/>
                    </a:lnTo>
                    <a:lnTo>
                      <a:pt x="199086" y="103683"/>
                    </a:lnTo>
                    <a:lnTo>
                      <a:pt x="247581" y="128650"/>
                    </a:lnTo>
                    <a:lnTo>
                      <a:pt x="293549" y="152064"/>
                    </a:lnTo>
                    <a:lnTo>
                      <a:pt x="338312" y="174772"/>
                    </a:lnTo>
                    <a:lnTo>
                      <a:pt x="384378" y="198183"/>
                    </a:lnTo>
                    <a:lnTo>
                      <a:pt x="431196" y="221875"/>
                    </a:lnTo>
                    <a:lnTo>
                      <a:pt x="478217" y="245426"/>
                    </a:lnTo>
                    <a:lnTo>
                      <a:pt x="524892" y="268412"/>
                    </a:lnTo>
                    <a:lnTo>
                      <a:pt x="570671" y="290412"/>
                    </a:lnTo>
                    <a:lnTo>
                      <a:pt x="615005" y="311003"/>
                    </a:lnTo>
                    <a:lnTo>
                      <a:pt x="664457" y="332984"/>
                    </a:lnTo>
                    <a:lnTo>
                      <a:pt x="712066" y="353238"/>
                    </a:lnTo>
                    <a:lnTo>
                      <a:pt x="758704" y="372340"/>
                    </a:lnTo>
                    <a:lnTo>
                      <a:pt x="805246" y="390867"/>
                    </a:lnTo>
                    <a:lnTo>
                      <a:pt x="852565" y="409394"/>
                    </a:lnTo>
                    <a:lnTo>
                      <a:pt x="901535" y="428497"/>
                    </a:lnTo>
                    <a:lnTo>
                      <a:pt x="945057" y="445282"/>
                    </a:lnTo>
                    <a:lnTo>
                      <a:pt x="989558" y="462068"/>
                    </a:lnTo>
                    <a:lnTo>
                      <a:pt x="1034732" y="478853"/>
                    </a:lnTo>
                    <a:lnTo>
                      <a:pt x="1080272" y="495639"/>
                    </a:lnTo>
                    <a:lnTo>
                      <a:pt x="1125875" y="512424"/>
                    </a:lnTo>
                    <a:lnTo>
                      <a:pt x="1171232" y="529208"/>
                    </a:lnTo>
                    <a:lnTo>
                      <a:pt x="1216040" y="545991"/>
                    </a:lnTo>
                    <a:lnTo>
                      <a:pt x="1267859" y="565809"/>
                    </a:lnTo>
                    <a:lnTo>
                      <a:pt x="1319583" y="585913"/>
                    </a:lnTo>
                    <a:lnTo>
                      <a:pt x="1371112" y="606016"/>
                    </a:lnTo>
                    <a:lnTo>
                      <a:pt x="1422349" y="625831"/>
                    </a:lnTo>
                    <a:lnTo>
                      <a:pt x="1473198" y="645072"/>
                    </a:lnTo>
                    <a:lnTo>
                      <a:pt x="1523560" y="663451"/>
                    </a:lnTo>
                    <a:lnTo>
                      <a:pt x="1572965" y="681017"/>
                    </a:lnTo>
                    <a:lnTo>
                      <a:pt x="1621399" y="698009"/>
                    </a:lnTo>
                    <a:lnTo>
                      <a:pt x="1669444" y="714427"/>
                    </a:lnTo>
                    <a:lnTo>
                      <a:pt x="1717683" y="730269"/>
                    </a:lnTo>
                    <a:lnTo>
                      <a:pt x="1766699" y="745535"/>
                    </a:lnTo>
                    <a:lnTo>
                      <a:pt x="1817075" y="760223"/>
                    </a:lnTo>
                    <a:lnTo>
                      <a:pt x="1861901" y="772292"/>
                    </a:lnTo>
                    <a:lnTo>
                      <a:pt x="1908113" y="783857"/>
                    </a:lnTo>
                    <a:lnTo>
                      <a:pt x="1955100" y="794978"/>
                    </a:lnTo>
                    <a:lnTo>
                      <a:pt x="2002250" y="805716"/>
                    </a:lnTo>
                    <a:lnTo>
                      <a:pt x="2048952" y="816131"/>
                    </a:lnTo>
                    <a:lnTo>
                      <a:pt x="2094594" y="826285"/>
                    </a:lnTo>
                    <a:lnTo>
                      <a:pt x="2138565" y="836238"/>
                    </a:lnTo>
                    <a:lnTo>
                      <a:pt x="2187260" y="847725"/>
                    </a:lnTo>
                    <a:lnTo>
                      <a:pt x="2233819" y="859020"/>
                    </a:lnTo>
                    <a:lnTo>
                      <a:pt x="2279213" y="869931"/>
                    </a:lnTo>
                    <a:lnTo>
                      <a:pt x="2324412" y="880266"/>
                    </a:lnTo>
                    <a:lnTo>
                      <a:pt x="2370387" y="889833"/>
                    </a:lnTo>
                    <a:lnTo>
                      <a:pt x="2418110" y="898439"/>
                    </a:lnTo>
                    <a:lnTo>
                      <a:pt x="2467902" y="906196"/>
                    </a:lnTo>
                    <a:lnTo>
                      <a:pt x="2519052" y="913279"/>
                    </a:lnTo>
                    <a:lnTo>
                      <a:pt x="2570979" y="919595"/>
                    </a:lnTo>
                    <a:lnTo>
                      <a:pt x="2623100" y="925046"/>
                    </a:lnTo>
                    <a:lnTo>
                      <a:pt x="2674833" y="929539"/>
                    </a:lnTo>
                    <a:lnTo>
                      <a:pt x="2725595" y="932976"/>
                    </a:lnTo>
                    <a:lnTo>
                      <a:pt x="2774918" y="935294"/>
                    </a:lnTo>
                    <a:lnTo>
                      <a:pt x="2823173" y="936557"/>
                    </a:lnTo>
                    <a:lnTo>
                      <a:pt x="2871041" y="936861"/>
                    </a:lnTo>
                    <a:lnTo>
                      <a:pt x="2919200" y="936302"/>
                    </a:lnTo>
                    <a:lnTo>
                      <a:pt x="2968330" y="934975"/>
                    </a:lnTo>
                    <a:lnTo>
                      <a:pt x="3019110" y="932976"/>
                    </a:lnTo>
                    <a:lnTo>
                      <a:pt x="3072399" y="929890"/>
                    </a:lnTo>
                    <a:lnTo>
                      <a:pt x="3127825" y="925557"/>
                    </a:lnTo>
                    <a:lnTo>
                      <a:pt x="3184221" y="920456"/>
                    </a:lnTo>
                    <a:lnTo>
                      <a:pt x="3240423" y="915068"/>
                    </a:lnTo>
                    <a:lnTo>
                      <a:pt x="3295267" y="909871"/>
                    </a:lnTo>
                    <a:lnTo>
                      <a:pt x="3347585" y="905346"/>
                    </a:lnTo>
                    <a:lnTo>
                      <a:pt x="3396361" y="901653"/>
                    </a:lnTo>
                    <a:lnTo>
                      <a:pt x="3442320" y="898440"/>
                    </a:lnTo>
                    <a:lnTo>
                      <a:pt x="3486921" y="895419"/>
                    </a:lnTo>
                    <a:lnTo>
                      <a:pt x="3531619" y="892301"/>
                    </a:lnTo>
                    <a:lnTo>
                      <a:pt x="3577870" y="888799"/>
                    </a:lnTo>
                    <a:lnTo>
                      <a:pt x="3627130" y="884624"/>
                    </a:lnTo>
                    <a:lnTo>
                      <a:pt x="3675053" y="880110"/>
                    </a:lnTo>
                    <a:lnTo>
                      <a:pt x="3728681" y="874748"/>
                    </a:lnTo>
                    <a:lnTo>
                      <a:pt x="3784591" y="868963"/>
                    </a:lnTo>
                    <a:lnTo>
                      <a:pt x="3839360" y="863177"/>
                    </a:lnTo>
                    <a:lnTo>
                      <a:pt x="3889565" y="857814"/>
                    </a:lnTo>
                    <a:lnTo>
                      <a:pt x="3931783" y="853299"/>
                    </a:lnTo>
                    <a:lnTo>
                      <a:pt x="3962591" y="850053"/>
                    </a:lnTo>
                  </a:path>
                </a:pathLst>
              </a:custGeom>
              <a:ln w="38099">
                <a:solidFill>
                  <a:srgbClr val="2773AA"/>
                </a:solidFill>
              </a:ln>
            </p:spPr>
            <p:txBody>
              <a:bodyPr wrap="square" lIns="0" tIns="0" rIns="0" bIns="0" rtlCol="0"/>
              <a:lstStyle/>
              <a:p>
                <a:endParaRPr/>
              </a:p>
            </p:txBody>
          </p:sp>
          <p:sp>
            <p:nvSpPr>
              <p:cNvPr id="21" name="object 21"/>
              <p:cNvSpPr/>
              <p:nvPr/>
            </p:nvSpPr>
            <p:spPr>
              <a:xfrm>
                <a:off x="1350297" y="3213669"/>
                <a:ext cx="3956050" cy="728345"/>
              </a:xfrm>
              <a:custGeom>
                <a:avLst/>
                <a:gdLst/>
                <a:ahLst/>
                <a:cxnLst/>
                <a:rect l="l" t="t" r="r" b="b"/>
                <a:pathLst>
                  <a:path w="3956050" h="728345">
                    <a:moveTo>
                      <a:pt x="0" y="0"/>
                    </a:moveTo>
                    <a:lnTo>
                      <a:pt x="31775" y="15197"/>
                    </a:lnTo>
                    <a:lnTo>
                      <a:pt x="75589" y="36345"/>
                    </a:lnTo>
                    <a:lnTo>
                      <a:pt x="127556" y="61332"/>
                    </a:lnTo>
                    <a:lnTo>
                      <a:pt x="183795" y="88048"/>
                    </a:lnTo>
                    <a:lnTo>
                      <a:pt x="240420" y="114379"/>
                    </a:lnTo>
                    <a:lnTo>
                      <a:pt x="293549" y="138215"/>
                    </a:lnTo>
                    <a:lnTo>
                      <a:pt x="336866" y="156894"/>
                    </a:lnTo>
                    <a:lnTo>
                      <a:pt x="380793" y="175371"/>
                    </a:lnTo>
                    <a:lnTo>
                      <a:pt x="425085" y="193586"/>
                    </a:lnTo>
                    <a:lnTo>
                      <a:pt x="469499" y="211479"/>
                    </a:lnTo>
                    <a:lnTo>
                      <a:pt x="513791" y="228989"/>
                    </a:lnTo>
                    <a:lnTo>
                      <a:pt x="557717" y="246056"/>
                    </a:lnTo>
                    <a:lnTo>
                      <a:pt x="601034" y="262617"/>
                    </a:lnTo>
                    <a:lnTo>
                      <a:pt x="650443" y="281092"/>
                    </a:lnTo>
                    <a:lnTo>
                      <a:pt x="698883" y="298702"/>
                    </a:lnTo>
                    <a:lnTo>
                      <a:pt x="746936" y="315735"/>
                    </a:lnTo>
                    <a:lnTo>
                      <a:pt x="795183" y="332480"/>
                    </a:lnTo>
                    <a:lnTo>
                      <a:pt x="844206" y="349226"/>
                    </a:lnTo>
                    <a:lnTo>
                      <a:pt x="894584" y="366262"/>
                    </a:lnTo>
                    <a:lnTo>
                      <a:pt x="939347" y="381193"/>
                    </a:lnTo>
                    <a:lnTo>
                      <a:pt x="985413" y="396286"/>
                    </a:lnTo>
                    <a:lnTo>
                      <a:pt x="1032231" y="411420"/>
                    </a:lnTo>
                    <a:lnTo>
                      <a:pt x="1079252" y="426475"/>
                    </a:lnTo>
                    <a:lnTo>
                      <a:pt x="1125927" y="441327"/>
                    </a:lnTo>
                    <a:lnTo>
                      <a:pt x="1171706" y="455857"/>
                    </a:lnTo>
                    <a:lnTo>
                      <a:pt x="1216040" y="469941"/>
                    </a:lnTo>
                    <a:lnTo>
                      <a:pt x="1265573" y="485794"/>
                    </a:lnTo>
                    <a:lnTo>
                      <a:pt x="1313359" y="501166"/>
                    </a:lnTo>
                    <a:lnTo>
                      <a:pt x="1360176" y="516154"/>
                    </a:lnTo>
                    <a:lnTo>
                      <a:pt x="1406798" y="530853"/>
                    </a:lnTo>
                    <a:lnTo>
                      <a:pt x="1454004" y="545360"/>
                    </a:lnTo>
                    <a:lnTo>
                      <a:pt x="1502570" y="559771"/>
                    </a:lnTo>
                    <a:lnTo>
                      <a:pt x="1552851" y="574471"/>
                    </a:lnTo>
                    <a:lnTo>
                      <a:pt x="1604299" y="589459"/>
                    </a:lnTo>
                    <a:lnTo>
                      <a:pt x="1656330" y="604255"/>
                    </a:lnTo>
                    <a:lnTo>
                      <a:pt x="1708360" y="618379"/>
                    </a:lnTo>
                    <a:lnTo>
                      <a:pt x="1759808" y="631352"/>
                    </a:lnTo>
                    <a:lnTo>
                      <a:pt x="1810090" y="642694"/>
                    </a:lnTo>
                    <a:lnTo>
                      <a:pt x="1858735" y="652086"/>
                    </a:lnTo>
                    <a:lnTo>
                      <a:pt x="1906118" y="659848"/>
                    </a:lnTo>
                    <a:lnTo>
                      <a:pt x="1952918" y="666458"/>
                    </a:lnTo>
                    <a:lnTo>
                      <a:pt x="1999815" y="672396"/>
                    </a:lnTo>
                    <a:lnTo>
                      <a:pt x="2047488" y="678141"/>
                    </a:lnTo>
                    <a:lnTo>
                      <a:pt x="2096619" y="684173"/>
                    </a:lnTo>
                    <a:lnTo>
                      <a:pt x="2147580" y="690651"/>
                    </a:lnTo>
                    <a:lnTo>
                      <a:pt x="2199901" y="697223"/>
                    </a:lnTo>
                    <a:lnTo>
                      <a:pt x="2252999" y="703602"/>
                    </a:lnTo>
                    <a:lnTo>
                      <a:pt x="2306291" y="709501"/>
                    </a:lnTo>
                    <a:lnTo>
                      <a:pt x="2359194" y="714633"/>
                    </a:lnTo>
                    <a:lnTo>
                      <a:pt x="2411124" y="718710"/>
                    </a:lnTo>
                    <a:lnTo>
                      <a:pt x="2462099" y="721540"/>
                    </a:lnTo>
                    <a:lnTo>
                      <a:pt x="2512587" y="723315"/>
                    </a:lnTo>
                    <a:lnTo>
                      <a:pt x="2562686" y="724322"/>
                    </a:lnTo>
                    <a:lnTo>
                      <a:pt x="2612494" y="724850"/>
                    </a:lnTo>
                    <a:lnTo>
                      <a:pt x="2662108" y="725186"/>
                    </a:lnTo>
                    <a:lnTo>
                      <a:pt x="2711625" y="725617"/>
                    </a:lnTo>
                    <a:lnTo>
                      <a:pt x="2760867" y="726337"/>
                    </a:lnTo>
                    <a:lnTo>
                      <a:pt x="2809721" y="727152"/>
                    </a:lnTo>
                    <a:lnTo>
                      <a:pt x="2858380" y="727776"/>
                    </a:lnTo>
                    <a:lnTo>
                      <a:pt x="2907040" y="727920"/>
                    </a:lnTo>
                    <a:lnTo>
                      <a:pt x="2955895" y="727296"/>
                    </a:lnTo>
                    <a:lnTo>
                      <a:pt x="3005140" y="725617"/>
                    </a:lnTo>
                    <a:lnTo>
                      <a:pt x="3054742" y="722852"/>
                    </a:lnTo>
                    <a:lnTo>
                      <a:pt x="3104541" y="719223"/>
                    </a:lnTo>
                    <a:lnTo>
                      <a:pt x="3154534" y="714827"/>
                    </a:lnTo>
                    <a:lnTo>
                      <a:pt x="3204722" y="709758"/>
                    </a:lnTo>
                    <a:lnTo>
                      <a:pt x="3255102" y="704114"/>
                    </a:lnTo>
                    <a:lnTo>
                      <a:pt x="3305675" y="697988"/>
                    </a:lnTo>
                    <a:lnTo>
                      <a:pt x="3356115" y="691205"/>
                    </a:lnTo>
                    <a:lnTo>
                      <a:pt x="3406360" y="683652"/>
                    </a:lnTo>
                    <a:lnTo>
                      <a:pt x="3456798" y="675524"/>
                    </a:lnTo>
                    <a:lnTo>
                      <a:pt x="3507818" y="667011"/>
                    </a:lnTo>
                    <a:lnTo>
                      <a:pt x="3559809" y="658306"/>
                    </a:lnTo>
                    <a:lnTo>
                      <a:pt x="3613160" y="649602"/>
                    </a:lnTo>
                    <a:lnTo>
                      <a:pt x="3663241" y="641582"/>
                    </a:lnTo>
                    <a:lnTo>
                      <a:pt x="3718437" y="632695"/>
                    </a:lnTo>
                    <a:lnTo>
                      <a:pt x="3775447" y="623486"/>
                    </a:lnTo>
                    <a:lnTo>
                      <a:pt x="3830970" y="614499"/>
                    </a:lnTo>
                    <a:lnTo>
                      <a:pt x="3881704" y="606278"/>
                    </a:lnTo>
                    <a:lnTo>
                      <a:pt x="3924350" y="599366"/>
                    </a:lnTo>
                    <a:lnTo>
                      <a:pt x="3955605" y="594308"/>
                    </a:lnTo>
                  </a:path>
                </a:pathLst>
              </a:custGeom>
              <a:ln w="38099">
                <a:solidFill>
                  <a:srgbClr val="F1C131"/>
                </a:solidFill>
              </a:ln>
            </p:spPr>
            <p:txBody>
              <a:bodyPr wrap="square" lIns="0" tIns="0" rIns="0" bIns="0" rtlCol="0"/>
              <a:lstStyle/>
              <a:p>
                <a:endParaRPr/>
              </a:p>
            </p:txBody>
          </p:sp>
          <p:sp>
            <p:nvSpPr>
              <p:cNvPr id="22" name="object 22"/>
              <p:cNvSpPr/>
              <p:nvPr/>
            </p:nvSpPr>
            <p:spPr>
              <a:xfrm>
                <a:off x="1350297" y="3484594"/>
                <a:ext cx="3970020" cy="548640"/>
              </a:xfrm>
              <a:custGeom>
                <a:avLst/>
                <a:gdLst/>
                <a:ahLst/>
                <a:cxnLst/>
                <a:rect l="l" t="t" r="r" b="b"/>
                <a:pathLst>
                  <a:path w="3970020" h="548639">
                    <a:moveTo>
                      <a:pt x="0" y="0"/>
                    </a:moveTo>
                    <a:lnTo>
                      <a:pt x="29381" y="9813"/>
                    </a:lnTo>
                    <a:lnTo>
                      <a:pt x="68889" y="22931"/>
                    </a:lnTo>
                    <a:lnTo>
                      <a:pt x="115956" y="38569"/>
                    </a:lnTo>
                    <a:lnTo>
                      <a:pt x="168016" y="55939"/>
                    </a:lnTo>
                    <a:lnTo>
                      <a:pt x="222500" y="74255"/>
                    </a:lnTo>
                    <a:lnTo>
                      <a:pt x="276842" y="92733"/>
                    </a:lnTo>
                    <a:lnTo>
                      <a:pt x="328475" y="110586"/>
                    </a:lnTo>
                    <a:lnTo>
                      <a:pt x="372327" y="126197"/>
                    </a:lnTo>
                    <a:lnTo>
                      <a:pt x="417204" y="142605"/>
                    </a:lnTo>
                    <a:lnTo>
                      <a:pt x="462818" y="159525"/>
                    </a:lnTo>
                    <a:lnTo>
                      <a:pt x="508883" y="176674"/>
                    </a:lnTo>
                    <a:lnTo>
                      <a:pt x="555112" y="193770"/>
                    </a:lnTo>
                    <a:lnTo>
                      <a:pt x="601217" y="210527"/>
                    </a:lnTo>
                    <a:lnTo>
                      <a:pt x="646912" y="226664"/>
                    </a:lnTo>
                    <a:lnTo>
                      <a:pt x="691911" y="241895"/>
                    </a:lnTo>
                    <a:lnTo>
                      <a:pt x="742503" y="258395"/>
                    </a:lnTo>
                    <a:lnTo>
                      <a:pt x="792565" y="274330"/>
                    </a:lnTo>
                    <a:lnTo>
                      <a:pt x="842280" y="289700"/>
                    </a:lnTo>
                    <a:lnTo>
                      <a:pt x="891832" y="304506"/>
                    </a:lnTo>
                    <a:lnTo>
                      <a:pt x="941403" y="318748"/>
                    </a:lnTo>
                    <a:lnTo>
                      <a:pt x="991179" y="332426"/>
                    </a:lnTo>
                    <a:lnTo>
                      <a:pt x="1041341" y="345540"/>
                    </a:lnTo>
                    <a:lnTo>
                      <a:pt x="1091953" y="358030"/>
                    </a:lnTo>
                    <a:lnTo>
                      <a:pt x="1142869" y="369877"/>
                    </a:lnTo>
                    <a:lnTo>
                      <a:pt x="1193969" y="381139"/>
                    </a:lnTo>
                    <a:lnTo>
                      <a:pt x="1245130" y="391877"/>
                    </a:lnTo>
                    <a:lnTo>
                      <a:pt x="1296230" y="402153"/>
                    </a:lnTo>
                    <a:lnTo>
                      <a:pt x="1347146" y="412025"/>
                    </a:lnTo>
                    <a:lnTo>
                      <a:pt x="1397757" y="421556"/>
                    </a:lnTo>
                    <a:lnTo>
                      <a:pt x="1447982" y="430663"/>
                    </a:lnTo>
                    <a:lnTo>
                      <a:pt x="1497900" y="439267"/>
                    </a:lnTo>
                    <a:lnTo>
                      <a:pt x="1547636" y="447428"/>
                    </a:lnTo>
                    <a:lnTo>
                      <a:pt x="1597310" y="455206"/>
                    </a:lnTo>
                    <a:lnTo>
                      <a:pt x="1647046" y="462662"/>
                    </a:lnTo>
                    <a:lnTo>
                      <a:pt x="1696964" y="469856"/>
                    </a:lnTo>
                    <a:lnTo>
                      <a:pt x="1747189" y="476848"/>
                    </a:lnTo>
                    <a:lnTo>
                      <a:pt x="1797800" y="483620"/>
                    </a:lnTo>
                    <a:lnTo>
                      <a:pt x="1848716" y="490110"/>
                    </a:lnTo>
                    <a:lnTo>
                      <a:pt x="1899816" y="496319"/>
                    </a:lnTo>
                    <a:lnTo>
                      <a:pt x="1950977" y="502245"/>
                    </a:lnTo>
                    <a:lnTo>
                      <a:pt x="2002077" y="507888"/>
                    </a:lnTo>
                    <a:lnTo>
                      <a:pt x="2052993" y="513249"/>
                    </a:lnTo>
                    <a:lnTo>
                      <a:pt x="2103604" y="518327"/>
                    </a:lnTo>
                    <a:lnTo>
                      <a:pt x="2153828" y="523243"/>
                    </a:lnTo>
                    <a:lnTo>
                      <a:pt x="2203746" y="528037"/>
                    </a:lnTo>
                    <a:lnTo>
                      <a:pt x="2253481" y="532588"/>
                    </a:lnTo>
                    <a:lnTo>
                      <a:pt x="2303155" y="536776"/>
                    </a:lnTo>
                    <a:lnTo>
                      <a:pt x="2352890" y="540480"/>
                    </a:lnTo>
                    <a:lnTo>
                      <a:pt x="2402810" y="543581"/>
                    </a:lnTo>
                    <a:lnTo>
                      <a:pt x="2453036" y="545957"/>
                    </a:lnTo>
                    <a:lnTo>
                      <a:pt x="2503406" y="547528"/>
                    </a:lnTo>
                    <a:lnTo>
                      <a:pt x="2553757" y="548373"/>
                    </a:lnTo>
                    <a:lnTo>
                      <a:pt x="2604211" y="548615"/>
                    </a:lnTo>
                    <a:lnTo>
                      <a:pt x="2654889" y="548373"/>
                    </a:lnTo>
                    <a:lnTo>
                      <a:pt x="2705914" y="547769"/>
                    </a:lnTo>
                    <a:lnTo>
                      <a:pt x="2757405" y="546923"/>
                    </a:lnTo>
                    <a:lnTo>
                      <a:pt x="2809486" y="545957"/>
                    </a:lnTo>
                    <a:lnTo>
                      <a:pt x="2862787" y="544950"/>
                    </a:lnTo>
                    <a:lnTo>
                      <a:pt x="2917411" y="543822"/>
                    </a:lnTo>
                    <a:lnTo>
                      <a:pt x="2972685" y="542453"/>
                    </a:lnTo>
                    <a:lnTo>
                      <a:pt x="3027939" y="540721"/>
                    </a:lnTo>
                    <a:lnTo>
                      <a:pt x="3082500" y="538506"/>
                    </a:lnTo>
                    <a:lnTo>
                      <a:pt x="3135697" y="535686"/>
                    </a:lnTo>
                    <a:lnTo>
                      <a:pt x="3186857" y="532142"/>
                    </a:lnTo>
                    <a:lnTo>
                      <a:pt x="3242055" y="527314"/>
                    </a:lnTo>
                    <a:lnTo>
                      <a:pt x="3292984" y="521911"/>
                    </a:lnTo>
                    <a:lnTo>
                      <a:pt x="3342360" y="515741"/>
                    </a:lnTo>
                    <a:lnTo>
                      <a:pt x="3392901" y="508611"/>
                    </a:lnTo>
                    <a:lnTo>
                      <a:pt x="3447324" y="500327"/>
                    </a:lnTo>
                    <a:lnTo>
                      <a:pt x="3508348" y="490698"/>
                    </a:lnTo>
                    <a:lnTo>
                      <a:pt x="3555995" y="482847"/>
                    </a:lnTo>
                    <a:lnTo>
                      <a:pt x="3610314" y="473460"/>
                    </a:lnTo>
                    <a:lnTo>
                      <a:pt x="3668832" y="463048"/>
                    </a:lnTo>
                    <a:lnTo>
                      <a:pt x="3729076" y="452123"/>
                    </a:lnTo>
                    <a:lnTo>
                      <a:pt x="3788572" y="441199"/>
                    </a:lnTo>
                    <a:lnTo>
                      <a:pt x="3844847" y="430786"/>
                    </a:lnTo>
                    <a:lnTo>
                      <a:pt x="3895427" y="421397"/>
                    </a:lnTo>
                    <a:lnTo>
                      <a:pt x="3937840" y="413545"/>
                    </a:lnTo>
                    <a:lnTo>
                      <a:pt x="3969611" y="407741"/>
                    </a:lnTo>
                  </a:path>
                </a:pathLst>
              </a:custGeom>
              <a:ln w="38099">
                <a:solidFill>
                  <a:srgbClr val="F09BC5"/>
                </a:solidFill>
              </a:ln>
            </p:spPr>
            <p:txBody>
              <a:bodyPr wrap="square" lIns="0" tIns="0" rIns="0" bIns="0" rtlCol="0"/>
              <a:lstStyle/>
              <a:p>
                <a:endParaRPr/>
              </a:p>
            </p:txBody>
          </p:sp>
        </p:grpSp>
        <p:sp>
          <p:nvSpPr>
            <p:cNvPr id="23" name="object 23"/>
            <p:cNvSpPr txBox="1"/>
            <p:nvPr/>
          </p:nvSpPr>
          <p:spPr>
            <a:xfrm>
              <a:off x="3127310" y="4594752"/>
              <a:ext cx="1101725" cy="305435"/>
            </a:xfrm>
            <a:prstGeom prst="rect">
              <a:avLst/>
            </a:prstGeom>
          </p:spPr>
          <p:txBody>
            <a:bodyPr vert="horz" wrap="square" lIns="0" tIns="12700" rIns="0" bIns="0" rtlCol="0">
              <a:spAutoFit/>
            </a:bodyPr>
            <a:lstStyle/>
            <a:p>
              <a:pPr marL="243840">
                <a:lnSpc>
                  <a:spcPts val="1100"/>
                </a:lnSpc>
                <a:spcBef>
                  <a:spcPts val="100"/>
                </a:spcBef>
                <a:tabLst>
                  <a:tab pos="946785" algn="l"/>
                </a:tabLst>
              </a:pPr>
              <a:r>
                <a:rPr sz="1000" spc="-5" dirty="0">
                  <a:solidFill>
                    <a:srgbClr val="222222"/>
                  </a:solidFill>
                  <a:latin typeface="Arial"/>
                  <a:cs typeface="Arial"/>
                </a:rPr>
                <a:t>5</a:t>
              </a:r>
              <a:r>
                <a:rPr sz="1000" dirty="0">
                  <a:solidFill>
                    <a:srgbClr val="222222"/>
                  </a:solidFill>
                  <a:latin typeface="Arial"/>
                  <a:cs typeface="Arial"/>
                </a:rPr>
                <a:t>0	</a:t>
              </a:r>
              <a:r>
                <a:rPr sz="1000" spc="-5" dirty="0">
                  <a:solidFill>
                    <a:srgbClr val="222222"/>
                  </a:solidFill>
                  <a:latin typeface="Arial"/>
                  <a:cs typeface="Arial"/>
                </a:rPr>
                <a:t>60</a:t>
              </a:r>
              <a:endParaRPr sz="1000">
                <a:latin typeface="Arial"/>
                <a:cs typeface="Arial"/>
              </a:endParaRPr>
            </a:p>
            <a:p>
              <a:pPr marL="12700">
                <a:lnSpc>
                  <a:spcPts val="1100"/>
                </a:lnSpc>
              </a:pPr>
              <a:r>
                <a:rPr sz="1000" spc="-5" dirty="0">
                  <a:solidFill>
                    <a:srgbClr val="222222"/>
                  </a:solidFill>
                  <a:latin typeface="Arial"/>
                  <a:cs typeface="Arial"/>
                </a:rPr>
                <a:t>Patien</a:t>
              </a:r>
              <a:r>
                <a:rPr sz="1000" dirty="0">
                  <a:solidFill>
                    <a:srgbClr val="222222"/>
                  </a:solidFill>
                  <a:latin typeface="Arial"/>
                  <a:cs typeface="Arial"/>
                </a:rPr>
                <a:t>t</a:t>
              </a:r>
              <a:r>
                <a:rPr sz="1000" spc="-60" dirty="0">
                  <a:solidFill>
                    <a:srgbClr val="222222"/>
                  </a:solidFill>
                  <a:latin typeface="Arial"/>
                  <a:cs typeface="Arial"/>
                </a:rPr>
                <a:t> </a:t>
              </a:r>
              <a:r>
                <a:rPr sz="1000" spc="-5" dirty="0">
                  <a:solidFill>
                    <a:srgbClr val="222222"/>
                  </a:solidFill>
                  <a:latin typeface="Arial"/>
                  <a:cs typeface="Arial"/>
                </a:rPr>
                <a:t>Age</a:t>
              </a:r>
              <a:endParaRPr sz="1000">
                <a:latin typeface="Arial"/>
                <a:cs typeface="Arial"/>
              </a:endParaRPr>
            </a:p>
          </p:txBody>
        </p:sp>
        <p:sp>
          <p:nvSpPr>
            <p:cNvPr id="24" name="object 24"/>
            <p:cNvSpPr txBox="1"/>
            <p:nvPr/>
          </p:nvSpPr>
          <p:spPr>
            <a:xfrm>
              <a:off x="2438628" y="4063125"/>
              <a:ext cx="20040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22222"/>
                  </a:solidFill>
                  <a:latin typeface="Arial"/>
                  <a:cs typeface="Arial"/>
                </a:rPr>
                <a:t>Eligible</a:t>
              </a:r>
              <a:r>
                <a:rPr sz="1200" b="1" spc="-45" dirty="0">
                  <a:solidFill>
                    <a:srgbClr val="222222"/>
                  </a:solidFill>
                  <a:latin typeface="Arial"/>
                  <a:cs typeface="Arial"/>
                </a:rPr>
                <a:t> </a:t>
              </a:r>
              <a:r>
                <a:rPr sz="1200" b="1" dirty="0">
                  <a:solidFill>
                    <a:srgbClr val="222222"/>
                  </a:solidFill>
                  <a:latin typeface="Arial"/>
                  <a:cs typeface="Arial"/>
                </a:rPr>
                <a:t>for</a:t>
              </a:r>
              <a:r>
                <a:rPr sz="1200" b="1" spc="-40" dirty="0">
                  <a:solidFill>
                    <a:srgbClr val="222222"/>
                  </a:solidFill>
                  <a:latin typeface="Arial"/>
                  <a:cs typeface="Arial"/>
                </a:rPr>
                <a:t> </a:t>
              </a:r>
              <a:r>
                <a:rPr sz="1200" b="1" spc="-5" dirty="0">
                  <a:solidFill>
                    <a:srgbClr val="222222"/>
                  </a:solidFill>
                  <a:latin typeface="Arial"/>
                  <a:cs typeface="Arial"/>
                </a:rPr>
                <a:t>Reimbursement</a:t>
              </a:r>
              <a:endParaRPr sz="1200">
                <a:latin typeface="Arial"/>
                <a:cs typeface="Arial"/>
              </a:endParaRPr>
            </a:p>
          </p:txBody>
        </p:sp>
        <p:sp>
          <p:nvSpPr>
            <p:cNvPr id="25" name="object 25"/>
            <p:cNvSpPr txBox="1"/>
            <p:nvPr/>
          </p:nvSpPr>
          <p:spPr>
            <a:xfrm>
              <a:off x="2166012" y="4244100"/>
              <a:ext cx="255016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22222"/>
                  </a:solidFill>
                  <a:latin typeface="Arial"/>
                  <a:cs typeface="Arial"/>
                </a:rPr>
                <a:t>($100,000/Life-Year</a:t>
              </a:r>
              <a:r>
                <a:rPr sz="1200" b="1" spc="-40" dirty="0">
                  <a:solidFill>
                    <a:srgbClr val="222222"/>
                  </a:solidFill>
                  <a:latin typeface="Arial"/>
                  <a:cs typeface="Arial"/>
                </a:rPr>
                <a:t> </a:t>
              </a:r>
              <a:r>
                <a:rPr sz="1200" b="1" spc="-30" dirty="0">
                  <a:solidFill>
                    <a:srgbClr val="222222"/>
                  </a:solidFill>
                  <a:latin typeface="Arial"/>
                  <a:cs typeface="Arial"/>
                </a:rPr>
                <a:t>(LY)</a:t>
              </a:r>
              <a:r>
                <a:rPr sz="1200" b="1" spc="-35" dirty="0">
                  <a:solidFill>
                    <a:srgbClr val="222222"/>
                  </a:solidFill>
                  <a:latin typeface="Arial"/>
                  <a:cs typeface="Arial"/>
                </a:rPr>
                <a:t> </a:t>
              </a:r>
              <a:r>
                <a:rPr sz="1200" b="1" spc="-5" dirty="0">
                  <a:solidFill>
                    <a:srgbClr val="222222"/>
                  </a:solidFill>
                  <a:latin typeface="Arial"/>
                  <a:cs typeface="Arial"/>
                </a:rPr>
                <a:t>Threshold)</a:t>
              </a:r>
              <a:endParaRPr sz="1200">
                <a:latin typeface="Arial"/>
                <a:cs typeface="Arial"/>
              </a:endParaRPr>
            </a:p>
          </p:txBody>
        </p:sp>
        <p:sp>
          <p:nvSpPr>
            <p:cNvPr id="26" name="object 26"/>
            <p:cNvSpPr txBox="1"/>
            <p:nvPr/>
          </p:nvSpPr>
          <p:spPr>
            <a:xfrm>
              <a:off x="611048" y="2180427"/>
              <a:ext cx="177165" cy="1991995"/>
            </a:xfrm>
            <a:prstGeom prst="rect">
              <a:avLst/>
            </a:prstGeom>
          </p:spPr>
          <p:txBody>
            <a:bodyPr vert="vert270" wrap="square" lIns="0" tIns="9525" rIns="0" bIns="0" rtlCol="0">
              <a:spAutoFit/>
            </a:bodyPr>
            <a:lstStyle/>
            <a:p>
              <a:pPr marL="12700">
                <a:lnSpc>
                  <a:spcPct val="100000"/>
                </a:lnSpc>
                <a:spcBef>
                  <a:spcPts val="75"/>
                </a:spcBef>
              </a:pPr>
              <a:r>
                <a:rPr sz="1000" spc="-5" dirty="0">
                  <a:solidFill>
                    <a:srgbClr val="222222"/>
                  </a:solidFill>
                  <a:latin typeface="Arial"/>
                  <a:cs typeface="Arial"/>
                </a:rPr>
                <a:t>Incremental</a:t>
              </a:r>
              <a:r>
                <a:rPr sz="1000" spc="-20" dirty="0">
                  <a:solidFill>
                    <a:srgbClr val="222222"/>
                  </a:solidFill>
                  <a:latin typeface="Arial"/>
                  <a:cs typeface="Arial"/>
                </a:rPr>
                <a:t> </a:t>
              </a:r>
              <a:r>
                <a:rPr sz="1000" dirty="0">
                  <a:solidFill>
                    <a:srgbClr val="222222"/>
                  </a:solidFill>
                  <a:latin typeface="Arial"/>
                  <a:cs typeface="Arial"/>
                </a:rPr>
                <a:t>cost/</a:t>
              </a:r>
              <a:r>
                <a:rPr sz="1000" spc="-20" dirty="0">
                  <a:solidFill>
                    <a:srgbClr val="222222"/>
                  </a:solidFill>
                  <a:latin typeface="Arial"/>
                  <a:cs typeface="Arial"/>
                </a:rPr>
                <a:t> </a:t>
              </a:r>
              <a:r>
                <a:rPr sz="1000" spc="-5" dirty="0">
                  <a:solidFill>
                    <a:srgbClr val="222222"/>
                  </a:solidFill>
                  <a:latin typeface="Arial"/>
                  <a:cs typeface="Arial"/>
                </a:rPr>
                <a:t>LIfe-year</a:t>
              </a:r>
              <a:r>
                <a:rPr sz="1000" spc="-20" dirty="0">
                  <a:solidFill>
                    <a:srgbClr val="222222"/>
                  </a:solidFill>
                  <a:latin typeface="Arial"/>
                  <a:cs typeface="Arial"/>
                </a:rPr>
                <a:t> </a:t>
              </a:r>
              <a:r>
                <a:rPr sz="1000" spc="-5" dirty="0">
                  <a:solidFill>
                    <a:srgbClr val="222222"/>
                  </a:solidFill>
                  <a:latin typeface="Arial"/>
                  <a:cs typeface="Arial"/>
                </a:rPr>
                <a:t>gained</a:t>
              </a:r>
              <a:r>
                <a:rPr sz="975" spc="-7" baseline="29914" dirty="0">
                  <a:solidFill>
                    <a:srgbClr val="222222"/>
                  </a:solidFill>
                  <a:latin typeface="Arial"/>
                  <a:cs typeface="Arial"/>
                </a:rPr>
                <a:t>1</a:t>
              </a:r>
              <a:endParaRPr sz="975" baseline="29914">
                <a:latin typeface="Arial"/>
                <a:cs typeface="Arial"/>
              </a:endParaRPr>
            </a:p>
          </p:txBody>
        </p:sp>
        <p:sp>
          <p:nvSpPr>
            <p:cNvPr id="27" name="object 27"/>
            <p:cNvSpPr/>
            <p:nvPr/>
          </p:nvSpPr>
          <p:spPr>
            <a:xfrm>
              <a:off x="914324" y="1535174"/>
              <a:ext cx="138430" cy="0"/>
            </a:xfrm>
            <a:custGeom>
              <a:avLst/>
              <a:gdLst/>
              <a:ahLst/>
              <a:cxnLst/>
              <a:rect l="l" t="t" r="r" b="b"/>
              <a:pathLst>
                <a:path w="138430">
                  <a:moveTo>
                    <a:pt x="0" y="0"/>
                  </a:moveTo>
                  <a:lnTo>
                    <a:pt x="138299" y="0"/>
                  </a:lnTo>
                </a:path>
              </a:pathLst>
            </a:custGeom>
            <a:ln w="28574">
              <a:solidFill>
                <a:srgbClr val="0097A7"/>
              </a:solidFill>
            </a:ln>
          </p:spPr>
          <p:txBody>
            <a:bodyPr wrap="square" lIns="0" tIns="0" rIns="0" bIns="0" rtlCol="0"/>
            <a:lstStyle/>
            <a:p>
              <a:endParaRPr/>
            </a:p>
          </p:txBody>
        </p:sp>
        <p:sp>
          <p:nvSpPr>
            <p:cNvPr id="28" name="object 28"/>
            <p:cNvSpPr txBox="1"/>
            <p:nvPr/>
          </p:nvSpPr>
          <p:spPr>
            <a:xfrm>
              <a:off x="1092499" y="1439157"/>
              <a:ext cx="679450" cy="330835"/>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$2,00</a:t>
              </a:r>
              <a:r>
                <a:rPr sz="1000" dirty="0">
                  <a:solidFill>
                    <a:srgbClr val="222222"/>
                  </a:solidFill>
                  <a:latin typeface="Arial"/>
                  <a:cs typeface="Arial"/>
                </a:rPr>
                <a:t>0</a:t>
              </a:r>
              <a:r>
                <a:rPr sz="1000" spc="-20" dirty="0">
                  <a:solidFill>
                    <a:srgbClr val="222222"/>
                  </a:solidFill>
                  <a:latin typeface="Arial"/>
                  <a:cs typeface="Arial"/>
                </a:rPr>
                <a:t> </a:t>
              </a:r>
              <a:r>
                <a:rPr sz="1000" spc="-114" dirty="0">
                  <a:solidFill>
                    <a:srgbClr val="222222"/>
                  </a:solidFill>
                  <a:latin typeface="Arial"/>
                  <a:cs typeface="Arial"/>
                </a:rPr>
                <a:t>T</a:t>
              </a:r>
              <a:r>
                <a:rPr sz="1000" spc="-5" dirty="0">
                  <a:solidFill>
                    <a:srgbClr val="222222"/>
                  </a:solidFill>
                  <a:latin typeface="Arial"/>
                  <a:cs typeface="Arial"/>
                </a:rPr>
                <a:t>est</a:t>
              </a:r>
              <a:endParaRPr sz="1000">
                <a:latin typeface="Arial"/>
                <a:cs typeface="Arial"/>
              </a:endParaRPr>
            </a:p>
            <a:p>
              <a:pPr marL="12700">
                <a:lnSpc>
                  <a:spcPct val="100000"/>
                </a:lnSpc>
              </a:pPr>
              <a:r>
                <a:rPr sz="1000" spc="-5" dirty="0">
                  <a:solidFill>
                    <a:srgbClr val="222222"/>
                  </a:solidFill>
                  <a:latin typeface="Arial"/>
                  <a:cs typeface="Arial"/>
                </a:rPr>
                <a:t>$1,00</a:t>
              </a:r>
              <a:r>
                <a:rPr sz="1000" dirty="0">
                  <a:solidFill>
                    <a:srgbClr val="222222"/>
                  </a:solidFill>
                  <a:latin typeface="Arial"/>
                  <a:cs typeface="Arial"/>
                </a:rPr>
                <a:t>0</a:t>
              </a:r>
              <a:r>
                <a:rPr sz="1000" spc="-20" dirty="0">
                  <a:solidFill>
                    <a:srgbClr val="222222"/>
                  </a:solidFill>
                  <a:latin typeface="Arial"/>
                  <a:cs typeface="Arial"/>
                </a:rPr>
                <a:t> </a:t>
              </a:r>
              <a:r>
                <a:rPr sz="1000" spc="-114" dirty="0">
                  <a:solidFill>
                    <a:srgbClr val="222222"/>
                  </a:solidFill>
                  <a:latin typeface="Arial"/>
                  <a:cs typeface="Arial"/>
                </a:rPr>
                <a:t>T</a:t>
              </a:r>
              <a:r>
                <a:rPr sz="1000" spc="-5" dirty="0">
                  <a:solidFill>
                    <a:srgbClr val="222222"/>
                  </a:solidFill>
                  <a:latin typeface="Arial"/>
                  <a:cs typeface="Arial"/>
                </a:rPr>
                <a:t>est</a:t>
              </a:r>
              <a:endParaRPr sz="1000">
                <a:latin typeface="Arial"/>
                <a:cs typeface="Arial"/>
              </a:endParaRPr>
            </a:p>
          </p:txBody>
        </p:sp>
        <p:sp>
          <p:nvSpPr>
            <p:cNvPr id="29" name="object 29"/>
            <p:cNvSpPr/>
            <p:nvPr/>
          </p:nvSpPr>
          <p:spPr>
            <a:xfrm>
              <a:off x="914324" y="1687574"/>
              <a:ext cx="138430" cy="0"/>
            </a:xfrm>
            <a:custGeom>
              <a:avLst/>
              <a:gdLst/>
              <a:ahLst/>
              <a:cxnLst/>
              <a:rect l="l" t="t" r="r" b="b"/>
              <a:pathLst>
                <a:path w="138430">
                  <a:moveTo>
                    <a:pt x="0" y="0"/>
                  </a:moveTo>
                  <a:lnTo>
                    <a:pt x="138299" y="0"/>
                  </a:lnTo>
                </a:path>
              </a:pathLst>
            </a:custGeom>
            <a:ln w="28574">
              <a:solidFill>
                <a:srgbClr val="F09BC5"/>
              </a:solidFill>
            </a:ln>
          </p:spPr>
          <p:txBody>
            <a:bodyPr wrap="square" lIns="0" tIns="0" rIns="0" bIns="0" rtlCol="0"/>
            <a:lstStyle/>
            <a:p>
              <a:endParaRPr/>
            </a:p>
          </p:txBody>
        </p:sp>
        <p:sp>
          <p:nvSpPr>
            <p:cNvPr id="30" name="object 30"/>
            <p:cNvSpPr/>
            <p:nvPr/>
          </p:nvSpPr>
          <p:spPr>
            <a:xfrm>
              <a:off x="2521649" y="1526775"/>
              <a:ext cx="138430" cy="0"/>
            </a:xfrm>
            <a:custGeom>
              <a:avLst/>
              <a:gdLst/>
              <a:ahLst/>
              <a:cxnLst/>
              <a:rect l="l" t="t" r="r" b="b"/>
              <a:pathLst>
                <a:path w="138430">
                  <a:moveTo>
                    <a:pt x="0" y="0"/>
                  </a:moveTo>
                  <a:lnTo>
                    <a:pt x="138299" y="0"/>
                  </a:lnTo>
                </a:path>
              </a:pathLst>
            </a:custGeom>
            <a:ln w="28574">
              <a:solidFill>
                <a:srgbClr val="2773AA"/>
              </a:solidFill>
            </a:ln>
          </p:spPr>
          <p:txBody>
            <a:bodyPr wrap="square" lIns="0" tIns="0" rIns="0" bIns="0" rtlCol="0"/>
            <a:lstStyle/>
            <a:p>
              <a:endParaRPr/>
            </a:p>
          </p:txBody>
        </p:sp>
        <p:sp>
          <p:nvSpPr>
            <p:cNvPr id="31" name="object 31"/>
            <p:cNvSpPr/>
            <p:nvPr/>
          </p:nvSpPr>
          <p:spPr>
            <a:xfrm>
              <a:off x="4398544" y="1523274"/>
              <a:ext cx="138430" cy="0"/>
            </a:xfrm>
            <a:custGeom>
              <a:avLst/>
              <a:gdLst/>
              <a:ahLst/>
              <a:cxnLst/>
              <a:rect l="l" t="t" r="r" b="b"/>
              <a:pathLst>
                <a:path w="138429">
                  <a:moveTo>
                    <a:pt x="0" y="0"/>
                  </a:moveTo>
                  <a:lnTo>
                    <a:pt x="138299" y="0"/>
                  </a:lnTo>
                </a:path>
              </a:pathLst>
            </a:custGeom>
            <a:ln w="28574">
              <a:solidFill>
                <a:srgbClr val="FFD966"/>
              </a:solidFill>
            </a:ln>
          </p:spPr>
          <p:txBody>
            <a:bodyPr wrap="square" lIns="0" tIns="0" rIns="0" bIns="0" rtlCol="0"/>
            <a:lstStyle/>
            <a:p>
              <a:endParaRPr/>
            </a:p>
          </p:txBody>
        </p:sp>
        <p:sp>
          <p:nvSpPr>
            <p:cNvPr id="32" name="object 32"/>
            <p:cNvSpPr txBox="1"/>
            <p:nvPr/>
          </p:nvSpPr>
          <p:spPr>
            <a:xfrm>
              <a:off x="2735058" y="1430757"/>
              <a:ext cx="2521585" cy="330200"/>
            </a:xfrm>
            <a:prstGeom prst="rect">
              <a:avLst/>
            </a:prstGeom>
          </p:spPr>
          <p:txBody>
            <a:bodyPr vert="horz" wrap="square" lIns="0" tIns="12700" rIns="0" bIns="0" rtlCol="0">
              <a:spAutoFit/>
            </a:bodyPr>
            <a:lstStyle/>
            <a:p>
              <a:pPr marL="12700" marR="5080">
                <a:lnSpc>
                  <a:spcPct val="100000"/>
                </a:lnSpc>
                <a:spcBef>
                  <a:spcPts val="100"/>
                </a:spcBef>
                <a:tabLst>
                  <a:tab pos="1854200" algn="l"/>
                </a:tabLst>
              </a:pPr>
              <a:r>
                <a:rPr sz="1000" spc="-5" dirty="0">
                  <a:solidFill>
                    <a:srgbClr val="222222"/>
                  </a:solidFill>
                  <a:latin typeface="Arial"/>
                  <a:cs typeface="Arial"/>
                </a:rPr>
                <a:t>$1,50</a:t>
              </a:r>
              <a:r>
                <a:rPr sz="1000" dirty="0">
                  <a:solidFill>
                    <a:srgbClr val="222222"/>
                  </a:solidFill>
                  <a:latin typeface="Arial"/>
                  <a:cs typeface="Arial"/>
                </a:rPr>
                <a:t>0</a:t>
              </a:r>
              <a:r>
                <a:rPr sz="1000" spc="-20" dirty="0">
                  <a:solidFill>
                    <a:srgbClr val="222222"/>
                  </a:solidFill>
                  <a:latin typeface="Arial"/>
                  <a:cs typeface="Arial"/>
                </a:rPr>
                <a:t> </a:t>
              </a:r>
              <a:r>
                <a:rPr sz="1000" spc="-114" dirty="0">
                  <a:solidFill>
                    <a:srgbClr val="222222"/>
                  </a:solidFill>
                  <a:latin typeface="Arial"/>
                  <a:cs typeface="Arial"/>
                </a:rPr>
                <a:t>T</a:t>
              </a:r>
              <a:r>
                <a:rPr sz="1000" spc="-5" dirty="0">
                  <a:solidFill>
                    <a:srgbClr val="222222"/>
                  </a:solidFill>
                  <a:latin typeface="Arial"/>
                  <a:cs typeface="Arial"/>
                </a:rPr>
                <a:t>es</a:t>
              </a:r>
              <a:r>
                <a:rPr sz="1000" dirty="0">
                  <a:solidFill>
                    <a:srgbClr val="222222"/>
                  </a:solidFill>
                  <a:latin typeface="Arial"/>
                  <a:cs typeface="Arial"/>
                </a:rPr>
                <a:t>t	</a:t>
              </a:r>
              <a:r>
                <a:rPr sz="1500" spc="-7" baseline="2777" dirty="0">
                  <a:solidFill>
                    <a:srgbClr val="222222"/>
                  </a:solidFill>
                  <a:latin typeface="Arial"/>
                  <a:cs typeface="Arial"/>
                </a:rPr>
                <a:t>$1,20</a:t>
              </a:r>
              <a:r>
                <a:rPr sz="1500" baseline="2777" dirty="0">
                  <a:solidFill>
                    <a:srgbClr val="222222"/>
                  </a:solidFill>
                  <a:latin typeface="Arial"/>
                  <a:cs typeface="Arial"/>
                </a:rPr>
                <a:t>0</a:t>
              </a:r>
              <a:r>
                <a:rPr sz="1500" spc="-30" baseline="2777" dirty="0">
                  <a:solidFill>
                    <a:srgbClr val="222222"/>
                  </a:solidFill>
                  <a:latin typeface="Arial"/>
                  <a:cs typeface="Arial"/>
                </a:rPr>
                <a:t> </a:t>
              </a:r>
              <a:r>
                <a:rPr sz="1500" spc="-172" baseline="2777" dirty="0">
                  <a:solidFill>
                    <a:srgbClr val="222222"/>
                  </a:solidFill>
                  <a:latin typeface="Arial"/>
                  <a:cs typeface="Arial"/>
                </a:rPr>
                <a:t>T</a:t>
              </a:r>
              <a:r>
                <a:rPr sz="1500" spc="-7" baseline="2777" dirty="0">
                  <a:solidFill>
                    <a:srgbClr val="222222"/>
                  </a:solidFill>
                  <a:latin typeface="Arial"/>
                  <a:cs typeface="Arial"/>
                </a:rPr>
                <a:t>est  </a:t>
              </a:r>
              <a:r>
                <a:rPr sz="1000" spc="-5" dirty="0">
                  <a:solidFill>
                    <a:srgbClr val="222222"/>
                  </a:solidFill>
                  <a:latin typeface="Arial"/>
                  <a:cs typeface="Arial"/>
                </a:rPr>
                <a:t>Willingness</a:t>
              </a:r>
              <a:r>
                <a:rPr sz="1000" spc="-10" dirty="0">
                  <a:solidFill>
                    <a:srgbClr val="222222"/>
                  </a:solidFill>
                  <a:latin typeface="Arial"/>
                  <a:cs typeface="Arial"/>
                </a:rPr>
                <a:t> </a:t>
              </a:r>
              <a:r>
                <a:rPr sz="1000" spc="-5" dirty="0">
                  <a:solidFill>
                    <a:srgbClr val="222222"/>
                  </a:solidFill>
                  <a:latin typeface="Arial"/>
                  <a:cs typeface="Arial"/>
                </a:rPr>
                <a:t>to pay</a:t>
              </a:r>
              <a:endParaRPr sz="1000">
                <a:latin typeface="Arial"/>
                <a:cs typeface="Arial"/>
              </a:endParaRPr>
            </a:p>
          </p:txBody>
        </p:sp>
        <p:sp>
          <p:nvSpPr>
            <p:cNvPr id="33" name="object 33"/>
            <p:cNvSpPr/>
            <p:nvPr/>
          </p:nvSpPr>
          <p:spPr>
            <a:xfrm>
              <a:off x="2514600" y="1600200"/>
              <a:ext cx="152400" cy="152400"/>
            </a:xfrm>
            <a:custGeom>
              <a:avLst/>
              <a:gdLst/>
              <a:ahLst/>
              <a:cxnLst/>
              <a:rect l="l" t="t" r="r" b="b"/>
              <a:pathLst>
                <a:path w="152400" h="152400">
                  <a:moveTo>
                    <a:pt x="152399" y="152399"/>
                  </a:moveTo>
                  <a:lnTo>
                    <a:pt x="0" y="152399"/>
                  </a:lnTo>
                  <a:lnTo>
                    <a:pt x="0" y="0"/>
                  </a:lnTo>
                  <a:lnTo>
                    <a:pt x="152399" y="0"/>
                  </a:lnTo>
                  <a:lnTo>
                    <a:pt x="152399" y="152399"/>
                  </a:lnTo>
                  <a:close/>
                </a:path>
              </a:pathLst>
            </a:custGeom>
            <a:solidFill>
              <a:srgbClr val="CEE1F3">
                <a:alpha val="73179"/>
              </a:srgbClr>
            </a:solidFill>
          </p:spPr>
          <p:txBody>
            <a:bodyPr wrap="square" lIns="0" tIns="0" rIns="0" bIns="0" rtlCol="0"/>
            <a:lstStyle/>
            <a:p>
              <a:endParaRPr/>
            </a:p>
          </p:txBody>
        </p:sp>
        <p:sp>
          <p:nvSpPr>
            <p:cNvPr id="13" name="object 13"/>
            <p:cNvSpPr txBox="1"/>
            <p:nvPr/>
          </p:nvSpPr>
          <p:spPr>
            <a:xfrm>
              <a:off x="109749" y="4369125"/>
              <a:ext cx="2951480" cy="611065"/>
            </a:xfrm>
            <a:prstGeom prst="rect">
              <a:avLst/>
            </a:prstGeom>
          </p:spPr>
          <p:txBody>
            <a:bodyPr vert="horz" wrap="square" lIns="0" tIns="48895" rIns="0" bIns="0" rtlCol="0">
              <a:spAutoFit/>
            </a:bodyPr>
            <a:lstStyle/>
            <a:p>
              <a:pPr marR="793750" algn="ctr">
                <a:lnSpc>
                  <a:spcPct val="100000"/>
                </a:lnSpc>
                <a:spcBef>
                  <a:spcPts val="385"/>
                </a:spcBef>
              </a:pPr>
              <a:r>
                <a:rPr sz="1000" spc="-5" dirty="0">
                  <a:solidFill>
                    <a:srgbClr val="222222"/>
                  </a:solidFill>
                  <a:latin typeface="Arial"/>
                  <a:cs typeface="Arial"/>
                </a:rPr>
                <a:t>$0</a:t>
              </a:r>
              <a:endParaRPr sz="1000" dirty="0">
                <a:latin typeface="Arial"/>
                <a:cs typeface="Arial"/>
              </a:endParaRPr>
            </a:p>
            <a:p>
              <a:pPr marL="901065" algn="ctr">
                <a:lnSpc>
                  <a:spcPct val="100000"/>
                </a:lnSpc>
                <a:spcBef>
                  <a:spcPts val="290"/>
                </a:spcBef>
                <a:tabLst>
                  <a:tab pos="1604010" algn="l"/>
                  <a:tab pos="2306955" algn="l"/>
                </a:tabLst>
              </a:pPr>
              <a:r>
                <a:rPr sz="1000" spc="-5" dirty="0">
                  <a:solidFill>
                    <a:srgbClr val="222222"/>
                  </a:solidFill>
                  <a:latin typeface="Arial"/>
                  <a:cs typeface="Arial"/>
                </a:rPr>
                <a:t>20	30	40</a:t>
              </a:r>
              <a:endParaRPr sz="1000" dirty="0">
                <a:latin typeface="Arial"/>
                <a:cs typeface="Arial"/>
              </a:endParaRPr>
            </a:p>
            <a:p>
              <a:pPr>
                <a:lnSpc>
                  <a:spcPct val="100000"/>
                </a:lnSpc>
                <a:spcBef>
                  <a:spcPts val="45"/>
                </a:spcBef>
              </a:pPr>
              <a:endParaRPr sz="1400" dirty="0">
                <a:latin typeface="Arial"/>
                <a:cs typeface="Arial"/>
              </a:endParaRPr>
            </a:p>
          </p:txBody>
        </p:sp>
      </p:grpSp>
      <p:sp>
        <p:nvSpPr>
          <p:cNvPr id="3" name="object 3"/>
          <p:cNvSpPr txBox="1"/>
          <p:nvPr/>
        </p:nvSpPr>
        <p:spPr>
          <a:xfrm>
            <a:off x="5975225" y="1627675"/>
            <a:ext cx="2514600" cy="78867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$1,500</a:t>
            </a:r>
            <a:r>
              <a:rPr sz="1400" b="1" spc="-50" dirty="0">
                <a:solidFill>
                  <a:srgbClr val="2773AA"/>
                </a:solidFill>
                <a:latin typeface="Arial"/>
                <a:cs typeface="Arial"/>
              </a:rPr>
              <a:t> </a:t>
            </a:r>
            <a:r>
              <a:rPr sz="1400" b="1" spc="-25" dirty="0">
                <a:solidFill>
                  <a:srgbClr val="2773AA"/>
                </a:solidFill>
                <a:latin typeface="Arial"/>
                <a:cs typeface="Arial"/>
              </a:rPr>
              <a:t>Tests</a:t>
            </a:r>
            <a:endParaRPr sz="1400">
              <a:latin typeface="Arial"/>
              <a:cs typeface="Arial"/>
            </a:endParaRPr>
          </a:p>
          <a:p>
            <a:pPr>
              <a:lnSpc>
                <a:spcPct val="100000"/>
              </a:lnSpc>
              <a:spcBef>
                <a:spcPts val="10"/>
              </a:spcBef>
            </a:pPr>
            <a:endParaRPr sz="1250">
              <a:latin typeface="Arial"/>
              <a:cs typeface="Arial"/>
            </a:endParaRPr>
          </a:p>
          <a:p>
            <a:pPr marL="12700" marR="5080">
              <a:lnSpc>
                <a:spcPct val="100000"/>
              </a:lnSpc>
            </a:pPr>
            <a:r>
              <a:rPr sz="1200" spc="-5" dirty="0">
                <a:latin typeface="Arial"/>
                <a:cs typeface="Arial"/>
              </a:rPr>
              <a:t>$1,500 tests to unlock </a:t>
            </a:r>
            <a:r>
              <a:rPr sz="1200" dirty="0">
                <a:latin typeface="Arial"/>
                <a:cs typeface="Arial"/>
              </a:rPr>
              <a:t>cancer </a:t>
            </a:r>
            <a:r>
              <a:rPr sz="1200" spc="5" dirty="0">
                <a:latin typeface="Arial"/>
                <a:cs typeface="Arial"/>
              </a:rPr>
              <a:t> </a:t>
            </a:r>
            <a:r>
              <a:rPr sz="1200" dirty="0">
                <a:latin typeface="Arial"/>
                <a:cs typeface="Arial"/>
              </a:rPr>
              <a:t>screening</a:t>
            </a:r>
            <a:r>
              <a:rPr sz="1200" spc="-30" dirty="0">
                <a:latin typeface="Arial"/>
                <a:cs typeface="Arial"/>
              </a:rPr>
              <a:t> </a:t>
            </a:r>
            <a:r>
              <a:rPr sz="1200" dirty="0">
                <a:latin typeface="Arial"/>
                <a:cs typeface="Arial"/>
              </a:rPr>
              <a:t>market</a:t>
            </a:r>
            <a:r>
              <a:rPr sz="1200" spc="-25" dirty="0">
                <a:latin typeface="Arial"/>
                <a:cs typeface="Arial"/>
              </a:rPr>
              <a:t> </a:t>
            </a:r>
            <a:r>
              <a:rPr sz="1200" spc="-5" dirty="0">
                <a:latin typeface="Arial"/>
                <a:cs typeface="Arial"/>
              </a:rPr>
              <a:t>for</a:t>
            </a:r>
            <a:r>
              <a:rPr sz="1200" spc="-25" dirty="0">
                <a:latin typeface="Arial"/>
                <a:cs typeface="Arial"/>
              </a:rPr>
              <a:t> </a:t>
            </a:r>
            <a:r>
              <a:rPr sz="1200" spc="-5" dirty="0">
                <a:latin typeface="Arial"/>
                <a:cs typeface="Arial"/>
              </a:rPr>
              <a:t>65-80</a:t>
            </a:r>
            <a:r>
              <a:rPr sz="1200" spc="-30" dirty="0">
                <a:latin typeface="Arial"/>
                <a:cs typeface="Arial"/>
              </a:rPr>
              <a:t> </a:t>
            </a:r>
            <a:r>
              <a:rPr sz="1200" dirty="0">
                <a:latin typeface="Arial"/>
                <a:cs typeface="Arial"/>
              </a:rPr>
              <a:t>year-olds</a:t>
            </a:r>
            <a:endParaRPr sz="1200">
              <a:latin typeface="Arial"/>
              <a:cs typeface="Arial"/>
            </a:endParaRPr>
          </a:p>
        </p:txBody>
      </p:sp>
      <p:sp>
        <p:nvSpPr>
          <p:cNvPr id="7" name="object 7">
            <a:extLst>
              <a:ext uri="{C183D7F6-B498-43B3-948B-1728B52AA6E4}">
                <adec:decorative xmlns:adec="http://schemas.microsoft.com/office/drawing/2017/decorative" val="1"/>
              </a:ext>
            </a:extLst>
          </p:cNvPr>
          <p:cNvSpPr/>
          <p:nvPr/>
        </p:nvSpPr>
        <p:spPr>
          <a:xfrm>
            <a:off x="5987924" y="2835325"/>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sp>
        <p:nvSpPr>
          <p:cNvPr id="2" name="object 2"/>
          <p:cNvSpPr txBox="1"/>
          <p:nvPr/>
        </p:nvSpPr>
        <p:spPr>
          <a:xfrm>
            <a:off x="5975225" y="3217425"/>
            <a:ext cx="2340610" cy="78867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Sub-$1,000</a:t>
            </a:r>
            <a:r>
              <a:rPr sz="1400" b="1" spc="-50" dirty="0">
                <a:solidFill>
                  <a:srgbClr val="2773AA"/>
                </a:solidFill>
                <a:latin typeface="Arial"/>
                <a:cs typeface="Arial"/>
              </a:rPr>
              <a:t> </a:t>
            </a:r>
            <a:r>
              <a:rPr sz="1400" b="1" spc="-25" dirty="0">
                <a:solidFill>
                  <a:srgbClr val="2773AA"/>
                </a:solidFill>
                <a:latin typeface="Arial"/>
                <a:cs typeface="Arial"/>
              </a:rPr>
              <a:t>Tests</a:t>
            </a:r>
            <a:endParaRPr sz="1400">
              <a:latin typeface="Arial"/>
              <a:cs typeface="Arial"/>
            </a:endParaRPr>
          </a:p>
          <a:p>
            <a:pPr>
              <a:lnSpc>
                <a:spcPct val="100000"/>
              </a:lnSpc>
              <a:spcBef>
                <a:spcPts val="10"/>
              </a:spcBef>
            </a:pPr>
            <a:endParaRPr sz="1250">
              <a:latin typeface="Arial"/>
              <a:cs typeface="Arial"/>
            </a:endParaRPr>
          </a:p>
          <a:p>
            <a:pPr marL="12700" marR="5080">
              <a:lnSpc>
                <a:spcPct val="100000"/>
              </a:lnSpc>
            </a:pPr>
            <a:r>
              <a:rPr sz="1200" spc="-5" dirty="0">
                <a:latin typeface="Arial"/>
                <a:cs typeface="Arial"/>
              </a:rPr>
              <a:t>At $1,000, nearly all 40+ </a:t>
            </a:r>
            <a:r>
              <a:rPr sz="1200" dirty="0">
                <a:latin typeface="Arial"/>
                <a:cs typeface="Arial"/>
              </a:rPr>
              <a:t>year-olds </a:t>
            </a:r>
            <a:r>
              <a:rPr sz="1200" spc="-320" dirty="0">
                <a:latin typeface="Arial"/>
                <a:cs typeface="Arial"/>
              </a:rPr>
              <a:t> </a:t>
            </a:r>
            <a:r>
              <a:rPr sz="1200" dirty="0">
                <a:latin typeface="Arial"/>
                <a:cs typeface="Arial"/>
              </a:rPr>
              <a:t>could</a:t>
            </a:r>
            <a:r>
              <a:rPr sz="1200" spc="-15" dirty="0">
                <a:latin typeface="Arial"/>
                <a:cs typeface="Arial"/>
              </a:rPr>
              <a:t> </a:t>
            </a:r>
            <a:r>
              <a:rPr sz="1200" spc="-5" dirty="0">
                <a:latin typeface="Arial"/>
                <a:cs typeface="Arial"/>
              </a:rPr>
              <a:t>be</a:t>
            </a:r>
            <a:r>
              <a:rPr sz="1200" spc="-10" dirty="0">
                <a:latin typeface="Arial"/>
                <a:cs typeface="Arial"/>
              </a:rPr>
              <a:t> </a:t>
            </a:r>
            <a:r>
              <a:rPr sz="1200" dirty="0">
                <a:latin typeface="Arial"/>
                <a:cs typeface="Arial"/>
              </a:rPr>
              <a:t>screened</a:t>
            </a:r>
            <a:r>
              <a:rPr sz="1200" spc="-15" dirty="0">
                <a:latin typeface="Arial"/>
                <a:cs typeface="Arial"/>
              </a:rPr>
              <a:t> </a:t>
            </a:r>
            <a:r>
              <a:rPr sz="1200" spc="-5" dirty="0">
                <a:latin typeface="Arial"/>
                <a:cs typeface="Arial"/>
              </a:rPr>
              <a:t>for</a:t>
            </a:r>
            <a:r>
              <a:rPr sz="1200" spc="-10" dirty="0">
                <a:latin typeface="Arial"/>
                <a:cs typeface="Arial"/>
              </a:rPr>
              <a:t> </a:t>
            </a:r>
            <a:r>
              <a:rPr sz="1200" dirty="0">
                <a:latin typeface="Arial"/>
                <a:cs typeface="Arial"/>
              </a:rPr>
              <a:t>cancer</a:t>
            </a:r>
            <a:endParaRPr sz="1200">
              <a:latin typeface="Arial"/>
              <a:cs typeface="Arial"/>
            </a:endParaRPr>
          </a:p>
        </p:txBody>
      </p:sp>
      <p:grpSp>
        <p:nvGrpSpPr>
          <p:cNvPr id="35" name="object 35">
            <a:extLst>
              <a:ext uri="{C183D7F6-B498-43B3-948B-1728B52AA6E4}">
                <adec:decorative xmlns:adec="http://schemas.microsoft.com/office/drawing/2017/decorative" val="1"/>
              </a:ext>
            </a:extLst>
          </p:cNvPr>
          <p:cNvGrpSpPr/>
          <p:nvPr/>
        </p:nvGrpSpPr>
        <p:grpSpPr>
          <a:xfrm>
            <a:off x="8682037" y="147637"/>
            <a:ext cx="238125" cy="238125"/>
            <a:chOff x="8682037" y="147637"/>
            <a:chExt cx="238125" cy="238125"/>
          </a:xfrm>
        </p:grpSpPr>
        <p:sp>
          <p:nvSpPr>
            <p:cNvPr id="36" name="object 36"/>
            <p:cNvSpPr/>
            <p:nvPr/>
          </p:nvSpPr>
          <p:spPr>
            <a:xfrm>
              <a:off x="8686800" y="152400"/>
              <a:ext cx="101600" cy="101600"/>
            </a:xfrm>
            <a:custGeom>
              <a:avLst/>
              <a:gdLst/>
              <a:ahLst/>
              <a:cxnLst/>
              <a:rect l="l" t="t" r="r" b="b"/>
              <a:pathLst>
                <a:path w="101600" h="101600">
                  <a:moveTo>
                    <a:pt x="0" y="0"/>
                  </a:moveTo>
                  <a:lnTo>
                    <a:pt x="101399" y="0"/>
                  </a:lnTo>
                  <a:lnTo>
                    <a:pt x="101399" y="101399"/>
                  </a:lnTo>
                  <a:lnTo>
                    <a:pt x="0" y="101399"/>
                  </a:lnTo>
                  <a:lnTo>
                    <a:pt x="0" y="0"/>
                  </a:lnTo>
                  <a:close/>
                </a:path>
              </a:pathLst>
            </a:custGeom>
            <a:ln w="9524">
              <a:solidFill>
                <a:srgbClr val="2773AA"/>
              </a:solidFill>
            </a:ln>
          </p:spPr>
          <p:txBody>
            <a:bodyPr wrap="square" lIns="0" tIns="0" rIns="0" bIns="0" rtlCol="0"/>
            <a:lstStyle/>
            <a:p>
              <a:endParaRPr/>
            </a:p>
          </p:txBody>
        </p:sp>
        <p:sp>
          <p:nvSpPr>
            <p:cNvPr id="37" name="object 37"/>
            <p:cNvSpPr/>
            <p:nvPr/>
          </p:nvSpPr>
          <p:spPr>
            <a:xfrm>
              <a:off x="8813762" y="152400"/>
              <a:ext cx="101600" cy="101600"/>
            </a:xfrm>
            <a:custGeom>
              <a:avLst/>
              <a:gdLst/>
              <a:ahLst/>
              <a:cxnLst/>
              <a:rect l="l" t="t" r="r" b="b"/>
              <a:pathLst>
                <a:path w="101600" h="101600">
                  <a:moveTo>
                    <a:pt x="101399" y="101399"/>
                  </a:moveTo>
                  <a:lnTo>
                    <a:pt x="0" y="101399"/>
                  </a:lnTo>
                  <a:lnTo>
                    <a:pt x="0" y="0"/>
                  </a:lnTo>
                  <a:lnTo>
                    <a:pt x="101399" y="0"/>
                  </a:lnTo>
                  <a:lnTo>
                    <a:pt x="101399" y="101399"/>
                  </a:lnTo>
                  <a:close/>
                </a:path>
              </a:pathLst>
            </a:custGeom>
            <a:solidFill>
              <a:srgbClr val="2773AA"/>
            </a:solidFill>
          </p:spPr>
          <p:txBody>
            <a:bodyPr wrap="square" lIns="0" tIns="0" rIns="0" bIns="0" rtlCol="0"/>
            <a:lstStyle/>
            <a:p>
              <a:endParaRPr/>
            </a:p>
          </p:txBody>
        </p:sp>
        <p:sp>
          <p:nvSpPr>
            <p:cNvPr id="38" name="object 38"/>
            <p:cNvSpPr/>
            <p:nvPr/>
          </p:nvSpPr>
          <p:spPr>
            <a:xfrm>
              <a:off x="8686800" y="152400"/>
              <a:ext cx="228600" cy="228600"/>
            </a:xfrm>
            <a:custGeom>
              <a:avLst/>
              <a:gdLst/>
              <a:ahLst/>
              <a:cxnLst/>
              <a:rect l="l" t="t" r="r" b="b"/>
              <a:pathLst>
                <a:path w="228600" h="228600">
                  <a:moveTo>
                    <a:pt x="126962" y="0"/>
                  </a:moveTo>
                  <a:lnTo>
                    <a:pt x="228362" y="0"/>
                  </a:lnTo>
                  <a:lnTo>
                    <a:pt x="228362" y="101399"/>
                  </a:lnTo>
                  <a:lnTo>
                    <a:pt x="126962" y="101399"/>
                  </a:lnTo>
                  <a:lnTo>
                    <a:pt x="126962" y="0"/>
                  </a:lnTo>
                  <a:close/>
                </a:path>
                <a:path w="228600" h="228600">
                  <a:moveTo>
                    <a:pt x="0" y="127056"/>
                  </a:moveTo>
                  <a:lnTo>
                    <a:pt x="101399" y="127056"/>
                  </a:lnTo>
                  <a:lnTo>
                    <a:pt x="101399" y="228456"/>
                  </a:lnTo>
                  <a:lnTo>
                    <a:pt x="0" y="228456"/>
                  </a:lnTo>
                  <a:lnTo>
                    <a:pt x="0" y="127056"/>
                  </a:lnTo>
                  <a:close/>
                </a:path>
                <a:path w="228600" h="228600">
                  <a:moveTo>
                    <a:pt x="126962" y="127056"/>
                  </a:moveTo>
                  <a:lnTo>
                    <a:pt x="228362" y="127056"/>
                  </a:lnTo>
                  <a:lnTo>
                    <a:pt x="228362" y="228456"/>
                  </a:lnTo>
                  <a:lnTo>
                    <a:pt x="126962" y="228456"/>
                  </a:lnTo>
                  <a:lnTo>
                    <a:pt x="126962" y="127056"/>
                  </a:lnTo>
                  <a:close/>
                </a:path>
              </a:pathLst>
            </a:custGeom>
            <a:ln w="9524">
              <a:solidFill>
                <a:srgbClr val="2773AA"/>
              </a:solidFill>
            </a:ln>
          </p:spPr>
          <p:txBody>
            <a:bodyPr wrap="square" lIns="0" tIns="0" rIns="0" bIns="0" rtlCol="0"/>
            <a:lstStyle/>
            <a:p>
              <a:endParaRPr/>
            </a:p>
          </p:txBody>
        </p:sp>
      </p:grpSp>
      <p:sp>
        <p:nvSpPr>
          <p:cNvPr id="34" name="object 34">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42" name="object 19">
            <a:extLst>
              <a:ext uri="{FF2B5EF4-FFF2-40B4-BE49-F238E27FC236}">
                <a16:creationId xmlns:a16="http://schemas.microsoft.com/office/drawing/2014/main" id="{71022222-658E-4CD2-951B-F84BCEA05F5C}"/>
              </a:ext>
            </a:extLst>
          </p:cNvPr>
          <p:cNvSpPr txBox="1"/>
          <p:nvPr/>
        </p:nvSpPr>
        <p:spPr>
          <a:xfrm>
            <a:off x="109749" y="4957244"/>
            <a:ext cx="2951480" cy="132080"/>
          </a:xfrm>
          <a:prstGeom prst="rect">
            <a:avLst/>
          </a:prstGeom>
        </p:spPr>
        <p:txBody>
          <a:bodyPr vert="horz" wrap="square" lIns="0" tIns="12700" rIns="0" bIns="0" rtlCol="0">
            <a:spAutoFit/>
          </a:bodyPr>
          <a:lstStyle/>
          <a:p>
            <a:pPr marL="12700">
              <a:lnSpc>
                <a:spcPct val="100000"/>
              </a:lnSpc>
              <a:spcBef>
                <a:spcPts val="100"/>
              </a:spcBef>
            </a:pPr>
            <a:r>
              <a:rPr sz="700" i="1" spc="-5" dirty="0">
                <a:solidFill>
                  <a:srgbClr val="222222"/>
                </a:solidFill>
                <a:latin typeface="Arial"/>
                <a:cs typeface="Arial"/>
              </a:rPr>
              <a:t>Sources:</a:t>
            </a:r>
            <a:r>
              <a:rPr sz="700" i="1" spc="-15" dirty="0">
                <a:solidFill>
                  <a:srgbClr val="222222"/>
                </a:solidFill>
                <a:latin typeface="Arial"/>
                <a:cs typeface="Arial"/>
              </a:rPr>
              <a:t> </a:t>
            </a:r>
            <a:r>
              <a:rPr sz="700" i="1" spc="-5" dirty="0">
                <a:solidFill>
                  <a:srgbClr val="222222"/>
                </a:solidFill>
                <a:latin typeface="Arial"/>
                <a:cs typeface="Arial"/>
              </a:rPr>
              <a:t>National</a:t>
            </a:r>
            <a:r>
              <a:rPr sz="700" i="1" spc="-10" dirty="0">
                <a:solidFill>
                  <a:srgbClr val="222222"/>
                </a:solidFill>
                <a:latin typeface="Arial"/>
                <a:cs typeface="Arial"/>
              </a:rPr>
              <a:t> </a:t>
            </a:r>
            <a:r>
              <a:rPr sz="700" i="1" spc="-5" dirty="0">
                <a:solidFill>
                  <a:srgbClr val="222222"/>
                </a:solidFill>
                <a:latin typeface="Arial"/>
                <a:cs typeface="Arial"/>
              </a:rPr>
              <a:t>Human</a:t>
            </a:r>
            <a:r>
              <a:rPr sz="700" i="1" spc="-15" dirty="0">
                <a:solidFill>
                  <a:srgbClr val="222222"/>
                </a:solidFill>
                <a:latin typeface="Arial"/>
                <a:cs typeface="Arial"/>
              </a:rPr>
              <a:t> </a:t>
            </a:r>
            <a:r>
              <a:rPr sz="700" i="1" spc="-5" dirty="0">
                <a:solidFill>
                  <a:srgbClr val="222222"/>
                </a:solidFill>
                <a:latin typeface="Arial"/>
                <a:cs typeface="Arial"/>
              </a:rPr>
              <a:t>Genome</a:t>
            </a:r>
            <a:r>
              <a:rPr sz="700" i="1" spc="-10" dirty="0">
                <a:solidFill>
                  <a:srgbClr val="222222"/>
                </a:solidFill>
                <a:latin typeface="Arial"/>
                <a:cs typeface="Arial"/>
              </a:rPr>
              <a:t> </a:t>
            </a:r>
            <a:r>
              <a:rPr sz="700" i="1" spc="-5" dirty="0">
                <a:solidFill>
                  <a:srgbClr val="222222"/>
                </a:solidFill>
                <a:latin typeface="Arial"/>
                <a:cs typeface="Arial"/>
              </a:rPr>
              <a:t>Research</a:t>
            </a:r>
            <a:r>
              <a:rPr sz="700" i="1" spc="-15" dirty="0">
                <a:solidFill>
                  <a:srgbClr val="222222"/>
                </a:solidFill>
                <a:latin typeface="Arial"/>
                <a:cs typeface="Arial"/>
              </a:rPr>
              <a:t> </a:t>
            </a:r>
            <a:r>
              <a:rPr sz="700" i="1" spc="-5" dirty="0">
                <a:solidFill>
                  <a:srgbClr val="222222"/>
                </a:solidFill>
                <a:latin typeface="Arial"/>
                <a:cs typeface="Arial"/>
              </a:rPr>
              <a:t>Institute</a:t>
            </a:r>
            <a:r>
              <a:rPr sz="700" i="1" spc="-10" dirty="0">
                <a:solidFill>
                  <a:srgbClr val="222222"/>
                </a:solidFill>
                <a:latin typeface="Arial"/>
                <a:cs typeface="Arial"/>
              </a:rPr>
              <a:t> </a:t>
            </a:r>
            <a:r>
              <a:rPr sz="700" i="1" dirty="0">
                <a:solidFill>
                  <a:srgbClr val="222222"/>
                </a:solidFill>
                <a:latin typeface="Arial"/>
                <a:cs typeface="Arial"/>
              </a:rPr>
              <a:t>(NHGRI),</a:t>
            </a:r>
            <a:r>
              <a:rPr sz="700" i="1" spc="-35" dirty="0">
                <a:solidFill>
                  <a:srgbClr val="222222"/>
                </a:solidFill>
                <a:latin typeface="Arial"/>
                <a:cs typeface="Arial"/>
              </a:rPr>
              <a:t> </a:t>
            </a:r>
            <a:r>
              <a:rPr sz="700" i="1" spc="-5" dirty="0">
                <a:solidFill>
                  <a:srgbClr val="222222"/>
                </a:solidFill>
                <a:latin typeface="Arial"/>
                <a:cs typeface="Arial"/>
              </a:rPr>
              <a:t>Ark</a:t>
            </a:r>
            <a:r>
              <a:rPr sz="700" i="1" spc="-15" dirty="0">
                <a:solidFill>
                  <a:srgbClr val="222222"/>
                </a:solidFill>
                <a:latin typeface="Arial"/>
                <a:cs typeface="Arial"/>
              </a:rPr>
              <a:t> </a:t>
            </a:r>
            <a:r>
              <a:rPr sz="700" i="1" spc="-5" dirty="0">
                <a:solidFill>
                  <a:srgbClr val="222222"/>
                </a:solidFill>
                <a:latin typeface="Arial"/>
                <a:cs typeface="Arial"/>
              </a:rPr>
              <a:t>Invest</a:t>
            </a:r>
            <a:endParaRPr sz="7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44500" y="467128"/>
            <a:ext cx="5013325" cy="37592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2773AA"/>
                </a:solidFill>
              </a:rPr>
              <a:t>Liquid</a:t>
            </a:r>
            <a:r>
              <a:rPr spc="-30" dirty="0">
                <a:solidFill>
                  <a:srgbClr val="2773AA"/>
                </a:solidFill>
              </a:rPr>
              <a:t> </a:t>
            </a:r>
            <a:r>
              <a:rPr spc="-5" dirty="0">
                <a:solidFill>
                  <a:srgbClr val="2773AA"/>
                </a:solidFill>
              </a:rPr>
              <a:t>biopsy</a:t>
            </a:r>
            <a:r>
              <a:rPr spc="-30" dirty="0">
                <a:solidFill>
                  <a:srgbClr val="2773AA"/>
                </a:solidFill>
              </a:rPr>
              <a:t> </a:t>
            </a:r>
            <a:r>
              <a:rPr dirty="0">
                <a:solidFill>
                  <a:srgbClr val="2773AA"/>
                </a:solidFill>
              </a:rPr>
              <a:t>for</a:t>
            </a:r>
            <a:r>
              <a:rPr spc="-25" dirty="0">
                <a:solidFill>
                  <a:srgbClr val="2773AA"/>
                </a:solidFill>
              </a:rPr>
              <a:t> </a:t>
            </a:r>
            <a:r>
              <a:rPr spc="-5" dirty="0">
                <a:solidFill>
                  <a:srgbClr val="2773AA"/>
                </a:solidFill>
              </a:rPr>
              <a:t>lifespan</a:t>
            </a:r>
            <a:r>
              <a:rPr spc="-30" dirty="0">
                <a:solidFill>
                  <a:srgbClr val="2773AA"/>
                </a:solidFill>
              </a:rPr>
              <a:t> </a:t>
            </a:r>
            <a:r>
              <a:rPr spc="-5" dirty="0">
                <a:solidFill>
                  <a:srgbClr val="2773AA"/>
                </a:solidFill>
              </a:rPr>
              <a:t>extension</a:t>
            </a:r>
          </a:p>
        </p:txBody>
      </p:sp>
      <p:sp>
        <p:nvSpPr>
          <p:cNvPr id="26" name="object 26"/>
          <p:cNvSpPr txBox="1"/>
          <p:nvPr/>
        </p:nvSpPr>
        <p:spPr>
          <a:xfrm>
            <a:off x="2484859" y="1064450"/>
            <a:ext cx="120840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Lifespan</a:t>
            </a:r>
            <a:r>
              <a:rPr sz="1400" b="1" spc="-45" dirty="0">
                <a:solidFill>
                  <a:srgbClr val="2773AA"/>
                </a:solidFill>
                <a:latin typeface="Arial"/>
                <a:cs typeface="Arial"/>
              </a:rPr>
              <a:t> </a:t>
            </a:r>
            <a:r>
              <a:rPr sz="1400" b="1" spc="-5" dirty="0">
                <a:solidFill>
                  <a:srgbClr val="2773AA"/>
                </a:solidFill>
                <a:latin typeface="Arial"/>
                <a:cs typeface="Arial"/>
              </a:rPr>
              <a:t>at</a:t>
            </a:r>
            <a:r>
              <a:rPr sz="1400" b="1" spc="-45" dirty="0">
                <a:solidFill>
                  <a:srgbClr val="2773AA"/>
                </a:solidFill>
                <a:latin typeface="Arial"/>
                <a:cs typeface="Arial"/>
              </a:rPr>
              <a:t> </a:t>
            </a:r>
            <a:r>
              <a:rPr sz="1400" b="1" spc="-5" dirty="0">
                <a:solidFill>
                  <a:srgbClr val="2773AA"/>
                </a:solidFill>
                <a:latin typeface="Arial"/>
                <a:cs typeface="Arial"/>
              </a:rPr>
              <a:t>65</a:t>
            </a:r>
            <a:endParaRPr sz="1400">
              <a:latin typeface="Arial"/>
              <a:cs typeface="Arial"/>
            </a:endParaRPr>
          </a:p>
        </p:txBody>
      </p:sp>
      <p:sp>
        <p:nvSpPr>
          <p:cNvPr id="27" name="object 27">
            <a:extLst>
              <a:ext uri="{C183D7F6-B498-43B3-948B-1728B52AA6E4}">
                <adec:decorative xmlns:adec="http://schemas.microsoft.com/office/drawing/2017/decorative" val="1"/>
              </a:ext>
            </a:extLst>
          </p:cNvPr>
          <p:cNvSpPr/>
          <p:nvPr/>
        </p:nvSpPr>
        <p:spPr>
          <a:xfrm>
            <a:off x="643747" y="1374429"/>
            <a:ext cx="4893310" cy="0"/>
          </a:xfrm>
          <a:custGeom>
            <a:avLst/>
            <a:gdLst/>
            <a:ahLst/>
            <a:cxnLst/>
            <a:rect l="l" t="t" r="r" b="b"/>
            <a:pathLst>
              <a:path w="4893310">
                <a:moveTo>
                  <a:pt x="0" y="0"/>
                </a:moveTo>
                <a:lnTo>
                  <a:pt x="4892699" y="0"/>
                </a:lnTo>
              </a:path>
            </a:pathLst>
          </a:custGeom>
          <a:ln w="9524">
            <a:solidFill>
              <a:srgbClr val="2773AA"/>
            </a:solidFill>
          </a:ln>
        </p:spPr>
        <p:txBody>
          <a:bodyPr wrap="square" lIns="0" tIns="0" rIns="0" bIns="0" rtlCol="0"/>
          <a:lstStyle/>
          <a:p>
            <a:endParaRPr/>
          </a:p>
        </p:txBody>
      </p:sp>
      <p:grpSp>
        <p:nvGrpSpPr>
          <p:cNvPr id="37" name="Group 36" descr="Bar graph of lifespan at 65. The bars depict an average lifespan at 65 of 84, an average lifespan at 65 with cancer of 77.7, and a lifespan if all cancers diagnosed at stage 1 of 80.6.">
            <a:extLst>
              <a:ext uri="{FF2B5EF4-FFF2-40B4-BE49-F238E27FC236}">
                <a16:creationId xmlns:a16="http://schemas.microsoft.com/office/drawing/2014/main" id="{C0FA9669-19D4-4339-9887-7E18523670D2}"/>
              </a:ext>
            </a:extLst>
          </p:cNvPr>
          <p:cNvGrpSpPr/>
          <p:nvPr/>
        </p:nvGrpSpPr>
        <p:grpSpPr>
          <a:xfrm>
            <a:off x="467950" y="1489195"/>
            <a:ext cx="5073935" cy="3152418"/>
            <a:chOff x="467950" y="1489195"/>
            <a:chExt cx="5073935" cy="3152418"/>
          </a:xfrm>
        </p:grpSpPr>
        <p:grpSp>
          <p:nvGrpSpPr>
            <p:cNvPr id="6" name="object 6"/>
            <p:cNvGrpSpPr/>
            <p:nvPr/>
          </p:nvGrpSpPr>
          <p:grpSpPr>
            <a:xfrm>
              <a:off x="981950" y="1780873"/>
              <a:ext cx="4559935" cy="2433955"/>
              <a:chOff x="981950" y="1780873"/>
              <a:chExt cx="4559935" cy="2433955"/>
            </a:xfrm>
          </p:grpSpPr>
          <p:sp>
            <p:nvSpPr>
              <p:cNvPr id="7" name="object 7"/>
              <p:cNvSpPr/>
              <p:nvPr/>
            </p:nvSpPr>
            <p:spPr>
              <a:xfrm>
                <a:off x="986713" y="2028501"/>
                <a:ext cx="4550410" cy="1943100"/>
              </a:xfrm>
              <a:custGeom>
                <a:avLst/>
                <a:gdLst/>
                <a:ahLst/>
                <a:cxnLst/>
                <a:rect l="l" t="t" r="r" b="b"/>
                <a:pathLst>
                  <a:path w="4550410" h="1943100">
                    <a:moveTo>
                      <a:pt x="0" y="0"/>
                    </a:moveTo>
                    <a:lnTo>
                      <a:pt x="381336" y="0"/>
                    </a:lnTo>
                  </a:path>
                  <a:path w="4550410" h="1943100">
                    <a:moveTo>
                      <a:pt x="1124736" y="0"/>
                    </a:moveTo>
                    <a:lnTo>
                      <a:pt x="4549799" y="0"/>
                    </a:lnTo>
                  </a:path>
                  <a:path w="4550410" h="1943100">
                    <a:moveTo>
                      <a:pt x="0" y="242865"/>
                    </a:moveTo>
                    <a:lnTo>
                      <a:pt x="381336" y="242865"/>
                    </a:lnTo>
                  </a:path>
                  <a:path w="4550410" h="1943100">
                    <a:moveTo>
                      <a:pt x="1124736" y="242865"/>
                    </a:moveTo>
                    <a:lnTo>
                      <a:pt x="4549799" y="242865"/>
                    </a:lnTo>
                  </a:path>
                  <a:path w="4550410" h="1943100">
                    <a:moveTo>
                      <a:pt x="0" y="728596"/>
                    </a:moveTo>
                    <a:lnTo>
                      <a:pt x="381336" y="728596"/>
                    </a:lnTo>
                  </a:path>
                  <a:path w="4550410" h="1943100">
                    <a:moveTo>
                      <a:pt x="1124736" y="728596"/>
                    </a:moveTo>
                    <a:lnTo>
                      <a:pt x="3424797" y="728596"/>
                    </a:lnTo>
                  </a:path>
                  <a:path w="4550410" h="1943100">
                    <a:moveTo>
                      <a:pt x="0" y="971462"/>
                    </a:moveTo>
                    <a:lnTo>
                      <a:pt x="381336" y="971462"/>
                    </a:lnTo>
                  </a:path>
                  <a:path w="4550410" h="1943100">
                    <a:moveTo>
                      <a:pt x="1124736" y="971462"/>
                    </a:moveTo>
                    <a:lnTo>
                      <a:pt x="3424797" y="971462"/>
                    </a:lnTo>
                  </a:path>
                  <a:path w="4550410" h="1943100">
                    <a:moveTo>
                      <a:pt x="0" y="1457193"/>
                    </a:moveTo>
                    <a:lnTo>
                      <a:pt x="381336" y="1457193"/>
                    </a:lnTo>
                  </a:path>
                  <a:path w="4550410" h="1943100">
                    <a:moveTo>
                      <a:pt x="1124736" y="1457193"/>
                    </a:moveTo>
                    <a:lnTo>
                      <a:pt x="1903061" y="1457193"/>
                    </a:lnTo>
                  </a:path>
                  <a:path w="4550410" h="1943100">
                    <a:moveTo>
                      <a:pt x="0" y="1700059"/>
                    </a:moveTo>
                    <a:lnTo>
                      <a:pt x="381336" y="1700059"/>
                    </a:lnTo>
                  </a:path>
                  <a:path w="4550410" h="1943100">
                    <a:moveTo>
                      <a:pt x="1124736" y="1700059"/>
                    </a:moveTo>
                    <a:lnTo>
                      <a:pt x="1903061" y="1700059"/>
                    </a:lnTo>
                  </a:path>
                  <a:path w="4550410" h="1943100">
                    <a:moveTo>
                      <a:pt x="0" y="1942924"/>
                    </a:moveTo>
                    <a:lnTo>
                      <a:pt x="381336" y="1942924"/>
                    </a:lnTo>
                  </a:path>
                  <a:path w="4550410" h="1943100">
                    <a:moveTo>
                      <a:pt x="1124736" y="1942924"/>
                    </a:moveTo>
                    <a:lnTo>
                      <a:pt x="1903061" y="1942924"/>
                    </a:lnTo>
                  </a:path>
                  <a:path w="4550410" h="1943100">
                    <a:moveTo>
                      <a:pt x="0" y="1214328"/>
                    </a:moveTo>
                    <a:lnTo>
                      <a:pt x="381336" y="1214328"/>
                    </a:lnTo>
                  </a:path>
                  <a:path w="4550410" h="1943100">
                    <a:moveTo>
                      <a:pt x="1124736" y="1214328"/>
                    </a:moveTo>
                    <a:lnTo>
                      <a:pt x="3424797" y="1214328"/>
                    </a:lnTo>
                  </a:path>
                  <a:path w="4550410" h="1943100">
                    <a:moveTo>
                      <a:pt x="0" y="485731"/>
                    </a:moveTo>
                    <a:lnTo>
                      <a:pt x="381336" y="485731"/>
                    </a:lnTo>
                  </a:path>
                  <a:path w="4550410" h="1943100">
                    <a:moveTo>
                      <a:pt x="1124736" y="485731"/>
                    </a:moveTo>
                    <a:lnTo>
                      <a:pt x="4549799" y="485731"/>
                    </a:lnTo>
                  </a:path>
                </a:pathLst>
              </a:custGeom>
              <a:ln w="9524">
                <a:solidFill>
                  <a:srgbClr val="CEE1F3"/>
                </a:solidFill>
              </a:ln>
            </p:spPr>
            <p:txBody>
              <a:bodyPr wrap="square" lIns="0" tIns="0" rIns="0" bIns="0" rtlCol="0"/>
              <a:lstStyle/>
              <a:p>
                <a:endParaRPr/>
              </a:p>
            </p:txBody>
          </p:sp>
          <p:sp>
            <p:nvSpPr>
              <p:cNvPr id="8" name="object 8"/>
              <p:cNvSpPr/>
              <p:nvPr/>
            </p:nvSpPr>
            <p:spPr>
              <a:xfrm>
                <a:off x="986713" y="1785636"/>
                <a:ext cx="4550410" cy="0"/>
              </a:xfrm>
              <a:custGeom>
                <a:avLst/>
                <a:gdLst/>
                <a:ahLst/>
                <a:cxnLst/>
                <a:rect l="l" t="t" r="r" b="b"/>
                <a:pathLst>
                  <a:path w="4550410">
                    <a:moveTo>
                      <a:pt x="0" y="0"/>
                    </a:moveTo>
                    <a:lnTo>
                      <a:pt x="4549799" y="0"/>
                    </a:lnTo>
                  </a:path>
                </a:pathLst>
              </a:custGeom>
              <a:ln w="9524">
                <a:solidFill>
                  <a:srgbClr val="CEE1F3"/>
                </a:solidFill>
              </a:ln>
            </p:spPr>
            <p:txBody>
              <a:bodyPr wrap="square" lIns="0" tIns="0" rIns="0" bIns="0" rtlCol="0"/>
              <a:lstStyle/>
              <a:p>
                <a:endParaRPr/>
              </a:p>
            </p:txBody>
          </p:sp>
          <p:sp>
            <p:nvSpPr>
              <p:cNvPr id="9" name="object 9"/>
              <p:cNvSpPr/>
              <p:nvPr/>
            </p:nvSpPr>
            <p:spPr>
              <a:xfrm>
                <a:off x="1368050" y="1795875"/>
                <a:ext cx="743585" cy="2418715"/>
              </a:xfrm>
              <a:custGeom>
                <a:avLst/>
                <a:gdLst/>
                <a:ahLst/>
                <a:cxnLst/>
                <a:rect l="l" t="t" r="r" b="b"/>
                <a:pathLst>
                  <a:path w="743585" h="2418715">
                    <a:moveTo>
                      <a:pt x="743399" y="2418599"/>
                    </a:moveTo>
                    <a:lnTo>
                      <a:pt x="0" y="2418599"/>
                    </a:lnTo>
                    <a:lnTo>
                      <a:pt x="0" y="0"/>
                    </a:lnTo>
                    <a:lnTo>
                      <a:pt x="743399" y="0"/>
                    </a:lnTo>
                    <a:lnTo>
                      <a:pt x="743399" y="2418599"/>
                    </a:lnTo>
                    <a:close/>
                  </a:path>
                </a:pathLst>
              </a:custGeom>
              <a:solidFill>
                <a:srgbClr val="F9C943"/>
              </a:solidFill>
            </p:spPr>
            <p:txBody>
              <a:bodyPr wrap="square" lIns="0" tIns="0" rIns="0" bIns="0" rtlCol="0"/>
              <a:lstStyle/>
              <a:p>
                <a:endParaRPr/>
              </a:p>
            </p:txBody>
          </p:sp>
          <p:sp>
            <p:nvSpPr>
              <p:cNvPr id="10" name="object 10"/>
              <p:cNvSpPr/>
              <p:nvPr/>
            </p:nvSpPr>
            <p:spPr>
              <a:xfrm>
                <a:off x="3633174" y="3485695"/>
                <a:ext cx="778510" cy="485775"/>
              </a:xfrm>
              <a:custGeom>
                <a:avLst/>
                <a:gdLst/>
                <a:ahLst/>
                <a:cxnLst/>
                <a:rect l="l" t="t" r="r" b="b"/>
                <a:pathLst>
                  <a:path w="778510" h="485775">
                    <a:moveTo>
                      <a:pt x="0" y="0"/>
                    </a:moveTo>
                    <a:lnTo>
                      <a:pt x="778335" y="0"/>
                    </a:lnTo>
                  </a:path>
                  <a:path w="778510" h="485775">
                    <a:moveTo>
                      <a:pt x="0" y="242865"/>
                    </a:moveTo>
                    <a:lnTo>
                      <a:pt x="778335" y="242865"/>
                    </a:lnTo>
                  </a:path>
                  <a:path w="778510" h="485775">
                    <a:moveTo>
                      <a:pt x="0" y="485731"/>
                    </a:moveTo>
                    <a:lnTo>
                      <a:pt x="778335" y="485731"/>
                    </a:lnTo>
                  </a:path>
                </a:pathLst>
              </a:custGeom>
              <a:ln w="9524">
                <a:solidFill>
                  <a:srgbClr val="CEE1F3"/>
                </a:solidFill>
              </a:ln>
            </p:spPr>
            <p:txBody>
              <a:bodyPr wrap="square" lIns="0" tIns="0" rIns="0" bIns="0" rtlCol="0"/>
              <a:lstStyle/>
              <a:p>
                <a:endParaRPr/>
              </a:p>
            </p:txBody>
          </p:sp>
          <p:sp>
            <p:nvSpPr>
              <p:cNvPr id="11" name="object 11"/>
              <p:cNvSpPr/>
              <p:nvPr/>
            </p:nvSpPr>
            <p:spPr>
              <a:xfrm>
                <a:off x="2889774" y="3318375"/>
                <a:ext cx="743585" cy="896619"/>
              </a:xfrm>
              <a:custGeom>
                <a:avLst/>
                <a:gdLst/>
                <a:ahLst/>
                <a:cxnLst/>
                <a:rect l="l" t="t" r="r" b="b"/>
                <a:pathLst>
                  <a:path w="743585" h="896620">
                    <a:moveTo>
                      <a:pt x="743399" y="896099"/>
                    </a:moveTo>
                    <a:lnTo>
                      <a:pt x="0" y="896099"/>
                    </a:lnTo>
                    <a:lnTo>
                      <a:pt x="0" y="0"/>
                    </a:lnTo>
                    <a:lnTo>
                      <a:pt x="743399" y="0"/>
                    </a:lnTo>
                    <a:lnTo>
                      <a:pt x="743399" y="896099"/>
                    </a:lnTo>
                    <a:close/>
                  </a:path>
                </a:pathLst>
              </a:custGeom>
              <a:solidFill>
                <a:srgbClr val="F09BC5"/>
              </a:solidFill>
            </p:spPr>
            <p:txBody>
              <a:bodyPr wrap="square" lIns="0" tIns="0" rIns="0" bIns="0" rtlCol="0"/>
              <a:lstStyle/>
              <a:p>
                <a:endParaRPr/>
              </a:p>
            </p:txBody>
          </p:sp>
          <p:sp>
            <p:nvSpPr>
              <p:cNvPr id="12" name="object 12"/>
              <p:cNvSpPr/>
              <p:nvPr/>
            </p:nvSpPr>
            <p:spPr>
              <a:xfrm>
                <a:off x="5154910" y="2757098"/>
                <a:ext cx="381635" cy="1214755"/>
              </a:xfrm>
              <a:custGeom>
                <a:avLst/>
                <a:gdLst/>
                <a:ahLst/>
                <a:cxnLst/>
                <a:rect l="l" t="t" r="r" b="b"/>
                <a:pathLst>
                  <a:path w="381635" h="1214754">
                    <a:moveTo>
                      <a:pt x="0" y="0"/>
                    </a:moveTo>
                    <a:lnTo>
                      <a:pt x="381602" y="0"/>
                    </a:lnTo>
                  </a:path>
                  <a:path w="381635" h="1214754">
                    <a:moveTo>
                      <a:pt x="0" y="242865"/>
                    </a:moveTo>
                    <a:lnTo>
                      <a:pt x="381602" y="242865"/>
                    </a:lnTo>
                  </a:path>
                  <a:path w="381635" h="1214754">
                    <a:moveTo>
                      <a:pt x="0" y="728596"/>
                    </a:moveTo>
                    <a:lnTo>
                      <a:pt x="381602" y="728596"/>
                    </a:lnTo>
                  </a:path>
                  <a:path w="381635" h="1214754">
                    <a:moveTo>
                      <a:pt x="0" y="971462"/>
                    </a:moveTo>
                    <a:lnTo>
                      <a:pt x="381602" y="971462"/>
                    </a:lnTo>
                  </a:path>
                  <a:path w="381635" h="1214754">
                    <a:moveTo>
                      <a:pt x="0" y="1214327"/>
                    </a:moveTo>
                    <a:lnTo>
                      <a:pt x="381602" y="1214327"/>
                    </a:lnTo>
                  </a:path>
                  <a:path w="381635" h="1214754">
                    <a:moveTo>
                      <a:pt x="0" y="485731"/>
                    </a:moveTo>
                    <a:lnTo>
                      <a:pt x="381602" y="485731"/>
                    </a:lnTo>
                  </a:path>
                </a:pathLst>
              </a:custGeom>
              <a:ln w="9524">
                <a:solidFill>
                  <a:srgbClr val="CEE1F3"/>
                </a:solidFill>
              </a:ln>
            </p:spPr>
            <p:txBody>
              <a:bodyPr wrap="square" lIns="0" tIns="0" rIns="0" bIns="0" rtlCol="0"/>
              <a:lstStyle/>
              <a:p>
                <a:endParaRPr/>
              </a:p>
            </p:txBody>
          </p:sp>
          <p:sp>
            <p:nvSpPr>
              <p:cNvPr id="13" name="object 13"/>
              <p:cNvSpPr/>
              <p:nvPr/>
            </p:nvSpPr>
            <p:spPr>
              <a:xfrm>
                <a:off x="4411510" y="2589231"/>
                <a:ext cx="743585" cy="1625600"/>
              </a:xfrm>
              <a:custGeom>
                <a:avLst/>
                <a:gdLst/>
                <a:ahLst/>
                <a:cxnLst/>
                <a:rect l="l" t="t" r="r" b="b"/>
                <a:pathLst>
                  <a:path w="743585" h="1625600">
                    <a:moveTo>
                      <a:pt x="743399" y="1625099"/>
                    </a:moveTo>
                    <a:lnTo>
                      <a:pt x="0" y="1625099"/>
                    </a:lnTo>
                    <a:lnTo>
                      <a:pt x="0" y="0"/>
                    </a:lnTo>
                    <a:lnTo>
                      <a:pt x="743399" y="0"/>
                    </a:lnTo>
                    <a:lnTo>
                      <a:pt x="743399" y="1625099"/>
                    </a:lnTo>
                    <a:close/>
                  </a:path>
                </a:pathLst>
              </a:custGeom>
              <a:solidFill>
                <a:srgbClr val="2773AA"/>
              </a:solidFill>
            </p:spPr>
            <p:txBody>
              <a:bodyPr wrap="square" lIns="0" tIns="0" rIns="0" bIns="0" rtlCol="0"/>
              <a:lstStyle/>
              <a:p>
                <a:endParaRPr/>
              </a:p>
            </p:txBody>
          </p:sp>
        </p:grpSp>
        <p:sp>
          <p:nvSpPr>
            <p:cNvPr id="14" name="object 14"/>
            <p:cNvSpPr txBox="1"/>
            <p:nvPr/>
          </p:nvSpPr>
          <p:spPr>
            <a:xfrm>
              <a:off x="710471" y="1680784"/>
              <a:ext cx="167005" cy="260858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2222"/>
                  </a:solidFill>
                  <a:latin typeface="Arial"/>
                  <a:cs typeface="Arial"/>
                </a:rPr>
                <a:t>84</a:t>
              </a:r>
              <a:endParaRPr sz="1000">
                <a:latin typeface="Arial"/>
                <a:cs typeface="Arial"/>
              </a:endParaRPr>
            </a:p>
            <a:p>
              <a:pPr marL="12700">
                <a:lnSpc>
                  <a:spcPct val="100000"/>
                </a:lnSpc>
                <a:spcBef>
                  <a:spcPts val="710"/>
                </a:spcBef>
              </a:pPr>
              <a:r>
                <a:rPr sz="1000" spc="-5" dirty="0">
                  <a:solidFill>
                    <a:srgbClr val="222222"/>
                  </a:solidFill>
                  <a:latin typeface="Arial"/>
                  <a:cs typeface="Arial"/>
                </a:rPr>
                <a:t>83</a:t>
              </a:r>
              <a:endParaRPr sz="1000">
                <a:latin typeface="Arial"/>
                <a:cs typeface="Arial"/>
              </a:endParaRPr>
            </a:p>
            <a:p>
              <a:pPr marL="12700">
                <a:lnSpc>
                  <a:spcPct val="100000"/>
                </a:lnSpc>
                <a:spcBef>
                  <a:spcPts val="715"/>
                </a:spcBef>
              </a:pPr>
              <a:r>
                <a:rPr sz="1000" spc="-5" dirty="0">
                  <a:solidFill>
                    <a:srgbClr val="222222"/>
                  </a:solidFill>
                  <a:latin typeface="Arial"/>
                  <a:cs typeface="Arial"/>
                </a:rPr>
                <a:t>82</a:t>
              </a:r>
              <a:endParaRPr sz="1000">
                <a:latin typeface="Arial"/>
                <a:cs typeface="Arial"/>
              </a:endParaRPr>
            </a:p>
            <a:p>
              <a:pPr marL="12700">
                <a:lnSpc>
                  <a:spcPct val="100000"/>
                </a:lnSpc>
                <a:spcBef>
                  <a:spcPts val="715"/>
                </a:spcBef>
              </a:pPr>
              <a:r>
                <a:rPr sz="1000" spc="-5" dirty="0">
                  <a:solidFill>
                    <a:srgbClr val="222222"/>
                  </a:solidFill>
                  <a:latin typeface="Arial"/>
                  <a:cs typeface="Arial"/>
                </a:rPr>
                <a:t>81</a:t>
              </a:r>
              <a:endParaRPr sz="1000">
                <a:latin typeface="Arial"/>
                <a:cs typeface="Arial"/>
              </a:endParaRPr>
            </a:p>
            <a:p>
              <a:pPr marL="12700">
                <a:lnSpc>
                  <a:spcPct val="100000"/>
                </a:lnSpc>
                <a:spcBef>
                  <a:spcPts val="715"/>
                </a:spcBef>
              </a:pPr>
              <a:r>
                <a:rPr sz="1000" spc="-5" dirty="0">
                  <a:solidFill>
                    <a:srgbClr val="222222"/>
                  </a:solidFill>
                  <a:latin typeface="Arial"/>
                  <a:cs typeface="Arial"/>
                </a:rPr>
                <a:t>80</a:t>
              </a:r>
              <a:endParaRPr sz="1000">
                <a:latin typeface="Arial"/>
                <a:cs typeface="Arial"/>
              </a:endParaRPr>
            </a:p>
            <a:p>
              <a:pPr marL="12700">
                <a:lnSpc>
                  <a:spcPct val="100000"/>
                </a:lnSpc>
                <a:spcBef>
                  <a:spcPts val="710"/>
                </a:spcBef>
              </a:pPr>
              <a:r>
                <a:rPr sz="1000" spc="-5" dirty="0">
                  <a:solidFill>
                    <a:srgbClr val="222222"/>
                  </a:solidFill>
                  <a:latin typeface="Arial"/>
                  <a:cs typeface="Arial"/>
                </a:rPr>
                <a:t>79</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78</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77</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76</a:t>
              </a:r>
              <a:endParaRPr sz="1000">
                <a:latin typeface="Arial"/>
                <a:cs typeface="Arial"/>
              </a:endParaRPr>
            </a:p>
            <a:p>
              <a:pPr marL="12700">
                <a:lnSpc>
                  <a:spcPct val="100000"/>
                </a:lnSpc>
                <a:spcBef>
                  <a:spcPts val="710"/>
                </a:spcBef>
              </a:pPr>
              <a:r>
                <a:rPr sz="1000" spc="-5" dirty="0">
                  <a:solidFill>
                    <a:srgbClr val="222222"/>
                  </a:solidFill>
                  <a:latin typeface="Arial"/>
                  <a:cs typeface="Arial"/>
                </a:rPr>
                <a:t>75</a:t>
              </a:r>
              <a:endParaRPr sz="1000">
                <a:latin typeface="Arial"/>
                <a:cs typeface="Arial"/>
              </a:endParaRPr>
            </a:p>
            <a:p>
              <a:pPr marL="12700">
                <a:lnSpc>
                  <a:spcPct val="100000"/>
                </a:lnSpc>
                <a:spcBef>
                  <a:spcPts val="715"/>
                </a:spcBef>
              </a:pPr>
              <a:r>
                <a:rPr sz="1000" spc="-5" dirty="0">
                  <a:solidFill>
                    <a:srgbClr val="222222"/>
                  </a:solidFill>
                  <a:latin typeface="Arial"/>
                  <a:cs typeface="Arial"/>
                </a:rPr>
                <a:t>74</a:t>
              </a:r>
              <a:endParaRPr sz="1000">
                <a:latin typeface="Arial"/>
                <a:cs typeface="Arial"/>
              </a:endParaRPr>
            </a:p>
          </p:txBody>
        </p:sp>
        <p:sp>
          <p:nvSpPr>
            <p:cNvPr id="15" name="object 15"/>
            <p:cNvSpPr txBox="1"/>
            <p:nvPr/>
          </p:nvSpPr>
          <p:spPr>
            <a:xfrm>
              <a:off x="4161899" y="4311413"/>
              <a:ext cx="1245870" cy="330200"/>
            </a:xfrm>
            <a:prstGeom prst="rect">
              <a:avLst/>
            </a:prstGeom>
          </p:spPr>
          <p:txBody>
            <a:bodyPr vert="horz" wrap="square" lIns="0" tIns="12700" rIns="0" bIns="0" rtlCol="0">
              <a:spAutoFit/>
            </a:bodyPr>
            <a:lstStyle/>
            <a:p>
              <a:pPr marL="40640" marR="5080" indent="-28575">
                <a:lnSpc>
                  <a:spcPct val="100000"/>
                </a:lnSpc>
                <a:spcBef>
                  <a:spcPts val="100"/>
                </a:spcBef>
              </a:pPr>
              <a:r>
                <a:rPr sz="1000" spc="-5" dirty="0">
                  <a:solidFill>
                    <a:srgbClr val="222222"/>
                  </a:solidFill>
                  <a:latin typeface="Arial"/>
                  <a:cs typeface="Arial"/>
                </a:rPr>
                <a:t>Lifespan</a:t>
              </a:r>
              <a:r>
                <a:rPr sz="1000" spc="-35" dirty="0">
                  <a:solidFill>
                    <a:srgbClr val="222222"/>
                  </a:solidFill>
                  <a:latin typeface="Arial"/>
                  <a:cs typeface="Arial"/>
                </a:rPr>
                <a:t> </a:t>
              </a:r>
              <a:r>
                <a:rPr sz="1000" spc="-5" dirty="0">
                  <a:solidFill>
                    <a:srgbClr val="222222"/>
                  </a:solidFill>
                  <a:latin typeface="Arial"/>
                  <a:cs typeface="Arial"/>
                </a:rPr>
                <a:t>if</a:t>
              </a:r>
              <a:r>
                <a:rPr sz="1000" spc="-30" dirty="0">
                  <a:solidFill>
                    <a:srgbClr val="222222"/>
                  </a:solidFill>
                  <a:latin typeface="Arial"/>
                  <a:cs typeface="Arial"/>
                </a:rPr>
                <a:t> </a:t>
              </a:r>
              <a:r>
                <a:rPr sz="1000" spc="-5" dirty="0">
                  <a:solidFill>
                    <a:srgbClr val="222222"/>
                  </a:solidFill>
                  <a:latin typeface="Arial"/>
                  <a:cs typeface="Arial"/>
                </a:rPr>
                <a:t>all</a:t>
              </a:r>
              <a:r>
                <a:rPr sz="1000" spc="-30" dirty="0">
                  <a:solidFill>
                    <a:srgbClr val="222222"/>
                  </a:solidFill>
                  <a:latin typeface="Arial"/>
                  <a:cs typeface="Arial"/>
                </a:rPr>
                <a:t> </a:t>
              </a:r>
              <a:r>
                <a:rPr sz="1000" dirty="0">
                  <a:solidFill>
                    <a:srgbClr val="222222"/>
                  </a:solidFill>
                  <a:latin typeface="Arial"/>
                  <a:cs typeface="Arial"/>
                </a:rPr>
                <a:t>cancers </a:t>
              </a:r>
              <a:r>
                <a:rPr sz="1000" spc="-265" dirty="0">
                  <a:solidFill>
                    <a:srgbClr val="222222"/>
                  </a:solidFill>
                  <a:latin typeface="Arial"/>
                  <a:cs typeface="Arial"/>
                </a:rPr>
                <a:t> </a:t>
              </a:r>
              <a:r>
                <a:rPr sz="1000" spc="-5" dirty="0">
                  <a:solidFill>
                    <a:srgbClr val="222222"/>
                  </a:solidFill>
                  <a:latin typeface="Arial"/>
                  <a:cs typeface="Arial"/>
                </a:rPr>
                <a:t>diagnosed</a:t>
              </a:r>
              <a:r>
                <a:rPr sz="1000" spc="-30" dirty="0">
                  <a:solidFill>
                    <a:srgbClr val="222222"/>
                  </a:solidFill>
                  <a:latin typeface="Arial"/>
                  <a:cs typeface="Arial"/>
                </a:rPr>
                <a:t> </a:t>
              </a:r>
              <a:r>
                <a:rPr sz="1000" spc="-5" dirty="0">
                  <a:solidFill>
                    <a:srgbClr val="222222"/>
                  </a:solidFill>
                  <a:latin typeface="Arial"/>
                  <a:cs typeface="Arial"/>
                </a:rPr>
                <a:t>at</a:t>
              </a:r>
              <a:r>
                <a:rPr sz="1000" spc="-25" dirty="0">
                  <a:solidFill>
                    <a:srgbClr val="222222"/>
                  </a:solidFill>
                  <a:latin typeface="Arial"/>
                  <a:cs typeface="Arial"/>
                </a:rPr>
                <a:t> </a:t>
              </a:r>
              <a:r>
                <a:rPr sz="1000" spc="-5" dirty="0">
                  <a:solidFill>
                    <a:srgbClr val="222222"/>
                  </a:solidFill>
                  <a:latin typeface="Arial"/>
                  <a:cs typeface="Arial"/>
                </a:rPr>
                <a:t>Stage</a:t>
              </a:r>
              <a:r>
                <a:rPr sz="1000" spc="-25" dirty="0">
                  <a:solidFill>
                    <a:srgbClr val="222222"/>
                  </a:solidFill>
                  <a:latin typeface="Arial"/>
                  <a:cs typeface="Arial"/>
                </a:rPr>
                <a:t> </a:t>
              </a:r>
              <a:r>
                <a:rPr sz="1000" dirty="0">
                  <a:solidFill>
                    <a:srgbClr val="222222"/>
                  </a:solidFill>
                  <a:latin typeface="Arial"/>
                  <a:cs typeface="Arial"/>
                </a:rPr>
                <a:t>I</a:t>
              </a:r>
              <a:endParaRPr sz="1000">
                <a:latin typeface="Arial"/>
                <a:cs typeface="Arial"/>
              </a:endParaRPr>
            </a:p>
          </p:txBody>
        </p:sp>
        <p:sp>
          <p:nvSpPr>
            <p:cNvPr id="16" name="object 16"/>
            <p:cNvSpPr txBox="1"/>
            <p:nvPr/>
          </p:nvSpPr>
          <p:spPr>
            <a:xfrm>
              <a:off x="2706614" y="4302817"/>
              <a:ext cx="1109980" cy="330200"/>
            </a:xfrm>
            <a:prstGeom prst="rect">
              <a:avLst/>
            </a:prstGeom>
          </p:spPr>
          <p:txBody>
            <a:bodyPr vert="horz" wrap="square" lIns="0" tIns="12700" rIns="0" bIns="0" rtlCol="0">
              <a:spAutoFit/>
            </a:bodyPr>
            <a:lstStyle/>
            <a:p>
              <a:pPr marL="145415" marR="5080" indent="-133350">
                <a:lnSpc>
                  <a:spcPct val="100000"/>
                </a:lnSpc>
                <a:spcBef>
                  <a:spcPts val="100"/>
                </a:spcBef>
              </a:pPr>
              <a:r>
                <a:rPr sz="1000" spc="-5" dirty="0">
                  <a:solidFill>
                    <a:srgbClr val="222222"/>
                  </a:solidFill>
                  <a:latin typeface="Arial"/>
                  <a:cs typeface="Arial"/>
                </a:rPr>
                <a:t>Average</a:t>
              </a:r>
              <a:r>
                <a:rPr sz="1000" spc="-45" dirty="0">
                  <a:solidFill>
                    <a:srgbClr val="222222"/>
                  </a:solidFill>
                  <a:latin typeface="Arial"/>
                  <a:cs typeface="Arial"/>
                </a:rPr>
                <a:t> </a:t>
              </a:r>
              <a:r>
                <a:rPr sz="1000" spc="-5" dirty="0">
                  <a:solidFill>
                    <a:srgbClr val="222222"/>
                  </a:solidFill>
                  <a:latin typeface="Arial"/>
                  <a:cs typeface="Arial"/>
                </a:rPr>
                <a:t>lifespan</a:t>
              </a:r>
              <a:r>
                <a:rPr sz="1000" spc="-40" dirty="0">
                  <a:solidFill>
                    <a:srgbClr val="222222"/>
                  </a:solidFill>
                  <a:latin typeface="Arial"/>
                  <a:cs typeface="Arial"/>
                </a:rPr>
                <a:t> </a:t>
              </a:r>
              <a:r>
                <a:rPr sz="1000" spc="-5" dirty="0">
                  <a:solidFill>
                    <a:srgbClr val="222222"/>
                  </a:solidFill>
                  <a:latin typeface="Arial"/>
                  <a:cs typeface="Arial"/>
                </a:rPr>
                <a:t>at </a:t>
              </a:r>
              <a:r>
                <a:rPr sz="1000" spc="-260" dirty="0">
                  <a:solidFill>
                    <a:srgbClr val="222222"/>
                  </a:solidFill>
                  <a:latin typeface="Arial"/>
                  <a:cs typeface="Arial"/>
                </a:rPr>
                <a:t> </a:t>
              </a:r>
              <a:r>
                <a:rPr sz="1000" spc="-5" dirty="0">
                  <a:solidFill>
                    <a:srgbClr val="222222"/>
                  </a:solidFill>
                  <a:latin typeface="Arial"/>
                  <a:cs typeface="Arial"/>
                </a:rPr>
                <a:t>65</a:t>
              </a:r>
              <a:r>
                <a:rPr sz="1000" spc="-20" dirty="0">
                  <a:solidFill>
                    <a:srgbClr val="222222"/>
                  </a:solidFill>
                  <a:latin typeface="Arial"/>
                  <a:cs typeface="Arial"/>
                </a:rPr>
                <a:t> </a:t>
              </a:r>
              <a:r>
                <a:rPr sz="1000" spc="-5" dirty="0">
                  <a:solidFill>
                    <a:srgbClr val="222222"/>
                  </a:solidFill>
                  <a:latin typeface="Arial"/>
                  <a:cs typeface="Arial"/>
                </a:rPr>
                <a:t>with</a:t>
              </a:r>
              <a:r>
                <a:rPr sz="1000" spc="-25" dirty="0">
                  <a:solidFill>
                    <a:srgbClr val="222222"/>
                  </a:solidFill>
                  <a:latin typeface="Arial"/>
                  <a:cs typeface="Arial"/>
                </a:rPr>
                <a:t> </a:t>
              </a:r>
              <a:r>
                <a:rPr sz="1000" dirty="0">
                  <a:solidFill>
                    <a:srgbClr val="222222"/>
                  </a:solidFill>
                  <a:latin typeface="Arial"/>
                  <a:cs typeface="Arial"/>
                </a:rPr>
                <a:t>cancer</a:t>
              </a:r>
              <a:endParaRPr sz="1000">
                <a:latin typeface="Arial"/>
                <a:cs typeface="Arial"/>
              </a:endParaRPr>
            </a:p>
          </p:txBody>
        </p:sp>
        <p:sp>
          <p:nvSpPr>
            <p:cNvPr id="17" name="object 17"/>
            <p:cNvSpPr txBox="1"/>
            <p:nvPr/>
          </p:nvSpPr>
          <p:spPr>
            <a:xfrm>
              <a:off x="1183205" y="4311413"/>
              <a:ext cx="1109980" cy="330200"/>
            </a:xfrm>
            <a:prstGeom prst="rect">
              <a:avLst/>
            </a:prstGeom>
          </p:spPr>
          <p:txBody>
            <a:bodyPr vert="horz" wrap="square" lIns="0" tIns="12700" rIns="0" bIns="0" rtlCol="0">
              <a:spAutoFit/>
            </a:bodyPr>
            <a:lstStyle/>
            <a:p>
              <a:pPr marL="483870" marR="5080" indent="-471805">
                <a:lnSpc>
                  <a:spcPct val="100000"/>
                </a:lnSpc>
                <a:spcBef>
                  <a:spcPts val="100"/>
                </a:spcBef>
              </a:pPr>
              <a:r>
                <a:rPr sz="1000" spc="-5" dirty="0">
                  <a:solidFill>
                    <a:srgbClr val="222222"/>
                  </a:solidFill>
                  <a:latin typeface="Arial"/>
                  <a:cs typeface="Arial"/>
                </a:rPr>
                <a:t>Average</a:t>
              </a:r>
              <a:r>
                <a:rPr sz="1000" spc="-45" dirty="0">
                  <a:solidFill>
                    <a:srgbClr val="222222"/>
                  </a:solidFill>
                  <a:latin typeface="Arial"/>
                  <a:cs typeface="Arial"/>
                </a:rPr>
                <a:t> </a:t>
              </a:r>
              <a:r>
                <a:rPr sz="1000" spc="-5" dirty="0">
                  <a:solidFill>
                    <a:srgbClr val="222222"/>
                  </a:solidFill>
                  <a:latin typeface="Arial"/>
                  <a:cs typeface="Arial"/>
                </a:rPr>
                <a:t>lifespan</a:t>
              </a:r>
              <a:r>
                <a:rPr sz="1000" spc="-40" dirty="0">
                  <a:solidFill>
                    <a:srgbClr val="222222"/>
                  </a:solidFill>
                  <a:latin typeface="Arial"/>
                  <a:cs typeface="Arial"/>
                </a:rPr>
                <a:t> </a:t>
              </a:r>
              <a:r>
                <a:rPr sz="1000" spc="-5" dirty="0">
                  <a:solidFill>
                    <a:srgbClr val="222222"/>
                  </a:solidFill>
                  <a:latin typeface="Arial"/>
                  <a:cs typeface="Arial"/>
                </a:rPr>
                <a:t>at </a:t>
              </a:r>
              <a:r>
                <a:rPr sz="1000" spc="-260" dirty="0">
                  <a:solidFill>
                    <a:srgbClr val="222222"/>
                  </a:solidFill>
                  <a:latin typeface="Arial"/>
                  <a:cs typeface="Arial"/>
                </a:rPr>
                <a:t> </a:t>
              </a:r>
              <a:r>
                <a:rPr sz="1000" spc="-5" dirty="0">
                  <a:solidFill>
                    <a:srgbClr val="222222"/>
                  </a:solidFill>
                  <a:latin typeface="Arial"/>
                  <a:cs typeface="Arial"/>
                </a:rPr>
                <a:t>65</a:t>
              </a:r>
              <a:endParaRPr sz="1000">
                <a:latin typeface="Arial"/>
                <a:cs typeface="Arial"/>
              </a:endParaRPr>
            </a:p>
          </p:txBody>
        </p:sp>
        <p:sp>
          <p:nvSpPr>
            <p:cNvPr id="18" name="object 18"/>
            <p:cNvSpPr txBox="1"/>
            <p:nvPr/>
          </p:nvSpPr>
          <p:spPr>
            <a:xfrm>
              <a:off x="1578851" y="1489195"/>
              <a:ext cx="32194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22222"/>
                  </a:solidFill>
                  <a:latin typeface="Arial"/>
                  <a:cs typeface="Arial"/>
                </a:rPr>
                <a:t>84.0</a:t>
              </a:r>
              <a:endParaRPr sz="1200">
                <a:latin typeface="Arial"/>
                <a:cs typeface="Arial"/>
              </a:endParaRPr>
            </a:p>
          </p:txBody>
        </p:sp>
        <p:sp>
          <p:nvSpPr>
            <p:cNvPr id="19" name="object 19"/>
            <p:cNvSpPr txBox="1"/>
            <p:nvPr/>
          </p:nvSpPr>
          <p:spPr>
            <a:xfrm>
              <a:off x="3100578" y="3012100"/>
              <a:ext cx="32194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22222"/>
                  </a:solidFill>
                  <a:latin typeface="Arial"/>
                  <a:cs typeface="Arial"/>
                </a:rPr>
                <a:t>77.7</a:t>
              </a:r>
              <a:endParaRPr sz="1200">
                <a:latin typeface="Arial"/>
                <a:cs typeface="Arial"/>
              </a:endParaRPr>
            </a:p>
          </p:txBody>
        </p:sp>
        <p:sp>
          <p:nvSpPr>
            <p:cNvPr id="20" name="object 20"/>
            <p:cNvSpPr txBox="1"/>
            <p:nvPr/>
          </p:nvSpPr>
          <p:spPr>
            <a:xfrm>
              <a:off x="4623988" y="2283507"/>
              <a:ext cx="32194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22222"/>
                  </a:solidFill>
                  <a:latin typeface="Arial"/>
                  <a:cs typeface="Arial"/>
                </a:rPr>
                <a:t>80.6</a:t>
              </a:r>
              <a:endParaRPr sz="1200">
                <a:latin typeface="Arial"/>
                <a:cs typeface="Arial"/>
              </a:endParaRPr>
            </a:p>
          </p:txBody>
        </p:sp>
        <p:grpSp>
          <p:nvGrpSpPr>
            <p:cNvPr id="21" name="object 21"/>
            <p:cNvGrpSpPr/>
            <p:nvPr/>
          </p:nvGrpSpPr>
          <p:grpSpPr>
            <a:xfrm>
              <a:off x="3256823" y="1879837"/>
              <a:ext cx="1533525" cy="1161415"/>
              <a:chOff x="3256823" y="1879837"/>
              <a:chExt cx="1533525" cy="1161415"/>
            </a:xfrm>
          </p:grpSpPr>
          <p:sp>
            <p:nvSpPr>
              <p:cNvPr id="22" name="object 22"/>
              <p:cNvSpPr/>
              <p:nvPr/>
            </p:nvSpPr>
            <p:spPr>
              <a:xfrm>
                <a:off x="3261586" y="2069319"/>
                <a:ext cx="1524000" cy="967105"/>
              </a:xfrm>
              <a:custGeom>
                <a:avLst/>
                <a:gdLst/>
                <a:ahLst/>
                <a:cxnLst/>
                <a:rect l="l" t="t" r="r" b="b"/>
                <a:pathLst>
                  <a:path w="1524000" h="967105">
                    <a:moveTo>
                      <a:pt x="0" y="966715"/>
                    </a:moveTo>
                    <a:lnTo>
                      <a:pt x="0" y="0"/>
                    </a:lnTo>
                    <a:lnTo>
                      <a:pt x="1523399" y="0"/>
                    </a:lnTo>
                    <a:lnTo>
                      <a:pt x="1523399" y="238015"/>
                    </a:lnTo>
                  </a:path>
                </a:pathLst>
              </a:custGeom>
              <a:ln w="9524">
                <a:solidFill>
                  <a:srgbClr val="063763"/>
                </a:solidFill>
              </a:ln>
            </p:spPr>
            <p:txBody>
              <a:bodyPr wrap="square" lIns="0" tIns="0" rIns="0" bIns="0" rtlCol="0"/>
              <a:lstStyle/>
              <a:p>
                <a:endParaRPr/>
              </a:p>
            </p:txBody>
          </p:sp>
          <p:sp>
            <p:nvSpPr>
              <p:cNvPr id="23" name="object 23"/>
              <p:cNvSpPr/>
              <p:nvPr/>
            </p:nvSpPr>
            <p:spPr>
              <a:xfrm>
                <a:off x="3736417" y="1884600"/>
                <a:ext cx="574040" cy="325755"/>
              </a:xfrm>
              <a:custGeom>
                <a:avLst/>
                <a:gdLst/>
                <a:ahLst/>
                <a:cxnLst/>
                <a:rect l="l" t="t" r="r" b="b"/>
                <a:pathLst>
                  <a:path w="574039" h="325755">
                    <a:moveTo>
                      <a:pt x="286949" y="325199"/>
                    </a:moveTo>
                    <a:lnTo>
                      <a:pt x="229119" y="321896"/>
                    </a:lnTo>
                    <a:lnTo>
                      <a:pt x="175256" y="312422"/>
                    </a:lnTo>
                    <a:lnTo>
                      <a:pt x="126513" y="297430"/>
                    </a:lnTo>
                    <a:lnTo>
                      <a:pt x="84045" y="277575"/>
                    </a:lnTo>
                    <a:lnTo>
                      <a:pt x="49006" y="253511"/>
                    </a:lnTo>
                    <a:lnTo>
                      <a:pt x="22549" y="225891"/>
                    </a:lnTo>
                    <a:lnTo>
                      <a:pt x="0" y="162599"/>
                    </a:lnTo>
                    <a:lnTo>
                      <a:pt x="5829" y="129830"/>
                    </a:lnTo>
                    <a:lnTo>
                      <a:pt x="49006" y="71688"/>
                    </a:lnTo>
                    <a:lnTo>
                      <a:pt x="84045" y="47624"/>
                    </a:lnTo>
                    <a:lnTo>
                      <a:pt x="126513" y="27769"/>
                    </a:lnTo>
                    <a:lnTo>
                      <a:pt x="175256" y="12777"/>
                    </a:lnTo>
                    <a:lnTo>
                      <a:pt x="229119" y="3303"/>
                    </a:lnTo>
                    <a:lnTo>
                      <a:pt x="286949" y="0"/>
                    </a:lnTo>
                    <a:lnTo>
                      <a:pt x="344780" y="3303"/>
                    </a:lnTo>
                    <a:lnTo>
                      <a:pt x="398643" y="12777"/>
                    </a:lnTo>
                    <a:lnTo>
                      <a:pt x="447386" y="27769"/>
                    </a:lnTo>
                    <a:lnTo>
                      <a:pt x="489854" y="47624"/>
                    </a:lnTo>
                    <a:lnTo>
                      <a:pt x="524893" y="71688"/>
                    </a:lnTo>
                    <a:lnTo>
                      <a:pt x="551350" y="99308"/>
                    </a:lnTo>
                    <a:lnTo>
                      <a:pt x="573899" y="162599"/>
                    </a:lnTo>
                    <a:lnTo>
                      <a:pt x="568070" y="195369"/>
                    </a:lnTo>
                    <a:lnTo>
                      <a:pt x="524893" y="253511"/>
                    </a:lnTo>
                    <a:lnTo>
                      <a:pt x="489854" y="277575"/>
                    </a:lnTo>
                    <a:lnTo>
                      <a:pt x="447386" y="297430"/>
                    </a:lnTo>
                    <a:lnTo>
                      <a:pt x="398643" y="312422"/>
                    </a:lnTo>
                    <a:lnTo>
                      <a:pt x="344780" y="321896"/>
                    </a:lnTo>
                    <a:lnTo>
                      <a:pt x="286949" y="325199"/>
                    </a:lnTo>
                    <a:close/>
                  </a:path>
                </a:pathLst>
              </a:custGeom>
              <a:solidFill>
                <a:srgbClr val="FFFFFF"/>
              </a:solidFill>
            </p:spPr>
            <p:txBody>
              <a:bodyPr wrap="square" lIns="0" tIns="0" rIns="0" bIns="0" rtlCol="0"/>
              <a:lstStyle/>
              <a:p>
                <a:endParaRPr/>
              </a:p>
            </p:txBody>
          </p:sp>
          <p:sp>
            <p:nvSpPr>
              <p:cNvPr id="24" name="object 24"/>
              <p:cNvSpPr/>
              <p:nvPr/>
            </p:nvSpPr>
            <p:spPr>
              <a:xfrm>
                <a:off x="3736417" y="1884600"/>
                <a:ext cx="574040" cy="325755"/>
              </a:xfrm>
              <a:custGeom>
                <a:avLst/>
                <a:gdLst/>
                <a:ahLst/>
                <a:cxnLst/>
                <a:rect l="l" t="t" r="r" b="b"/>
                <a:pathLst>
                  <a:path w="574039" h="325755">
                    <a:moveTo>
                      <a:pt x="0" y="162599"/>
                    </a:moveTo>
                    <a:lnTo>
                      <a:pt x="5829" y="129830"/>
                    </a:lnTo>
                    <a:lnTo>
                      <a:pt x="22549" y="99308"/>
                    </a:lnTo>
                    <a:lnTo>
                      <a:pt x="49006" y="71688"/>
                    </a:lnTo>
                    <a:lnTo>
                      <a:pt x="84045" y="47624"/>
                    </a:lnTo>
                    <a:lnTo>
                      <a:pt x="126513" y="27769"/>
                    </a:lnTo>
                    <a:lnTo>
                      <a:pt x="175256" y="12777"/>
                    </a:lnTo>
                    <a:lnTo>
                      <a:pt x="229119" y="3303"/>
                    </a:lnTo>
                    <a:lnTo>
                      <a:pt x="286949" y="0"/>
                    </a:lnTo>
                    <a:lnTo>
                      <a:pt x="344780" y="3303"/>
                    </a:lnTo>
                    <a:lnTo>
                      <a:pt x="398643" y="12777"/>
                    </a:lnTo>
                    <a:lnTo>
                      <a:pt x="447386" y="27769"/>
                    </a:lnTo>
                    <a:lnTo>
                      <a:pt x="489854" y="47624"/>
                    </a:lnTo>
                    <a:lnTo>
                      <a:pt x="524893" y="71688"/>
                    </a:lnTo>
                    <a:lnTo>
                      <a:pt x="551350" y="99308"/>
                    </a:lnTo>
                    <a:lnTo>
                      <a:pt x="573899" y="162599"/>
                    </a:lnTo>
                    <a:lnTo>
                      <a:pt x="551350" y="225891"/>
                    </a:lnTo>
                    <a:lnTo>
                      <a:pt x="524893" y="253511"/>
                    </a:lnTo>
                    <a:lnTo>
                      <a:pt x="489854" y="277575"/>
                    </a:lnTo>
                    <a:lnTo>
                      <a:pt x="447386" y="297430"/>
                    </a:lnTo>
                    <a:lnTo>
                      <a:pt x="398643" y="312422"/>
                    </a:lnTo>
                    <a:lnTo>
                      <a:pt x="344780" y="321896"/>
                    </a:lnTo>
                    <a:lnTo>
                      <a:pt x="286949" y="325199"/>
                    </a:lnTo>
                    <a:lnTo>
                      <a:pt x="229119" y="321896"/>
                    </a:lnTo>
                    <a:lnTo>
                      <a:pt x="175256" y="312422"/>
                    </a:lnTo>
                    <a:lnTo>
                      <a:pt x="126513" y="297430"/>
                    </a:lnTo>
                    <a:lnTo>
                      <a:pt x="84045" y="277575"/>
                    </a:lnTo>
                    <a:lnTo>
                      <a:pt x="49006" y="253511"/>
                    </a:lnTo>
                    <a:lnTo>
                      <a:pt x="22549" y="225891"/>
                    </a:lnTo>
                    <a:lnTo>
                      <a:pt x="5829" y="195369"/>
                    </a:lnTo>
                    <a:lnTo>
                      <a:pt x="0" y="162599"/>
                    </a:lnTo>
                    <a:close/>
                  </a:path>
                </a:pathLst>
              </a:custGeom>
              <a:ln w="9524">
                <a:solidFill>
                  <a:srgbClr val="063763"/>
                </a:solidFill>
              </a:ln>
            </p:spPr>
            <p:txBody>
              <a:bodyPr wrap="square" lIns="0" tIns="0" rIns="0" bIns="0" rtlCol="0"/>
              <a:lstStyle/>
              <a:p>
                <a:endParaRPr/>
              </a:p>
            </p:txBody>
          </p:sp>
        </p:grpSp>
        <p:sp>
          <p:nvSpPr>
            <p:cNvPr id="25" name="object 25"/>
            <p:cNvSpPr txBox="1"/>
            <p:nvPr/>
          </p:nvSpPr>
          <p:spPr>
            <a:xfrm>
              <a:off x="3266348" y="1937916"/>
              <a:ext cx="1514475" cy="208279"/>
            </a:xfrm>
            <a:prstGeom prst="rect">
              <a:avLst/>
            </a:prstGeom>
          </p:spPr>
          <p:txBody>
            <a:bodyPr vert="horz" wrap="square" lIns="0" tIns="12700" rIns="0" bIns="0" rtlCol="0">
              <a:spAutoFit/>
            </a:bodyPr>
            <a:lstStyle/>
            <a:p>
              <a:pPr algn="ctr">
                <a:lnSpc>
                  <a:spcPct val="100000"/>
                </a:lnSpc>
                <a:spcBef>
                  <a:spcPts val="100"/>
                </a:spcBef>
              </a:pPr>
              <a:r>
                <a:rPr sz="1200" b="1" spc="-5" dirty="0">
                  <a:solidFill>
                    <a:srgbClr val="222222"/>
                  </a:solidFill>
                  <a:latin typeface="Arial"/>
                  <a:cs typeface="Arial"/>
                </a:rPr>
                <a:t>+2.9</a:t>
              </a:r>
              <a:endParaRPr sz="1200">
                <a:latin typeface="Arial"/>
                <a:cs typeface="Arial"/>
              </a:endParaRPr>
            </a:p>
          </p:txBody>
        </p:sp>
        <p:sp>
          <p:nvSpPr>
            <p:cNvPr id="29" name="object 29"/>
            <p:cNvSpPr/>
            <p:nvPr/>
          </p:nvSpPr>
          <p:spPr>
            <a:xfrm>
              <a:off x="986713" y="1776074"/>
              <a:ext cx="4550410" cy="2438400"/>
            </a:xfrm>
            <a:custGeom>
              <a:avLst/>
              <a:gdLst/>
              <a:ahLst/>
              <a:cxnLst/>
              <a:rect l="l" t="t" r="r" b="b"/>
              <a:pathLst>
                <a:path w="4550410" h="2438400">
                  <a:moveTo>
                    <a:pt x="0" y="2438217"/>
                  </a:moveTo>
                  <a:lnTo>
                    <a:pt x="4549799" y="2438217"/>
                  </a:lnTo>
                </a:path>
                <a:path w="4550410" h="2438400">
                  <a:moveTo>
                    <a:pt x="1513899" y="2438399"/>
                  </a:moveTo>
                  <a:lnTo>
                    <a:pt x="1513899" y="0"/>
                  </a:lnTo>
                </a:path>
              </a:pathLst>
            </a:custGeom>
            <a:ln w="9524">
              <a:solidFill>
                <a:srgbClr val="2773AA"/>
              </a:solidFill>
            </a:ln>
          </p:spPr>
          <p:txBody>
            <a:bodyPr wrap="square" lIns="0" tIns="0" rIns="0" bIns="0" rtlCol="0"/>
            <a:lstStyle/>
            <a:p>
              <a:endParaRPr/>
            </a:p>
          </p:txBody>
        </p:sp>
        <p:sp>
          <p:nvSpPr>
            <p:cNvPr id="35" name="object 35"/>
            <p:cNvSpPr txBox="1"/>
            <p:nvPr/>
          </p:nvSpPr>
          <p:spPr>
            <a:xfrm>
              <a:off x="467950" y="2770248"/>
              <a:ext cx="167640" cy="251460"/>
            </a:xfrm>
            <a:prstGeom prst="rect">
              <a:avLst/>
            </a:prstGeom>
          </p:spPr>
          <p:txBody>
            <a:bodyPr vert="vert270" wrap="square" lIns="0" tIns="635" rIns="0" bIns="0" rtlCol="0">
              <a:spAutoFit/>
            </a:bodyPr>
            <a:lstStyle/>
            <a:p>
              <a:pPr marL="12700">
                <a:lnSpc>
                  <a:spcPct val="100000"/>
                </a:lnSpc>
                <a:spcBef>
                  <a:spcPts val="5"/>
                </a:spcBef>
              </a:pPr>
              <a:r>
                <a:rPr sz="1000" spc="-5" dirty="0">
                  <a:solidFill>
                    <a:srgbClr val="222222"/>
                  </a:solidFill>
                  <a:latin typeface="Arial"/>
                  <a:cs typeface="Arial"/>
                </a:rPr>
                <a:t>Age</a:t>
              </a:r>
              <a:endParaRPr sz="1000">
                <a:latin typeface="Arial"/>
                <a:cs typeface="Arial"/>
              </a:endParaRPr>
            </a:p>
          </p:txBody>
        </p:sp>
      </p:grpSp>
      <p:sp>
        <p:nvSpPr>
          <p:cNvPr id="3" name="object 3"/>
          <p:cNvSpPr txBox="1"/>
          <p:nvPr/>
        </p:nvSpPr>
        <p:spPr>
          <a:xfrm>
            <a:off x="5975225" y="1409235"/>
            <a:ext cx="2668905" cy="122555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2773AA"/>
                </a:solidFill>
                <a:latin typeface="Arial"/>
                <a:cs typeface="Arial"/>
              </a:rPr>
              <a:t>1970s</a:t>
            </a:r>
            <a:r>
              <a:rPr sz="1400" b="1" spc="-35" dirty="0">
                <a:solidFill>
                  <a:srgbClr val="2773AA"/>
                </a:solidFill>
                <a:latin typeface="Arial"/>
                <a:cs typeface="Arial"/>
              </a:rPr>
              <a:t> </a:t>
            </a:r>
            <a:r>
              <a:rPr sz="1400" b="1" dirty="0">
                <a:solidFill>
                  <a:srgbClr val="2773AA"/>
                </a:solidFill>
                <a:latin typeface="Arial"/>
                <a:cs typeface="Arial"/>
              </a:rPr>
              <a:t>—</a:t>
            </a:r>
            <a:r>
              <a:rPr sz="1400" b="1" spc="-35" dirty="0">
                <a:solidFill>
                  <a:srgbClr val="2773AA"/>
                </a:solidFill>
                <a:latin typeface="Arial"/>
                <a:cs typeface="Arial"/>
              </a:rPr>
              <a:t> </a:t>
            </a:r>
            <a:r>
              <a:rPr sz="1400" b="1" spc="-25" dirty="0">
                <a:solidFill>
                  <a:srgbClr val="2773AA"/>
                </a:solidFill>
                <a:latin typeface="Arial"/>
                <a:cs typeface="Arial"/>
              </a:rPr>
              <a:t>Today</a:t>
            </a:r>
            <a:endParaRPr sz="1400">
              <a:latin typeface="Arial"/>
              <a:cs typeface="Arial"/>
            </a:endParaRPr>
          </a:p>
          <a:p>
            <a:pPr marL="12700" marR="5080">
              <a:lnSpc>
                <a:spcPct val="100000"/>
              </a:lnSpc>
              <a:spcBef>
                <a:spcPts val="1005"/>
              </a:spcBef>
            </a:pPr>
            <a:r>
              <a:rPr sz="1200" spc="-5" dirty="0">
                <a:latin typeface="Arial"/>
                <a:cs typeface="Arial"/>
              </a:rPr>
              <a:t>Therapy advances added ~1.5 </a:t>
            </a:r>
            <a:r>
              <a:rPr sz="1200" dirty="0">
                <a:latin typeface="Arial"/>
                <a:cs typeface="Arial"/>
              </a:rPr>
              <a:t>years </a:t>
            </a:r>
            <a:r>
              <a:rPr sz="1200" spc="-5" dirty="0">
                <a:latin typeface="Arial"/>
                <a:cs typeface="Arial"/>
              </a:rPr>
              <a:t>of </a:t>
            </a:r>
            <a:r>
              <a:rPr sz="1200" spc="-320" dirty="0">
                <a:latin typeface="Arial"/>
                <a:cs typeface="Arial"/>
              </a:rPr>
              <a:t> </a:t>
            </a:r>
            <a:r>
              <a:rPr sz="1200" spc="-5" dirty="0">
                <a:latin typeface="Arial"/>
                <a:cs typeface="Arial"/>
              </a:rPr>
              <a:t>life</a:t>
            </a:r>
            <a:r>
              <a:rPr sz="1200" spc="-10" dirty="0">
                <a:latin typeface="Arial"/>
                <a:cs typeface="Arial"/>
              </a:rPr>
              <a:t> </a:t>
            </a:r>
            <a:r>
              <a:rPr sz="1200" spc="-5" dirty="0">
                <a:latin typeface="Arial"/>
                <a:cs typeface="Arial"/>
              </a:rPr>
              <a:t>per decade</a:t>
            </a:r>
            <a:endParaRPr sz="1200">
              <a:latin typeface="Arial"/>
              <a:cs typeface="Arial"/>
            </a:endParaRPr>
          </a:p>
          <a:p>
            <a:pPr marL="12700" marR="271780">
              <a:lnSpc>
                <a:spcPct val="100000"/>
              </a:lnSpc>
              <a:spcBef>
                <a:spcPts val="1000"/>
              </a:spcBef>
            </a:pPr>
            <a:r>
              <a:rPr sz="1200" spc="-5" dirty="0">
                <a:latin typeface="Arial"/>
                <a:cs typeface="Arial"/>
              </a:rPr>
              <a:t>Average lifespan of </a:t>
            </a:r>
            <a:r>
              <a:rPr sz="1200" dirty="0">
                <a:latin typeface="Arial"/>
                <a:cs typeface="Arial"/>
              </a:rPr>
              <a:t>cancer </a:t>
            </a:r>
            <a:r>
              <a:rPr sz="1200" spc="-5" dirty="0">
                <a:latin typeface="Arial"/>
                <a:cs typeface="Arial"/>
              </a:rPr>
              <a:t>patients </a:t>
            </a:r>
            <a:r>
              <a:rPr sz="1200" spc="-320" dirty="0">
                <a:latin typeface="Arial"/>
                <a:cs typeface="Arial"/>
              </a:rPr>
              <a:t> </a:t>
            </a:r>
            <a:r>
              <a:rPr sz="1200" spc="-5" dirty="0">
                <a:latin typeface="Arial"/>
                <a:cs typeface="Arial"/>
              </a:rPr>
              <a:t>increased</a:t>
            </a:r>
            <a:r>
              <a:rPr sz="1200" spc="-10" dirty="0">
                <a:latin typeface="Arial"/>
                <a:cs typeface="Arial"/>
              </a:rPr>
              <a:t> </a:t>
            </a:r>
            <a:r>
              <a:rPr sz="1200" spc="-5" dirty="0">
                <a:latin typeface="Arial"/>
                <a:cs typeface="Arial"/>
              </a:rPr>
              <a:t>by</a:t>
            </a:r>
            <a:r>
              <a:rPr sz="1200" spc="-10" dirty="0">
                <a:latin typeface="Arial"/>
                <a:cs typeface="Arial"/>
              </a:rPr>
              <a:t> </a:t>
            </a:r>
            <a:r>
              <a:rPr sz="1200" spc="-5" dirty="0">
                <a:latin typeface="Arial"/>
                <a:cs typeface="Arial"/>
              </a:rPr>
              <a:t>~5.5</a:t>
            </a:r>
            <a:r>
              <a:rPr sz="1200" spc="-10" dirty="0">
                <a:latin typeface="Arial"/>
                <a:cs typeface="Arial"/>
              </a:rPr>
              <a:t> </a:t>
            </a:r>
            <a:r>
              <a:rPr sz="1200" dirty="0">
                <a:latin typeface="Arial"/>
                <a:cs typeface="Arial"/>
              </a:rPr>
              <a:t>years</a:t>
            </a:r>
            <a:endParaRPr sz="1200">
              <a:latin typeface="Arial"/>
              <a:cs typeface="Arial"/>
            </a:endParaRPr>
          </a:p>
        </p:txBody>
      </p:sp>
      <p:sp>
        <p:nvSpPr>
          <p:cNvPr id="28" name="object 28">
            <a:extLst>
              <a:ext uri="{C183D7F6-B498-43B3-948B-1728B52AA6E4}">
                <adec:decorative xmlns:adec="http://schemas.microsoft.com/office/drawing/2017/decorative" val="1"/>
              </a:ext>
            </a:extLst>
          </p:cNvPr>
          <p:cNvSpPr/>
          <p:nvPr/>
        </p:nvSpPr>
        <p:spPr>
          <a:xfrm>
            <a:off x="5987924" y="2827371"/>
            <a:ext cx="2663825" cy="0"/>
          </a:xfrm>
          <a:custGeom>
            <a:avLst/>
            <a:gdLst/>
            <a:ahLst/>
            <a:cxnLst/>
            <a:rect l="l" t="t" r="r" b="b"/>
            <a:pathLst>
              <a:path w="2663825">
                <a:moveTo>
                  <a:pt x="0" y="0"/>
                </a:moveTo>
                <a:lnTo>
                  <a:pt x="2663699" y="0"/>
                </a:lnTo>
              </a:path>
            </a:pathLst>
          </a:custGeom>
          <a:ln w="9524">
            <a:solidFill>
              <a:srgbClr val="2773AA"/>
            </a:solidFill>
            <a:prstDash val="lgDash"/>
          </a:ln>
        </p:spPr>
        <p:txBody>
          <a:bodyPr wrap="square" lIns="0" tIns="0" rIns="0" bIns="0" rtlCol="0"/>
          <a:lstStyle/>
          <a:p>
            <a:endParaRPr/>
          </a:p>
        </p:txBody>
      </p:sp>
      <p:sp>
        <p:nvSpPr>
          <p:cNvPr id="2" name="object 2"/>
          <p:cNvSpPr txBox="1"/>
          <p:nvPr/>
        </p:nvSpPr>
        <p:spPr>
          <a:xfrm>
            <a:off x="5975225" y="2998985"/>
            <a:ext cx="2682875" cy="1225550"/>
          </a:xfrm>
          <a:prstGeom prst="rect">
            <a:avLst/>
          </a:prstGeom>
        </p:spPr>
        <p:txBody>
          <a:bodyPr vert="horz" wrap="square" lIns="0" tIns="12700" rIns="0" bIns="0" rtlCol="0">
            <a:spAutoFit/>
          </a:bodyPr>
          <a:lstStyle/>
          <a:p>
            <a:pPr marL="12700">
              <a:lnSpc>
                <a:spcPct val="100000"/>
              </a:lnSpc>
              <a:spcBef>
                <a:spcPts val="100"/>
              </a:spcBef>
            </a:pPr>
            <a:r>
              <a:rPr sz="1400" b="1" spc="-25" dirty="0">
                <a:solidFill>
                  <a:srgbClr val="2773AA"/>
                </a:solidFill>
                <a:latin typeface="Arial"/>
                <a:cs typeface="Arial"/>
              </a:rPr>
              <a:t>Today</a:t>
            </a:r>
            <a:endParaRPr sz="1400">
              <a:latin typeface="Arial"/>
              <a:cs typeface="Arial"/>
            </a:endParaRPr>
          </a:p>
          <a:p>
            <a:pPr marL="12700" marR="759460">
              <a:lnSpc>
                <a:spcPct val="100000"/>
              </a:lnSpc>
              <a:spcBef>
                <a:spcPts val="1005"/>
              </a:spcBef>
            </a:pPr>
            <a:r>
              <a:rPr sz="1200" spc="-5" dirty="0">
                <a:latin typeface="Arial"/>
                <a:cs typeface="Arial"/>
              </a:rPr>
              <a:t>Over half of that advance by </a:t>
            </a:r>
            <a:r>
              <a:rPr sz="1200" spc="-320" dirty="0">
                <a:latin typeface="Arial"/>
                <a:cs typeface="Arial"/>
              </a:rPr>
              <a:t> </a:t>
            </a:r>
            <a:r>
              <a:rPr sz="1200" spc="-5" dirty="0">
                <a:latin typeface="Arial"/>
                <a:cs typeface="Arial"/>
              </a:rPr>
              <a:t>diagnosing</a:t>
            </a:r>
            <a:r>
              <a:rPr sz="1200" spc="-20" dirty="0">
                <a:latin typeface="Arial"/>
                <a:cs typeface="Arial"/>
              </a:rPr>
              <a:t> </a:t>
            </a:r>
            <a:r>
              <a:rPr sz="1200" dirty="0">
                <a:latin typeface="Arial"/>
                <a:cs typeface="Arial"/>
              </a:rPr>
              <a:t>cancer</a:t>
            </a:r>
            <a:r>
              <a:rPr sz="1200" spc="-15" dirty="0">
                <a:latin typeface="Arial"/>
                <a:cs typeface="Arial"/>
              </a:rPr>
              <a:t> </a:t>
            </a:r>
            <a:r>
              <a:rPr sz="1200" spc="-5" dirty="0">
                <a:latin typeface="Arial"/>
                <a:cs typeface="Arial"/>
              </a:rPr>
              <a:t>early</a:t>
            </a:r>
            <a:endParaRPr sz="1200">
              <a:latin typeface="Arial"/>
              <a:cs typeface="Arial"/>
            </a:endParaRPr>
          </a:p>
          <a:p>
            <a:pPr marL="12700" marR="5080">
              <a:lnSpc>
                <a:spcPct val="100000"/>
              </a:lnSpc>
              <a:spcBef>
                <a:spcPts val="1000"/>
              </a:spcBef>
            </a:pPr>
            <a:r>
              <a:rPr sz="1200" spc="-5" dirty="0">
                <a:latin typeface="Arial"/>
                <a:cs typeface="Arial"/>
              </a:rPr>
              <a:t>Life expectancy outcomes that wouldn’t </a:t>
            </a:r>
            <a:r>
              <a:rPr sz="1200" spc="-320" dirty="0">
                <a:latin typeface="Arial"/>
                <a:cs typeface="Arial"/>
              </a:rPr>
              <a:t> </a:t>
            </a:r>
            <a:r>
              <a:rPr sz="1200" spc="-5" dirty="0">
                <a:latin typeface="Arial"/>
                <a:cs typeface="Arial"/>
              </a:rPr>
              <a:t>have</a:t>
            </a:r>
            <a:r>
              <a:rPr sz="1200" spc="-10" dirty="0">
                <a:latin typeface="Arial"/>
                <a:cs typeface="Arial"/>
              </a:rPr>
              <a:t> </a:t>
            </a:r>
            <a:r>
              <a:rPr sz="1200" spc="-5" dirty="0">
                <a:latin typeface="Arial"/>
                <a:cs typeface="Arial"/>
              </a:rPr>
              <a:t>occurred</a:t>
            </a:r>
            <a:r>
              <a:rPr sz="1200" spc="-10" dirty="0">
                <a:latin typeface="Arial"/>
                <a:cs typeface="Arial"/>
              </a:rPr>
              <a:t> </a:t>
            </a:r>
            <a:r>
              <a:rPr sz="1200" spc="-5" dirty="0">
                <a:latin typeface="Arial"/>
                <a:cs typeface="Arial"/>
              </a:rPr>
              <a:t>until 2035</a:t>
            </a:r>
            <a:endParaRPr sz="1200">
              <a:latin typeface="Arial"/>
              <a:cs typeface="Arial"/>
            </a:endParaRPr>
          </a:p>
        </p:txBody>
      </p:sp>
      <p:grpSp>
        <p:nvGrpSpPr>
          <p:cNvPr id="31" name="object 31">
            <a:extLst>
              <a:ext uri="{C183D7F6-B498-43B3-948B-1728B52AA6E4}">
                <adec:decorative xmlns:adec="http://schemas.microsoft.com/office/drawing/2017/decorative" val="1"/>
              </a:ext>
            </a:extLst>
          </p:cNvPr>
          <p:cNvGrpSpPr/>
          <p:nvPr/>
        </p:nvGrpSpPr>
        <p:grpSpPr>
          <a:xfrm>
            <a:off x="8682037" y="147637"/>
            <a:ext cx="238125" cy="238125"/>
            <a:chOff x="8682037" y="147637"/>
            <a:chExt cx="238125" cy="238125"/>
          </a:xfrm>
        </p:grpSpPr>
        <p:sp>
          <p:nvSpPr>
            <p:cNvPr id="32" name="object 32"/>
            <p:cNvSpPr/>
            <p:nvPr/>
          </p:nvSpPr>
          <p:spPr>
            <a:xfrm>
              <a:off x="8686800" y="152400"/>
              <a:ext cx="101600" cy="101600"/>
            </a:xfrm>
            <a:custGeom>
              <a:avLst/>
              <a:gdLst/>
              <a:ahLst/>
              <a:cxnLst/>
              <a:rect l="l" t="t" r="r" b="b"/>
              <a:pathLst>
                <a:path w="101600" h="101600">
                  <a:moveTo>
                    <a:pt x="0" y="0"/>
                  </a:moveTo>
                  <a:lnTo>
                    <a:pt x="101399" y="0"/>
                  </a:lnTo>
                  <a:lnTo>
                    <a:pt x="101399" y="101399"/>
                  </a:lnTo>
                  <a:lnTo>
                    <a:pt x="0" y="101399"/>
                  </a:lnTo>
                  <a:lnTo>
                    <a:pt x="0" y="0"/>
                  </a:lnTo>
                  <a:close/>
                </a:path>
              </a:pathLst>
            </a:custGeom>
            <a:ln w="9524">
              <a:solidFill>
                <a:srgbClr val="2773AA"/>
              </a:solidFill>
            </a:ln>
          </p:spPr>
          <p:txBody>
            <a:bodyPr wrap="square" lIns="0" tIns="0" rIns="0" bIns="0" rtlCol="0"/>
            <a:lstStyle/>
            <a:p>
              <a:endParaRPr/>
            </a:p>
          </p:txBody>
        </p:sp>
        <p:sp>
          <p:nvSpPr>
            <p:cNvPr id="33" name="object 33"/>
            <p:cNvSpPr/>
            <p:nvPr/>
          </p:nvSpPr>
          <p:spPr>
            <a:xfrm>
              <a:off x="8813762" y="152400"/>
              <a:ext cx="101600" cy="101600"/>
            </a:xfrm>
            <a:custGeom>
              <a:avLst/>
              <a:gdLst/>
              <a:ahLst/>
              <a:cxnLst/>
              <a:rect l="l" t="t" r="r" b="b"/>
              <a:pathLst>
                <a:path w="101600" h="101600">
                  <a:moveTo>
                    <a:pt x="101399" y="101399"/>
                  </a:moveTo>
                  <a:lnTo>
                    <a:pt x="0" y="101399"/>
                  </a:lnTo>
                  <a:lnTo>
                    <a:pt x="0" y="0"/>
                  </a:lnTo>
                  <a:lnTo>
                    <a:pt x="101399" y="0"/>
                  </a:lnTo>
                  <a:lnTo>
                    <a:pt x="101399" y="101399"/>
                  </a:lnTo>
                  <a:close/>
                </a:path>
              </a:pathLst>
            </a:custGeom>
            <a:solidFill>
              <a:srgbClr val="2773AA"/>
            </a:solidFill>
          </p:spPr>
          <p:txBody>
            <a:bodyPr wrap="square" lIns="0" tIns="0" rIns="0" bIns="0" rtlCol="0"/>
            <a:lstStyle/>
            <a:p>
              <a:endParaRPr/>
            </a:p>
          </p:txBody>
        </p:sp>
        <p:sp>
          <p:nvSpPr>
            <p:cNvPr id="34" name="object 34"/>
            <p:cNvSpPr/>
            <p:nvPr/>
          </p:nvSpPr>
          <p:spPr>
            <a:xfrm>
              <a:off x="8686800" y="152400"/>
              <a:ext cx="228600" cy="228600"/>
            </a:xfrm>
            <a:custGeom>
              <a:avLst/>
              <a:gdLst/>
              <a:ahLst/>
              <a:cxnLst/>
              <a:rect l="l" t="t" r="r" b="b"/>
              <a:pathLst>
                <a:path w="228600" h="228600">
                  <a:moveTo>
                    <a:pt x="126962" y="0"/>
                  </a:moveTo>
                  <a:lnTo>
                    <a:pt x="228362" y="0"/>
                  </a:lnTo>
                  <a:lnTo>
                    <a:pt x="228362" y="101399"/>
                  </a:lnTo>
                  <a:lnTo>
                    <a:pt x="126962" y="101399"/>
                  </a:lnTo>
                  <a:lnTo>
                    <a:pt x="126962" y="0"/>
                  </a:lnTo>
                  <a:close/>
                </a:path>
                <a:path w="228600" h="228600">
                  <a:moveTo>
                    <a:pt x="0" y="127056"/>
                  </a:moveTo>
                  <a:lnTo>
                    <a:pt x="101399" y="127056"/>
                  </a:lnTo>
                  <a:lnTo>
                    <a:pt x="101399" y="228456"/>
                  </a:lnTo>
                  <a:lnTo>
                    <a:pt x="0" y="228456"/>
                  </a:lnTo>
                  <a:lnTo>
                    <a:pt x="0" y="127056"/>
                  </a:lnTo>
                  <a:close/>
                </a:path>
                <a:path w="228600" h="228600">
                  <a:moveTo>
                    <a:pt x="126962" y="127056"/>
                  </a:moveTo>
                  <a:lnTo>
                    <a:pt x="228362" y="127056"/>
                  </a:lnTo>
                  <a:lnTo>
                    <a:pt x="228362" y="228456"/>
                  </a:lnTo>
                  <a:lnTo>
                    <a:pt x="126962" y="228456"/>
                  </a:lnTo>
                  <a:lnTo>
                    <a:pt x="126962" y="127056"/>
                  </a:lnTo>
                  <a:close/>
                </a:path>
              </a:pathLst>
            </a:custGeom>
            <a:ln w="9524">
              <a:solidFill>
                <a:srgbClr val="2773AA"/>
              </a:solidFill>
            </a:ln>
          </p:spPr>
          <p:txBody>
            <a:bodyPr wrap="square" lIns="0" tIns="0" rIns="0" bIns="0" rtlCol="0"/>
            <a:lstStyle/>
            <a:p>
              <a:endParaRPr/>
            </a:p>
          </p:txBody>
        </p:sp>
      </p:grpSp>
      <p:sp>
        <p:nvSpPr>
          <p:cNvPr id="30" name="object 30">
            <a:extLst>
              <a:ext uri="{C183D7F6-B498-43B3-948B-1728B52AA6E4}">
                <adec:decorative xmlns:adec="http://schemas.microsoft.com/office/drawing/2017/decorative" val="1"/>
              </a:ext>
            </a:extLst>
          </p:cNvPr>
          <p:cNvSpPr/>
          <p:nvPr/>
        </p:nvSpPr>
        <p:spPr>
          <a:xfrm>
            <a:off x="9067800" y="281399"/>
            <a:ext cx="76200" cy="4595495"/>
          </a:xfrm>
          <a:custGeom>
            <a:avLst/>
            <a:gdLst/>
            <a:ahLst/>
            <a:cxnLst/>
            <a:rect l="l" t="t" r="r" b="b"/>
            <a:pathLst>
              <a:path w="76200" h="4595495">
                <a:moveTo>
                  <a:pt x="76199" y="4595399"/>
                </a:moveTo>
                <a:lnTo>
                  <a:pt x="0" y="4595399"/>
                </a:lnTo>
                <a:lnTo>
                  <a:pt x="0" y="0"/>
                </a:lnTo>
                <a:lnTo>
                  <a:pt x="76199" y="0"/>
                </a:lnTo>
                <a:lnTo>
                  <a:pt x="76199" y="4595399"/>
                </a:lnTo>
                <a:close/>
              </a:path>
            </a:pathLst>
          </a:custGeom>
          <a:solidFill>
            <a:srgbClr val="2F7EB8"/>
          </a:solidFill>
        </p:spPr>
        <p:txBody>
          <a:bodyPr wrap="square" lIns="0" tIns="0" rIns="0" bIns="0" rtlCol="0"/>
          <a:lstStyle/>
          <a:p>
            <a:endParaRPr/>
          </a:p>
        </p:txBody>
      </p:sp>
      <p:sp>
        <p:nvSpPr>
          <p:cNvPr id="5" name="object 5"/>
          <p:cNvSpPr txBox="1"/>
          <p:nvPr/>
        </p:nvSpPr>
        <p:spPr>
          <a:xfrm>
            <a:off x="109749" y="4904856"/>
            <a:ext cx="3345815" cy="132080"/>
          </a:xfrm>
          <a:prstGeom prst="rect">
            <a:avLst/>
          </a:prstGeom>
        </p:spPr>
        <p:txBody>
          <a:bodyPr vert="horz" wrap="square" lIns="0" tIns="12700" rIns="0" bIns="0" rtlCol="0">
            <a:spAutoFit/>
          </a:bodyPr>
          <a:lstStyle/>
          <a:p>
            <a:pPr marL="12700">
              <a:lnSpc>
                <a:spcPct val="100000"/>
              </a:lnSpc>
              <a:spcBef>
                <a:spcPts val="100"/>
              </a:spcBef>
            </a:pPr>
            <a:r>
              <a:rPr sz="700" i="1" spc="30" dirty="0">
                <a:solidFill>
                  <a:srgbClr val="222222"/>
                </a:solidFill>
                <a:latin typeface="Calibri"/>
                <a:cs typeface="Calibri"/>
              </a:rPr>
              <a:t>Source:</a:t>
            </a:r>
            <a:r>
              <a:rPr sz="700" i="1" spc="25" dirty="0">
                <a:solidFill>
                  <a:srgbClr val="222222"/>
                </a:solidFill>
                <a:latin typeface="Calibri"/>
                <a:cs typeface="Calibri"/>
              </a:rPr>
              <a:t> </a:t>
            </a:r>
            <a:r>
              <a:rPr sz="700" i="1" spc="50" dirty="0">
                <a:solidFill>
                  <a:srgbClr val="222222"/>
                </a:solidFill>
                <a:latin typeface="Calibri"/>
                <a:cs typeface="Calibri"/>
              </a:rPr>
              <a:t>ARK</a:t>
            </a:r>
            <a:r>
              <a:rPr sz="700" i="1" spc="25" dirty="0">
                <a:solidFill>
                  <a:srgbClr val="222222"/>
                </a:solidFill>
                <a:latin typeface="Calibri"/>
                <a:cs typeface="Calibri"/>
              </a:rPr>
              <a:t> </a:t>
            </a:r>
            <a:r>
              <a:rPr sz="700" i="1" spc="15" dirty="0">
                <a:solidFill>
                  <a:srgbClr val="222222"/>
                </a:solidFill>
                <a:latin typeface="Calibri"/>
                <a:cs typeface="Calibri"/>
              </a:rPr>
              <a:t>Invest,</a:t>
            </a:r>
            <a:r>
              <a:rPr sz="700" i="1" spc="25" dirty="0">
                <a:solidFill>
                  <a:srgbClr val="222222"/>
                </a:solidFill>
                <a:latin typeface="Calibri"/>
                <a:cs typeface="Calibri"/>
              </a:rPr>
              <a:t> </a:t>
            </a:r>
            <a:r>
              <a:rPr sz="700" i="1" spc="30" dirty="0">
                <a:solidFill>
                  <a:srgbClr val="222222"/>
                </a:solidFill>
                <a:latin typeface="Calibri"/>
                <a:cs typeface="Calibri"/>
              </a:rPr>
              <a:t>“Could</a:t>
            </a:r>
            <a:r>
              <a:rPr sz="700" i="1" spc="25" dirty="0">
                <a:solidFill>
                  <a:srgbClr val="222222"/>
                </a:solidFill>
                <a:latin typeface="Calibri"/>
                <a:cs typeface="Calibri"/>
              </a:rPr>
              <a:t> Liquid</a:t>
            </a:r>
            <a:r>
              <a:rPr sz="700" i="1" spc="30" dirty="0">
                <a:solidFill>
                  <a:srgbClr val="222222"/>
                </a:solidFill>
                <a:latin typeface="Calibri"/>
                <a:cs typeface="Calibri"/>
              </a:rPr>
              <a:t> </a:t>
            </a:r>
            <a:r>
              <a:rPr sz="700" i="1" spc="35" dirty="0">
                <a:solidFill>
                  <a:srgbClr val="222222"/>
                </a:solidFill>
                <a:latin typeface="Calibri"/>
                <a:cs typeface="Calibri"/>
              </a:rPr>
              <a:t>Biopsies</a:t>
            </a:r>
            <a:r>
              <a:rPr sz="700" i="1" spc="25" dirty="0">
                <a:solidFill>
                  <a:srgbClr val="222222"/>
                </a:solidFill>
                <a:latin typeface="Calibri"/>
                <a:cs typeface="Calibri"/>
              </a:rPr>
              <a:t> </a:t>
            </a:r>
            <a:r>
              <a:rPr sz="700" i="1" spc="55" dirty="0">
                <a:solidFill>
                  <a:srgbClr val="222222"/>
                </a:solidFill>
                <a:latin typeface="Calibri"/>
                <a:cs typeface="Calibri"/>
              </a:rPr>
              <a:t>Be</a:t>
            </a:r>
            <a:r>
              <a:rPr sz="700" i="1" spc="25" dirty="0">
                <a:solidFill>
                  <a:srgbClr val="222222"/>
                </a:solidFill>
                <a:latin typeface="Calibri"/>
                <a:cs typeface="Calibri"/>
              </a:rPr>
              <a:t> </a:t>
            </a:r>
            <a:r>
              <a:rPr sz="700" i="1" spc="45" dirty="0">
                <a:solidFill>
                  <a:srgbClr val="222222"/>
                </a:solidFill>
                <a:latin typeface="Calibri"/>
                <a:cs typeface="Calibri"/>
              </a:rPr>
              <a:t>The</a:t>
            </a:r>
            <a:r>
              <a:rPr sz="700" i="1" spc="25" dirty="0">
                <a:solidFill>
                  <a:srgbClr val="222222"/>
                </a:solidFill>
                <a:latin typeface="Calibri"/>
                <a:cs typeface="Calibri"/>
              </a:rPr>
              <a:t> </a:t>
            </a:r>
            <a:r>
              <a:rPr sz="700" i="1" spc="30" dirty="0">
                <a:solidFill>
                  <a:srgbClr val="222222"/>
                </a:solidFill>
                <a:latin typeface="Calibri"/>
                <a:cs typeface="Calibri"/>
              </a:rPr>
              <a:t>Holy</a:t>
            </a:r>
            <a:r>
              <a:rPr sz="700" i="1" spc="25" dirty="0">
                <a:solidFill>
                  <a:srgbClr val="222222"/>
                </a:solidFill>
                <a:latin typeface="Calibri"/>
                <a:cs typeface="Calibri"/>
              </a:rPr>
              <a:t> </a:t>
            </a:r>
            <a:r>
              <a:rPr sz="700" i="1" spc="15" dirty="0">
                <a:solidFill>
                  <a:srgbClr val="222222"/>
                </a:solidFill>
                <a:latin typeface="Calibri"/>
                <a:cs typeface="Calibri"/>
              </a:rPr>
              <a:t>Grail</a:t>
            </a:r>
            <a:r>
              <a:rPr sz="700" i="1" spc="30" dirty="0">
                <a:solidFill>
                  <a:srgbClr val="222222"/>
                </a:solidFill>
                <a:latin typeface="Calibri"/>
                <a:cs typeface="Calibri"/>
              </a:rPr>
              <a:t> </a:t>
            </a:r>
            <a:r>
              <a:rPr sz="700" i="1" spc="10" dirty="0">
                <a:solidFill>
                  <a:srgbClr val="222222"/>
                </a:solidFill>
                <a:latin typeface="Calibri"/>
                <a:cs typeface="Calibri"/>
              </a:rPr>
              <a:t>in</a:t>
            </a:r>
            <a:r>
              <a:rPr sz="700" i="1" spc="25" dirty="0">
                <a:solidFill>
                  <a:srgbClr val="222222"/>
                </a:solidFill>
                <a:latin typeface="Calibri"/>
                <a:cs typeface="Calibri"/>
              </a:rPr>
              <a:t> </a:t>
            </a:r>
            <a:r>
              <a:rPr sz="700" i="1" spc="45" dirty="0">
                <a:solidFill>
                  <a:srgbClr val="222222"/>
                </a:solidFill>
                <a:latin typeface="Calibri"/>
                <a:cs typeface="Calibri"/>
              </a:rPr>
              <a:t>Cancer</a:t>
            </a:r>
            <a:r>
              <a:rPr sz="700" i="1" spc="25" dirty="0">
                <a:solidFill>
                  <a:srgbClr val="222222"/>
                </a:solidFill>
                <a:latin typeface="Calibri"/>
                <a:cs typeface="Calibri"/>
              </a:rPr>
              <a:t> </a:t>
            </a:r>
            <a:r>
              <a:rPr sz="700" i="1" spc="20" dirty="0">
                <a:solidFill>
                  <a:srgbClr val="222222"/>
                </a:solidFill>
                <a:latin typeface="Calibri"/>
                <a:cs typeface="Calibri"/>
              </a:rPr>
              <a:t>Diagnostics?”</a:t>
            </a:r>
            <a:endParaRPr sz="7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8500" y="2378417"/>
            <a:ext cx="3458210" cy="375920"/>
          </a:xfrm>
          <a:prstGeom prst="rect">
            <a:avLst/>
          </a:prstGeom>
        </p:spPr>
        <p:txBody>
          <a:bodyPr vert="horz" wrap="square" lIns="0" tIns="12700" rIns="0" bIns="0" rtlCol="0">
            <a:spAutoFit/>
          </a:bodyPr>
          <a:lstStyle/>
          <a:p>
            <a:pPr marL="12700">
              <a:lnSpc>
                <a:spcPct val="100000"/>
              </a:lnSpc>
              <a:spcBef>
                <a:spcPts val="100"/>
              </a:spcBef>
            </a:pPr>
            <a:r>
              <a:rPr spc="-5" dirty="0"/>
              <a:t>The</a:t>
            </a:r>
            <a:r>
              <a:rPr spc="-40" dirty="0"/>
              <a:t> </a:t>
            </a:r>
            <a:r>
              <a:rPr spc="-5" dirty="0"/>
              <a:t>liquid</a:t>
            </a:r>
            <a:r>
              <a:rPr spc="-35" dirty="0"/>
              <a:t> </a:t>
            </a:r>
            <a:r>
              <a:rPr spc="-5" dirty="0"/>
              <a:t>biopsy</a:t>
            </a:r>
            <a:r>
              <a:rPr spc="-35" dirty="0"/>
              <a:t> </a:t>
            </a:r>
            <a:r>
              <a:rPr spc="-5" dirty="0"/>
              <a:t>market</a:t>
            </a:r>
          </a:p>
        </p:txBody>
      </p:sp>
      <p:grpSp>
        <p:nvGrpSpPr>
          <p:cNvPr id="3" name="object 3">
            <a:extLst>
              <a:ext uri="{C183D7F6-B498-43B3-948B-1728B52AA6E4}">
                <adec:decorative xmlns:adec="http://schemas.microsoft.com/office/drawing/2017/decorative" val="1"/>
              </a:ext>
            </a:extLst>
          </p:cNvPr>
          <p:cNvGrpSpPr/>
          <p:nvPr/>
        </p:nvGrpSpPr>
        <p:grpSpPr>
          <a:xfrm>
            <a:off x="1976037" y="1823962"/>
            <a:ext cx="843915" cy="1148080"/>
            <a:chOff x="1976037" y="1823962"/>
            <a:chExt cx="843915" cy="1148080"/>
          </a:xfrm>
        </p:grpSpPr>
        <p:sp>
          <p:nvSpPr>
            <p:cNvPr id="4" name="object 4"/>
            <p:cNvSpPr/>
            <p:nvPr/>
          </p:nvSpPr>
          <p:spPr>
            <a:xfrm>
              <a:off x="1981200" y="1828736"/>
              <a:ext cx="838200" cy="1143635"/>
            </a:xfrm>
            <a:custGeom>
              <a:avLst/>
              <a:gdLst/>
              <a:ahLst/>
              <a:cxnLst/>
              <a:rect l="l" t="t" r="r" b="b"/>
              <a:pathLst>
                <a:path w="838200" h="1143635">
                  <a:moveTo>
                    <a:pt x="381698" y="0"/>
                  </a:moveTo>
                  <a:lnTo>
                    <a:pt x="293497" y="0"/>
                  </a:lnTo>
                  <a:lnTo>
                    <a:pt x="293497" y="381000"/>
                  </a:lnTo>
                  <a:lnTo>
                    <a:pt x="381698" y="381000"/>
                  </a:lnTo>
                  <a:lnTo>
                    <a:pt x="381698" y="0"/>
                  </a:lnTo>
                  <a:close/>
                </a:path>
                <a:path w="838200" h="1143635">
                  <a:moveTo>
                    <a:pt x="838200" y="1066876"/>
                  </a:moveTo>
                  <a:lnTo>
                    <a:pt x="0" y="1066876"/>
                  </a:lnTo>
                  <a:lnTo>
                    <a:pt x="0" y="1143076"/>
                  </a:lnTo>
                  <a:lnTo>
                    <a:pt x="838200" y="1143076"/>
                  </a:lnTo>
                  <a:lnTo>
                    <a:pt x="838200" y="1066876"/>
                  </a:lnTo>
                  <a:close/>
                </a:path>
              </a:pathLst>
            </a:custGeom>
            <a:solidFill>
              <a:srgbClr val="FFFFFF"/>
            </a:solidFill>
          </p:spPr>
          <p:txBody>
            <a:bodyPr wrap="square" lIns="0" tIns="0" rIns="0" bIns="0" rtlCol="0"/>
            <a:lstStyle/>
            <a:p>
              <a:endParaRPr/>
            </a:p>
          </p:txBody>
        </p:sp>
        <p:sp>
          <p:nvSpPr>
            <p:cNvPr id="5" name="object 5"/>
            <p:cNvSpPr/>
            <p:nvPr/>
          </p:nvSpPr>
          <p:spPr>
            <a:xfrm>
              <a:off x="1980800" y="1828725"/>
              <a:ext cx="382270" cy="381635"/>
            </a:xfrm>
            <a:custGeom>
              <a:avLst/>
              <a:gdLst/>
              <a:ahLst/>
              <a:cxnLst/>
              <a:rect l="l" t="t" r="r" b="b"/>
              <a:pathLst>
                <a:path w="382269" h="381635">
                  <a:moveTo>
                    <a:pt x="293900" y="0"/>
                  </a:moveTo>
                  <a:lnTo>
                    <a:pt x="382100" y="0"/>
                  </a:lnTo>
                  <a:lnTo>
                    <a:pt x="382100" y="380999"/>
                  </a:lnTo>
                  <a:lnTo>
                    <a:pt x="293900" y="380999"/>
                  </a:lnTo>
                  <a:lnTo>
                    <a:pt x="293900" y="0"/>
                  </a:lnTo>
                  <a:close/>
                </a:path>
                <a:path w="382269" h="381635">
                  <a:moveTo>
                    <a:pt x="146949" y="84749"/>
                  </a:moveTo>
                  <a:lnTo>
                    <a:pt x="235149" y="84749"/>
                  </a:lnTo>
                  <a:lnTo>
                    <a:pt x="235149" y="381149"/>
                  </a:lnTo>
                  <a:lnTo>
                    <a:pt x="146949" y="381149"/>
                  </a:lnTo>
                  <a:lnTo>
                    <a:pt x="146949" y="84749"/>
                  </a:lnTo>
                  <a:close/>
                </a:path>
                <a:path w="382269" h="381635">
                  <a:moveTo>
                    <a:pt x="0" y="200424"/>
                  </a:moveTo>
                  <a:lnTo>
                    <a:pt x="88199" y="200424"/>
                  </a:lnTo>
                  <a:lnTo>
                    <a:pt x="88199" y="381024"/>
                  </a:lnTo>
                  <a:lnTo>
                    <a:pt x="0" y="381024"/>
                  </a:lnTo>
                  <a:lnTo>
                    <a:pt x="0" y="200424"/>
                  </a:lnTo>
                  <a:close/>
                </a:path>
              </a:pathLst>
            </a:custGeom>
            <a:ln w="9524">
              <a:solidFill>
                <a:srgbClr val="FFFFFF"/>
              </a:solidFill>
            </a:ln>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TotalTime>
  <Words>2128</Words>
  <Application>Microsoft Office PowerPoint</Application>
  <PresentationFormat>On-screen Show (16:9)</PresentationFormat>
  <Paragraphs>542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Finding the needle in the haystack</vt:lpstr>
      <vt:lpstr>Agenda</vt:lpstr>
      <vt:lpstr>The Schelling point of liquid biopsy</vt:lpstr>
      <vt:lpstr>The purpose of innovation</vt:lpstr>
      <vt:lpstr>The dawn of liquid biopsy</vt:lpstr>
      <vt:lpstr>Growth in sequencing volume + drop of unit costs</vt:lpstr>
      <vt:lpstr>Cancer screening approaching reimbursability</vt:lpstr>
      <vt:lpstr>Liquid biopsy for lifespan extension</vt:lpstr>
      <vt:lpstr>The liquid biopsy market</vt:lpstr>
      <vt:lpstr>Approaching clinical integration</vt:lpstr>
      <vt:lpstr>Reading the market</vt:lpstr>
      <vt:lpstr>A +$100B opportunity</vt:lpstr>
      <vt:lpstr>Pan-cancer dilutes sensitivity</vt:lpstr>
      <vt:lpstr>Most investments in ctDNA</vt:lpstr>
      <vt:lpstr>The needle in the haystack</vt:lpstr>
      <vt:lpstr>The ‘needle-in-the-haystack’ problem</vt:lpstr>
      <vt:lpstr>Early-stage ctDNA is too rare</vt:lpstr>
      <vt:lpstr>From needle to haystack</vt:lpstr>
      <vt:lpstr>The potential of NGS methylation</vt:lpstr>
      <vt:lpstr>Multiomics amplifying signal</vt:lpstr>
      <vt:lpstr>The ‘eye of the needle’</vt:lpstr>
      <vt:lpstr>The ‘eye of the needle’: ultra-short ctDNA</vt:lpstr>
      <vt:lpstr>EFIRM, a novel eLB platform</vt:lpstr>
      <vt:lpstr>EFIRM outperforms PCR</vt:lpstr>
      <vt:lpstr>EFIRM potential at bedside</vt:lpstr>
      <vt:lpstr>Convergence of techniques to extend lifespan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needle in the haystack</dc:title>
  <dc:creator>NCI Divison of Cancer Prevention</dc:creator>
  <cp:keywords>Liquid Biopsy Symposium; Day2; December 16, 2021; Michele Canzi, M.B.A.</cp:keywords>
  <cp:lastModifiedBy>Randall, Wayne (NIH/NCI) [C]</cp:lastModifiedBy>
  <cp:revision>35</cp:revision>
  <dcterms:created xsi:type="dcterms:W3CDTF">2022-03-25T19:44:00Z</dcterms:created>
  <dcterms:modified xsi:type="dcterms:W3CDTF">2022-03-31T14:53:56Z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2021-12-14T00:00:00Z</vt:filetime>
  </property>
  <property fmtid="{D5CDD505-2E9C-101B-9397-08002B2CF9AE}" pid="3" name="Creator">
    <vt:lpwstr>PDFium</vt:lpwstr>
  </property>
  <property fmtid="{D5CDD505-2E9C-101B-9397-08002B2CF9AE}" pid="4" name="LastSaved">
    <vt:filetime>2021-12-14T00:00:00Z</vt:filetime>
  </property>
</Properties>
</file>