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  <p:sldMasterId id="2147483707" r:id="rId6"/>
    <p:sldMasterId id="2147483740" r:id="rId7"/>
    <p:sldMasterId id="2147483758" r:id="rId8"/>
    <p:sldMasterId id="2147483811" r:id="rId9"/>
  </p:sldMasterIdLst>
  <p:notesMasterIdLst>
    <p:notesMasterId r:id="rId30"/>
  </p:notesMasterIdLst>
  <p:sldIdLst>
    <p:sldId id="305" r:id="rId10"/>
    <p:sldId id="2140754475" r:id="rId11"/>
    <p:sldId id="2140754337" r:id="rId12"/>
    <p:sldId id="1378" r:id="rId13"/>
    <p:sldId id="2140754367" r:id="rId14"/>
    <p:sldId id="2140754477" r:id="rId15"/>
    <p:sldId id="2140754487" r:id="rId16"/>
    <p:sldId id="2140754501" r:id="rId17"/>
    <p:sldId id="2140754500" r:id="rId18"/>
    <p:sldId id="2140754483" r:id="rId19"/>
    <p:sldId id="2140754484" r:id="rId20"/>
    <p:sldId id="2140754496" r:id="rId21"/>
    <p:sldId id="2140754497" r:id="rId22"/>
    <p:sldId id="2140754364" r:id="rId23"/>
    <p:sldId id="2140754481" r:id="rId24"/>
    <p:sldId id="2140754373" r:id="rId25"/>
    <p:sldId id="2140754498" r:id="rId26"/>
    <p:sldId id="2140754472" r:id="rId27"/>
    <p:sldId id="304" r:id="rId28"/>
    <p:sldId id="2140754499" r:id="rId29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79FA8C-8685-B90C-E618-EC8501AF0454}" name="Heckman-Stoddard, Brandy (NIH/NCI) [E]" initials="HSB([" userId="S::heckmanbm@nih.gov::21d40886-938a-4e72-99e1-684c70a6cced" providerId="AD"/>
  <p188:author id="{56A8A5F5-C3E8-FBC0-0CAF-06B1F95ADB1D}" name="Parreco, Linda (NIH/NCI) [E]" initials="PL([" userId="S::parrecol@nih.gov::942bbd3e-37c6-4c9c-b195-2a3a49536c0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otis, Christos (NIH/NCI) [E]" initials="PC([" lastIdx="1" clrIdx="0">
    <p:extLst>
      <p:ext uri="{19B8F6BF-5375-455C-9EA6-DF929625EA0E}">
        <p15:presenceInfo xmlns:p15="http://schemas.microsoft.com/office/powerpoint/2012/main" userId="S::patriotisc@nih.gov::7b530df1-9f70-4578-81bd-60c7c2203eb1" providerId="AD"/>
      </p:ext>
    </p:extLst>
  </p:cmAuthor>
  <p:cmAuthor id="2" name="Smigel, Kara (NIH/NCI) [E]" initials="SK([" lastIdx="2" clrIdx="1">
    <p:extLst>
      <p:ext uri="{19B8F6BF-5375-455C-9EA6-DF929625EA0E}">
        <p15:presenceInfo xmlns:p15="http://schemas.microsoft.com/office/powerpoint/2012/main" userId="S::smigelk@nih.gov::e8448363-1054-4735-b2a5-9a81564885c4" providerId="AD"/>
      </p:ext>
    </p:extLst>
  </p:cmAuthor>
  <p:cmAuthor id="3" name="Castle, Philip (NIH/NCI) [E]" initials="CP([" lastIdx="3" clrIdx="2">
    <p:extLst>
      <p:ext uri="{19B8F6BF-5375-455C-9EA6-DF929625EA0E}">
        <p15:presenceInfo xmlns:p15="http://schemas.microsoft.com/office/powerpoint/2012/main" userId="S::castlep@nih.gov::4aaa8e5d-17b9-40d5-b333-06ea1e5de0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  <a:srgbClr val="2A5DA5"/>
    <a:srgbClr val="9C1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8" autoAdjust="0"/>
    <p:restoredTop sz="86327" autoAdjust="0"/>
  </p:normalViewPr>
  <p:slideViewPr>
    <p:cSldViewPr snapToGrid="0">
      <p:cViewPr varScale="1">
        <p:scale>
          <a:sx n="52" d="100"/>
          <a:sy n="52" d="100"/>
        </p:scale>
        <p:origin x="78" y="234"/>
      </p:cViewPr>
      <p:guideLst/>
    </p:cSldViewPr>
  </p:slideViewPr>
  <p:outlineViewPr>
    <p:cViewPr>
      <p:scale>
        <a:sx n="33" d="100"/>
        <a:sy n="33" d="100"/>
      </p:scale>
      <p:origin x="0" y="-9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8/10/relationships/authors" Target="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30" tIns="46216" rIns="92430" bIns="462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30" tIns="46216" rIns="92430" bIns="46216" rtlCol="0"/>
          <a:lstStyle>
            <a:lvl1pPr algn="r">
              <a:defRPr sz="1200"/>
            </a:lvl1pPr>
          </a:lstStyle>
          <a:p>
            <a:fld id="{498F35CF-EB70-48FF-A658-A1E6DBC1252A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0" tIns="46216" rIns="92430" bIns="462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3"/>
            <a:ext cx="5505450" cy="3660458"/>
          </a:xfrm>
          <a:prstGeom prst="rect">
            <a:avLst/>
          </a:prstGeom>
        </p:spPr>
        <p:txBody>
          <a:bodyPr vert="horz" lIns="92430" tIns="46216" rIns="92430" bIns="462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2430" tIns="46216" rIns="92430" bIns="462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2430" tIns="46216" rIns="92430" bIns="46216" rtlCol="0" anchor="b"/>
          <a:lstStyle>
            <a:lvl1pPr algn="r">
              <a:defRPr sz="1200"/>
            </a:lvl1pPr>
          </a:lstStyle>
          <a:p>
            <a:fld id="{4C274E0D-AA12-45E3-8CBE-78282FD57D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9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74E0D-AA12-45E3-8CBE-78282FD57D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87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99C6A2-0604-4F38-A21E-9D08F4D4F2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285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74E0D-AA12-45E3-8CBE-78282FD57D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0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74E0D-AA12-45E3-8CBE-78282FD57D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74E0D-AA12-45E3-8CBE-78282FD57D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0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74E0D-AA12-45E3-8CBE-78282FD57D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846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74E0D-AA12-45E3-8CBE-78282FD57D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1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A25836B-CE20-454C-9083-3692D0CDF7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E16DF-22C4-4278-9E85-58A981B7BF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9494F91-D64E-49A2-B7C1-54FB7A164B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703263"/>
            <a:ext cx="6172200" cy="347345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1BCF1F6D-96F2-4A18-87DB-A5CE1FA38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42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99C6A2-0604-4F38-A21E-9D08F4D4F2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91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99C6A2-0604-4F38-A21E-9D08F4D4F2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253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74E0D-AA12-45E3-8CBE-78282FD57D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8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555315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5035296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38300"/>
            <a:ext cx="10363200" cy="1827843"/>
          </a:xfrm>
        </p:spPr>
        <p:txBody>
          <a:bodyPr lIns="0" tIns="0" rIns="0" bIns="0" anchor="b">
            <a:noAutofit/>
          </a:bodyPr>
          <a:lstStyle>
            <a:lvl1pPr algn="r">
              <a:defRPr sz="3733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67" b="0" i="1" spc="133">
                <a:solidFill>
                  <a:schemeClr val="bg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3" name="Picture 12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710324"/>
            <a:ext cx="5324687" cy="50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27700"/>
            <a:ext cx="3048000" cy="474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867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230191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4091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52A3229-CD24-482D-AD91-2BDC8465D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3751694"/>
            <a:ext cx="4292600" cy="3106306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E30ABB66-4662-4C60-B07C-25A4EC3A80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8881093-2F6B-4A43-9D7B-9EE90919DE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7C21BA-75EB-44AE-94DF-3B42C116C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420916"/>
            <a:ext cx="11353800" cy="591957"/>
          </a:xfrm>
        </p:spPr>
        <p:txBody>
          <a:bodyPr wrap="square" lIns="45720" tIns="45720" rIns="45720" bIns="45720" anchor="t">
            <a:spAutoFit/>
          </a:bodyPr>
          <a:lstStyle>
            <a:lvl1pPr>
              <a:lnSpc>
                <a:spcPts val="4000"/>
              </a:lnSpc>
              <a:defRPr sz="3200" spc="-140" baseline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9F76ADB-BBC4-4817-9058-8D965D26C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616425"/>
            <a:ext cx="11353799" cy="1297022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spcBef>
                <a:spcPts val="0"/>
              </a:spcBef>
              <a:defRPr sz="23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083024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E30ABB66-4662-4C60-B07C-25A4EC3A80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8881093-2F6B-4A43-9D7B-9EE90919D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7C21BA-75EB-44AE-94DF-3B42C116C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420916"/>
            <a:ext cx="11353800" cy="591957"/>
          </a:xfrm>
        </p:spPr>
        <p:txBody>
          <a:bodyPr wrap="square" lIns="45720" tIns="45720" rIns="45720" bIns="45720" anchor="t">
            <a:spAutoFit/>
          </a:bodyPr>
          <a:lstStyle>
            <a:lvl1pPr>
              <a:lnSpc>
                <a:spcPts val="4000"/>
              </a:lnSpc>
              <a:defRPr sz="3200" spc="-140" baseline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9F76ADB-BBC4-4817-9058-8D965D26C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616425"/>
            <a:ext cx="11353799" cy="1297022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spcBef>
                <a:spcPts val="0"/>
              </a:spcBef>
              <a:defRPr sz="23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40667208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C225FBC0-126F-4534-A18B-36E4F1A17B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585B3F60-DEF6-4D61-A38A-81EC21F70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2886D0-BD94-4BB2-8EBF-35213A51DE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100" y="939800"/>
            <a:ext cx="11353800" cy="4978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167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529441A7-A1F1-478B-81E9-6BEE07096D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A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4DC53393-3720-4082-9C46-AD41D75FB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8625" cy="6858000"/>
          </a:xfrm>
          <a:prstGeom prst="rect">
            <a:avLst/>
          </a:prstGeom>
        </p:spPr>
      </p:pic>
      <p:pic>
        <p:nvPicPr>
          <p:cNvPr id="10" name="Picture 9" descr="NCI-Logo-Gray-Knock-NEW.png">
            <a:extLst>
              <a:ext uri="{FF2B5EF4-FFF2-40B4-BE49-F238E27FC236}">
                <a16:creationId xmlns:a16="http://schemas.microsoft.com/office/drawing/2014/main" id="{01153A70-ED98-4884-8109-F919936036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B7ACCD-0B52-430A-91BC-E6112618E9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2825" y="3145589"/>
            <a:ext cx="5514975" cy="566822"/>
          </a:xfrm>
        </p:spPr>
        <p:txBody>
          <a:bodyPr anchor="ctr">
            <a:spAutoFit/>
          </a:bodyPr>
          <a:lstStyle>
            <a:lvl1pPr marL="0" indent="0">
              <a:buNone/>
              <a:defRPr sz="2500" spc="-2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548704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18"/>
          <p:cNvSpPr/>
          <p:nvPr userDrawn="1"/>
        </p:nvSpPr>
        <p:spPr>
          <a:xfrm>
            <a:off x="1557867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Pentagon 19"/>
          <p:cNvSpPr/>
          <p:nvPr userDrawn="1"/>
        </p:nvSpPr>
        <p:spPr>
          <a:xfrm>
            <a:off x="0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5029200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914399" y="1645920"/>
            <a:ext cx="10363200" cy="1827842"/>
          </a:xfrm>
        </p:spPr>
        <p:txBody>
          <a:bodyPr lIns="0" tIns="0" rIns="0" bIns="0" anchor="b">
            <a:noAutofit/>
          </a:bodyPr>
          <a:lstStyle>
            <a:lvl1pPr algn="r">
              <a:defRPr sz="36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2" name="Picture 1" descr="NCI-Logo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10326"/>
            <a:ext cx="6632448" cy="47457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24145"/>
            <a:ext cx="3048000" cy="455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64E399A6-2005-5942-9A54-D03BEFAD9AF9}" type="datetime4">
              <a:rPr lang="en-US"/>
              <a:pPr>
                <a:defRPr/>
              </a:pPr>
              <a:t>December 15,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167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1557867" y="0"/>
            <a:ext cx="3826933" cy="6858000"/>
          </a:xfrm>
          <a:prstGeom prst="homePlate">
            <a:avLst>
              <a:gd name="adj" fmla="val 4778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779008" y="0"/>
            <a:ext cx="5730240" cy="6858000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3c</a:t>
            </a:r>
          </a:p>
          <a:p>
            <a:r>
              <a:rPr lang="en-US" dirty="0"/>
              <a:t>Agenda Item 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1737360"/>
            <a:ext cx="402336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pic>
        <p:nvPicPr>
          <p:cNvPr id="2" name="Picture 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0"/>
            <a:ext cx="255585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11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Pentagon 6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1999" y="2423160"/>
            <a:ext cx="6705599" cy="1828800"/>
          </a:xfrm>
        </p:spPr>
        <p:txBody>
          <a:bodyPr lIns="0" tIns="0" rIns="0" bIns="0" anchor="b">
            <a:noAutofit/>
          </a:bodyPr>
          <a:lstStyle>
            <a:lvl1pPr algn="r">
              <a:defRPr sz="3600" spc="-80" baseline="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9" y="4343400"/>
            <a:ext cx="6697189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7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Arial"/>
              <a:cs typeface="SapientSansRegular"/>
            </a:endParaRPr>
          </a:p>
        </p:txBody>
      </p:sp>
      <p:pic>
        <p:nvPicPr>
          <p:cNvPr id="12" name="Picture 11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579290"/>
            <a:ext cx="255584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078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2033694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4302760" cy="6858000"/>
          </a:xfrm>
          <a:prstGeom prst="homePlate">
            <a:avLst>
              <a:gd name="adj" fmla="val 42671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60627" y="2423160"/>
            <a:ext cx="5416971" cy="1828800"/>
          </a:xfrm>
        </p:spPr>
        <p:txBody>
          <a:bodyPr lIns="0" tIns="0" rIns="0" bIns="0" anchor="b">
            <a:noAutofit/>
          </a:bodyPr>
          <a:lstStyle>
            <a:lvl1pPr algn="r">
              <a:defRPr sz="3600" spc="-80" baseline="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0626" y="4343400"/>
            <a:ext cx="5408561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7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3" name="Picture 12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579290"/>
            <a:ext cx="255584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704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828800"/>
            <a:ext cx="103632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8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Arial"/>
              <a:cs typeface="SapientSansRegular"/>
            </a:endParaRPr>
          </a:p>
        </p:txBody>
      </p:sp>
      <p:pic>
        <p:nvPicPr>
          <p:cNvPr id="8" name="Picture 7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579290"/>
            <a:ext cx="255584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7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0"/>
            <a:ext cx="2555851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7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9391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464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0"/>
            <a:ext cx="2555851" cy="18288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952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9028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0"/>
            <a:ext cx="2555851" cy="18288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051635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2444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051635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5220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0"/>
            <a:ext cx="2555851" cy="182880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18522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281010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0"/>
            <a:ext cx="255585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267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499560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3215254" y="6083300"/>
            <a:ext cx="5810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www.cancer.gov                 www.cancer.gov/espanol</a:t>
            </a:r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3425319" y="2916936"/>
            <a:ext cx="5403724" cy="1007110"/>
            <a:chOff x="1524000" y="2654300"/>
            <a:chExt cx="6235066" cy="1549400"/>
          </a:xfrm>
        </p:grpSpPr>
        <p:pic>
          <p:nvPicPr>
            <p:cNvPr id="10" name="Picture 9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1" y="2844800"/>
              <a:ext cx="4253865" cy="1162050"/>
            </a:xfrm>
            <a:prstGeom prst="rect">
              <a:avLst/>
            </a:prstGeom>
          </p:spPr>
        </p:pic>
        <p:pic>
          <p:nvPicPr>
            <p:cNvPr id="11" name="Picture 10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654300"/>
              <a:ext cx="1549400" cy="154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71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88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A27E0-760F-45C3-B1D3-8817403DFE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38072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2CDCC-F536-4750-8528-B542F16C94E3}" type="datetimeFigureOut">
              <a:rPr lang="en-US"/>
              <a:pPr>
                <a:defRPr/>
              </a:pPr>
              <a:t>12/15/2022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5DF63-CBB2-447A-8B64-C511AB4519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997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3119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8413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3992035" y="2865121"/>
            <a:ext cx="4218368" cy="1084580"/>
            <a:chOff x="2333626" y="1990725"/>
            <a:chExt cx="4519680" cy="1162050"/>
          </a:xfrm>
        </p:grpSpPr>
        <p:pic>
          <p:nvPicPr>
            <p:cNvPr id="6" name="Picture 5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8" name="Picture 7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  <p:sp>
        <p:nvSpPr>
          <p:cNvPr id="10" name="TextBox 13"/>
          <p:cNvSpPr txBox="1">
            <a:spLocks noChangeArrowheads="1"/>
          </p:cNvSpPr>
          <p:nvPr userDrawn="1"/>
        </p:nvSpPr>
        <p:spPr bwMode="auto">
          <a:xfrm>
            <a:off x="2701330" y="5808133"/>
            <a:ext cx="683802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133" b="1" dirty="0">
                <a:solidFill>
                  <a:schemeClr val="bg1"/>
                </a:solidFill>
                <a:latin typeface="Arial" charset="0"/>
              </a:rPr>
              <a:t>www.cancer.gov                 www.cancer.gov/espanol</a:t>
            </a:r>
          </a:p>
        </p:txBody>
      </p:sp>
    </p:spTree>
    <p:extLst>
      <p:ext uri="{BB962C8B-B14F-4D97-AF65-F5344CB8AC3E}">
        <p14:creationId xmlns:p14="http://schemas.microsoft.com/office/powerpoint/2010/main" val="3498738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E203-AEEC-40E1-B3DE-12BCAF98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2E8FD-4337-416D-BE85-616AD5BD2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52BD7-7BFF-46C7-AD5C-68A8B6E4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0196-36B9-491D-9C1A-9AB6E5BA3D5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50AC-913F-44BB-887E-1D810801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53F00-AB01-4075-8EC5-D7FA60DD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214B-B461-423A-910A-5E3E957B5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44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1557867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Pentagon 19"/>
          <p:cNvSpPr/>
          <p:nvPr userDrawn="1"/>
        </p:nvSpPr>
        <p:spPr>
          <a:xfrm>
            <a:off x="0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5029200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45920"/>
            <a:ext cx="10363200" cy="1827843"/>
          </a:xfrm>
        </p:spPr>
        <p:txBody>
          <a:bodyPr lIns="0" tIns="0" rIns="0" bIns="0" anchor="b">
            <a:noAutofit/>
          </a:bodyPr>
          <a:lstStyle>
            <a:lvl1pPr algn="r">
              <a:defRPr sz="36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2" name="Picture 11" descr="NCI-Logo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10326"/>
            <a:ext cx="6632448" cy="47457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27700"/>
            <a:ext cx="30480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711121A0-0B09-1C4A-9AF6-B302745758D8}" type="datetime4">
              <a:rPr lang="en-US" smtClean="0"/>
              <a:pPr>
                <a:defRPr/>
              </a:pPr>
              <a:t>December 15,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60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1557867" y="0"/>
            <a:ext cx="3826933" cy="6858000"/>
          </a:xfrm>
          <a:prstGeom prst="homePlate">
            <a:avLst>
              <a:gd name="adj" fmla="val 4778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779008" y="0"/>
            <a:ext cx="5730240" cy="6858000"/>
          </a:xfrm>
        </p:spPr>
        <p:txBody>
          <a:bodyPr anchor="ctr">
            <a:noAutofit/>
          </a:bodyPr>
          <a:lstStyle>
            <a:lvl1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783" marR="0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783" marR="0" lvl="1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783" marR="0" lvl="1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  <a:p>
            <a:pPr marL="685783" marR="0" lvl="1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3c</a:t>
            </a:r>
          </a:p>
          <a:p>
            <a:r>
              <a:rPr lang="en-US" dirty="0"/>
              <a:t>Agenda Item 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1737360"/>
            <a:ext cx="402336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pic>
        <p:nvPicPr>
          <p:cNvPr id="2" name="Picture 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1"/>
            <a:ext cx="255585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6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56948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416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1828800"/>
            <a:ext cx="402336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32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9008" y="0"/>
            <a:ext cx="5730240" cy="6864096"/>
          </a:xfrm>
        </p:spPr>
        <p:txBody>
          <a:bodyPr anchor="ctr">
            <a:noAutofit/>
          </a:bodyPr>
          <a:lstStyle>
            <a:lvl1pPr marL="609585" marR="0" indent="-60958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914377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2533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2336938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1" y="2423160"/>
            <a:ext cx="6705599" cy="1828800"/>
          </a:xfrm>
        </p:spPr>
        <p:txBody>
          <a:bodyPr lIns="0" tIns="0" rIns="0" bIns="0" anchor="b">
            <a:noAutofit/>
          </a:bodyPr>
          <a:lstStyle>
            <a:lvl1pPr algn="r">
              <a:defRPr sz="36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9" y="4343400"/>
            <a:ext cx="6697189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7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579291"/>
            <a:ext cx="255584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7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2033694" y="0"/>
            <a:ext cx="3826933" cy="6858000"/>
          </a:xfrm>
          <a:prstGeom prst="homePlate">
            <a:avLst>
              <a:gd name="adj" fmla="val 47787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4302760" cy="6858000"/>
          </a:xfrm>
          <a:prstGeom prst="homePlate">
            <a:avLst>
              <a:gd name="adj" fmla="val 42671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60627" y="2423160"/>
            <a:ext cx="5416971" cy="1828800"/>
          </a:xfrm>
        </p:spPr>
        <p:txBody>
          <a:bodyPr lIns="0" tIns="0" rIns="0" bIns="0" anchor="b">
            <a:noAutofit/>
          </a:bodyPr>
          <a:lstStyle>
            <a:lvl1pPr algn="r">
              <a:defRPr sz="3600" spc="-80" baseline="0">
                <a:solidFill>
                  <a:schemeClr val="tx2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0628" y="4343400"/>
            <a:ext cx="5408561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7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579291"/>
            <a:ext cx="255584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56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828800"/>
            <a:ext cx="103632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8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579291"/>
            <a:ext cx="255584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44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1"/>
            <a:ext cx="2555851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71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3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1"/>
            <a:ext cx="2555851" cy="18288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34940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019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34940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081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1"/>
            <a:ext cx="2555851" cy="18288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051635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58370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18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051635" y="1426633"/>
            <a:ext cx="549418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58370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310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1"/>
            <a:ext cx="2555851" cy="182880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5849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1" y="2423160"/>
            <a:ext cx="6705599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9" y="4343400"/>
            <a:ext cx="6697189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1733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1"/>
            <a:ext cx="255585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93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11529486" y="6579291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731364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3425321" y="2915921"/>
            <a:ext cx="5403724" cy="1007111"/>
            <a:chOff x="1524000" y="2654300"/>
            <a:chExt cx="6235066" cy="1549400"/>
          </a:xfrm>
        </p:grpSpPr>
        <p:pic>
          <p:nvPicPr>
            <p:cNvPr id="4" name="Picture 3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1" y="2844800"/>
              <a:ext cx="4253865" cy="1162050"/>
            </a:xfrm>
            <a:prstGeom prst="rect">
              <a:avLst/>
            </a:prstGeom>
          </p:spPr>
        </p:pic>
        <p:pic>
          <p:nvPicPr>
            <p:cNvPr id="5" name="Picture 4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654300"/>
              <a:ext cx="1549400" cy="1549400"/>
            </a:xfrm>
            <a:prstGeom prst="rect">
              <a:avLst/>
            </a:prstGeom>
          </p:spPr>
        </p:pic>
      </p:grpSp>
      <p:sp>
        <p:nvSpPr>
          <p:cNvPr id="6" name="TextBox 13"/>
          <p:cNvSpPr txBox="1">
            <a:spLocks noChangeArrowheads="1"/>
          </p:cNvSpPr>
          <p:nvPr userDrawn="1"/>
        </p:nvSpPr>
        <p:spPr bwMode="auto">
          <a:xfrm>
            <a:off x="3215252" y="6083300"/>
            <a:ext cx="5810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www.cancer.gov                 www.cancer.gov/espanol</a:t>
            </a:r>
          </a:p>
        </p:txBody>
      </p:sp>
    </p:spTree>
    <p:extLst>
      <p:ext uri="{BB962C8B-B14F-4D97-AF65-F5344CB8AC3E}">
        <p14:creationId xmlns:p14="http://schemas.microsoft.com/office/powerpoint/2010/main" val="443065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645"/>
            <a:ext cx="11176000" cy="10291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71601"/>
            <a:ext cx="11074400" cy="448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12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037F0-CCF8-4B38-AB7A-5E5E5C169E0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7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555315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713307"/>
            <a:ext cx="12192000" cy="1144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6" name="Picture 15" descr="NCI-Logo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9" y="6139568"/>
            <a:ext cx="3877719" cy="3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01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56948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416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1828800"/>
            <a:ext cx="402336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32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9008" y="0"/>
            <a:ext cx="5730240" cy="6864096"/>
          </a:xfrm>
        </p:spPr>
        <p:txBody>
          <a:bodyPr anchor="ctr">
            <a:noAutofit/>
          </a:bodyPr>
          <a:lstStyle>
            <a:lvl1pPr marL="609585" marR="0" indent="-60958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914377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2533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3391391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1" y="2423160"/>
            <a:ext cx="6705599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9" y="4343400"/>
            <a:ext cx="6697189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61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2031143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1" y="0"/>
            <a:ext cx="4305313" cy="6864096"/>
          </a:xfrm>
          <a:prstGeom prst="homePlate">
            <a:avLst>
              <a:gd name="adj" fmla="val 32357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60628" y="2423160"/>
            <a:ext cx="5416971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0628" y="4343400"/>
            <a:ext cx="5408560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53030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828800"/>
            <a:ext cx="103632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32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5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2031143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1" y="0"/>
            <a:ext cx="4305313" cy="6864096"/>
          </a:xfrm>
          <a:prstGeom prst="homePlate">
            <a:avLst>
              <a:gd name="adj" fmla="val 32357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60628" y="2423160"/>
            <a:ext cx="5416971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0628" y="4343400"/>
            <a:ext cx="5408560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1917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6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3868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647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2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77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65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26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36159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9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32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828800"/>
            <a:ext cx="103632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32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55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5"/>
          <p:cNvSpPr txBox="1">
            <a:spLocks noChangeArrowheads="1"/>
          </p:cNvSpPr>
          <p:nvPr userDrawn="1"/>
        </p:nvSpPr>
        <p:spPr bwMode="auto">
          <a:xfrm>
            <a:off x="2082800" y="4605867"/>
            <a:ext cx="3725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 i="0" spc="400" dirty="0">
                <a:solidFill>
                  <a:srgbClr val="FFFFFF"/>
                </a:solidFill>
                <a:latin typeface="Montserrat-Regular"/>
                <a:cs typeface="Montserrat-Regular"/>
              </a:rPr>
              <a:t>1-800-4-CANCER</a:t>
            </a:r>
          </a:p>
        </p:txBody>
      </p:sp>
      <p:sp>
        <p:nvSpPr>
          <p:cNvPr id="12" name="TextBox 6"/>
          <p:cNvSpPr txBox="1">
            <a:spLocks noChangeArrowheads="1"/>
          </p:cNvSpPr>
          <p:nvPr userDrawn="1"/>
        </p:nvSpPr>
        <p:spPr bwMode="auto">
          <a:xfrm>
            <a:off x="0" y="1794934"/>
            <a:ext cx="12192000" cy="13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0" i="0" dirty="0">
                <a:solidFill>
                  <a:srgbClr val="FFFFFF"/>
                </a:solidFill>
                <a:latin typeface="Montserrat-Regular"/>
                <a:cs typeface="Montserrat-Regular"/>
              </a:rPr>
              <a:t>U.S. Department of Health &amp; Human Services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0" i="0" dirty="0">
                <a:solidFill>
                  <a:srgbClr val="FFFFFF"/>
                </a:solidFill>
                <a:latin typeface="Montserrat-Regular"/>
                <a:cs typeface="Montserrat-Regular"/>
              </a:rPr>
              <a:t>National Institutes of Health |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2826562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>
            <a:spLocks noChangeAspect="1"/>
          </p:cNvSpPr>
          <p:nvPr userDrawn="1"/>
        </p:nvSpPr>
        <p:spPr>
          <a:xfrm>
            <a:off x="1555315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Rectangle 15"/>
          <p:cNvSpPr/>
          <p:nvPr userDrawn="1"/>
        </p:nvSpPr>
        <p:spPr>
          <a:xfrm flipV="1">
            <a:off x="0" y="5035296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38300"/>
            <a:ext cx="10363200" cy="1827843"/>
          </a:xfrm>
        </p:spPr>
        <p:txBody>
          <a:bodyPr lIns="0" tIns="0" rIns="0" bIns="0" anchor="b">
            <a:noAutofit/>
          </a:bodyPr>
          <a:lstStyle>
            <a:lvl1pPr algn="r">
              <a:defRPr sz="3733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67" b="0" i="1" spc="133">
                <a:solidFill>
                  <a:schemeClr val="bg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0" name="Picture 9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710324"/>
            <a:ext cx="5324687" cy="50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26289"/>
            <a:ext cx="3048000" cy="475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67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113696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56948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416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1828800"/>
            <a:ext cx="402336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32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9008" y="0"/>
            <a:ext cx="5730240" cy="6864096"/>
          </a:xfrm>
        </p:spPr>
        <p:txBody>
          <a:bodyPr anchor="ctr">
            <a:noAutofit/>
          </a:bodyPr>
          <a:lstStyle>
            <a:lvl1pPr marL="609585" marR="0" indent="-60958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914377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2533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1216576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>
            <a:off x="2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Pentagon 8"/>
          <p:cNvSpPr/>
          <p:nvPr userDrawn="1"/>
        </p:nvSpPr>
        <p:spPr>
          <a:xfrm>
            <a:off x="1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1" y="2423160"/>
            <a:ext cx="6705599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9" y="4343400"/>
            <a:ext cx="6697189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35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2031143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1" y="0"/>
            <a:ext cx="4305313" cy="6864096"/>
          </a:xfrm>
          <a:prstGeom prst="homePlate">
            <a:avLst>
              <a:gd name="adj" fmla="val 32357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60628" y="2423160"/>
            <a:ext cx="5416971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0628" y="4343400"/>
            <a:ext cx="5408560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11505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Pentagon 6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828800"/>
            <a:ext cx="103632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32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486144"/>
            <a:ext cx="2555849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8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05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1426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1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22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058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180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63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909259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82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52901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13"/>
          <p:cNvSpPr txBox="1">
            <a:spLocks noChangeArrowheads="1"/>
          </p:cNvSpPr>
          <p:nvPr userDrawn="1"/>
        </p:nvSpPr>
        <p:spPr bwMode="auto">
          <a:xfrm>
            <a:off x="3002694" y="5808133"/>
            <a:ext cx="623529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133" b="1" dirty="0">
                <a:solidFill>
                  <a:schemeClr val="bg1"/>
                </a:solidFill>
                <a:latin typeface="Arial" charset="0"/>
              </a:rPr>
              <a:t>www.cancer.gov         www.cancer.gov/espanol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3992035" y="2865121"/>
            <a:ext cx="4218368" cy="1084580"/>
            <a:chOff x="2333626" y="1990725"/>
            <a:chExt cx="4519680" cy="1162050"/>
          </a:xfrm>
        </p:grpSpPr>
        <p:pic>
          <p:nvPicPr>
            <p:cNvPr id="12" name="Picture 11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3" name="Picture 12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831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619C-08B8-408C-902A-FC820B52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5B24A-4FF5-4054-A6F5-59DA71BCA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5BBF3-9066-4EA3-8939-09B4BA3D4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73EC-80D3-43FF-8C42-EB949DA3EAD4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46E4F-F8FD-4803-81F1-A6FC409EC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6351-DA54-485A-BF97-7D636B78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C405-4D3F-41BC-A013-F56CCA5B3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165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56948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416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38300"/>
            <a:ext cx="10363200" cy="1827843"/>
          </a:xfrm>
        </p:spPr>
        <p:txBody>
          <a:bodyPr lIns="0" tIns="0" rIns="0" bIns="0" anchor="b">
            <a:noAutofit/>
          </a:bodyPr>
          <a:lstStyle>
            <a:lvl1pPr algn="r">
              <a:defRPr sz="3733" b="0" i="0">
                <a:solidFill>
                  <a:srgbClr val="123E57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1EAC2-48D1-5A43-8A15-F4EDD9CF6A5B}"/>
              </a:ext>
            </a:extLst>
          </p:cNvPr>
          <p:cNvSpPr/>
          <p:nvPr userDrawn="1"/>
        </p:nvSpPr>
        <p:spPr>
          <a:xfrm flipV="1">
            <a:off x="0" y="5035296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710324"/>
            <a:ext cx="5324687" cy="5080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30240"/>
            <a:ext cx="3048000" cy="475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67" smtClean="0">
                <a:solidFill>
                  <a:srgbClr val="000000"/>
                </a:solidFill>
                <a:latin typeface="Open Sans (Body)"/>
                <a:ea typeface="+mn-ea"/>
                <a:cs typeface="Open Sans (Body)"/>
              </a:defRPr>
            </a:lvl1pPr>
          </a:lstStyle>
          <a:p>
            <a:pPr>
              <a:defRPr/>
            </a:pPr>
            <a:fld id="{646BEAE4-16B3-0744-BFCA-11CE0C224282}" type="datetime4">
              <a:rPr lang="en-US" smtClean="0"/>
              <a:pPr>
                <a:defRPr/>
              </a:pPr>
              <a:t>December 15,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878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Pentagon 12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1" y="2423160"/>
            <a:ext cx="6705599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rgbClr val="123E57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9" y="4343400"/>
            <a:ext cx="6697189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4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057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2031143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1" y="0"/>
            <a:ext cx="4305313" cy="6864096"/>
          </a:xfrm>
          <a:prstGeom prst="homePlate">
            <a:avLst>
              <a:gd name="adj" fmla="val 3235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60628" y="2423160"/>
            <a:ext cx="5416971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rgbClr val="BB0E3D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0628" y="4343400"/>
            <a:ext cx="5408560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24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Pentagon 10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92E19-AE11-6E42-B6DF-CCF5C9EF04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2983" y="2603916"/>
            <a:ext cx="4754880" cy="1584960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2501907" y="5808133"/>
            <a:ext cx="718818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33" b="1" dirty="0">
                <a:solidFill>
                  <a:srgbClr val="606060"/>
                </a:solidFill>
                <a:latin typeface="+mn-lt"/>
              </a:rPr>
              <a:t>www.cancer.gov                 www.cancer.gov/espanol</a:t>
            </a:r>
          </a:p>
        </p:txBody>
      </p:sp>
    </p:spTree>
    <p:extLst>
      <p:ext uri="{BB962C8B-B14F-4D97-AF65-F5344CB8AC3E}">
        <p14:creationId xmlns:p14="http://schemas.microsoft.com/office/powerpoint/2010/main" val="1523255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7098-6779-44FF-9F7E-BB3504BCB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270000"/>
            <a:ext cx="10922000" cy="738664"/>
          </a:xfrm>
        </p:spPr>
        <p:txBody>
          <a:bodyPr wrap="none" lIns="45720" tIns="0" rIns="45720" bIns="0">
            <a:noAutofit/>
          </a:bodyPr>
          <a:lstStyle>
            <a:lvl1pPr>
              <a:defRPr spc="-150"/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8E32A72-E4B0-4B2E-BD07-15A7AC7966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5D7968B3-C72A-40E9-92DA-4BDA4CF18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961606-2FE6-4487-915B-04E4158490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2491264"/>
            <a:ext cx="10922000" cy="2803268"/>
          </a:xfrm>
        </p:spPr>
        <p:txBody>
          <a:bodyPr wrap="square" lIns="45720" rIns="635000">
            <a:spAutoFit/>
          </a:bodyPr>
          <a:lstStyle>
            <a:lvl1pPr marL="228600"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da-DK" dirty="0"/>
              <a:t>Lorem ipsum dolor sit amet, consectetuer adipiscing elit, sed diam</a:t>
            </a:r>
          </a:p>
          <a:p>
            <a:pPr lvl="0"/>
            <a:r>
              <a:rPr lang="da-DK" dirty="0"/>
              <a:t>Duis autem vel eum iriure dolor in hendrerit in vulputate velit esse </a:t>
            </a:r>
          </a:p>
          <a:p>
            <a:pPr lvl="0"/>
            <a:r>
              <a:rPr lang="da-DK" dirty="0"/>
              <a:t>Dolore eu feugiat nulla facilisis at vero eros et accumsan et iusto odio</a:t>
            </a:r>
          </a:p>
          <a:p>
            <a:pPr lvl="0"/>
            <a:r>
              <a:rPr lang="da-DK" dirty="0"/>
              <a:t>Ut wisi enim ad minim veniam, quis nostrud exerci tation</a:t>
            </a:r>
          </a:p>
          <a:p>
            <a:pPr lvl="0"/>
            <a:r>
              <a:rPr lang="da-DK" dirty="0"/>
              <a:t>Lobortis nisl ut aliquip ex ea commodo consequat autem veleum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F5382B-680F-44FD-9F81-8DC66E1F79A0}"/>
              </a:ext>
            </a:extLst>
          </p:cNvPr>
          <p:cNvCxnSpPr>
            <a:cxnSpLocks/>
          </p:cNvCxnSpPr>
          <p:nvPr userDrawn="1"/>
        </p:nvCxnSpPr>
        <p:spPr>
          <a:xfrm>
            <a:off x="679704" y="2218894"/>
            <a:ext cx="11512296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3328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w/ Transparent Portrait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6C389C9-8A56-4CD4-A493-0A9B9CE725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1" cy="6858000"/>
          </a:xfr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r>
              <a:rPr lang="en-US" dirty="0"/>
              <a:t>Portrait Image</a:t>
            </a:r>
          </a:p>
          <a:p>
            <a:r>
              <a:rPr lang="en-US" dirty="0"/>
              <a:t>Default size: 7.5” x 6.67”</a:t>
            </a:r>
          </a:p>
          <a:p>
            <a:r>
              <a:rPr lang="en-US" dirty="0"/>
              <a:t>Crop and resize as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D7098-6779-44FF-9F7E-BB3504BCB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0" y="1270000"/>
            <a:ext cx="6477000" cy="738664"/>
          </a:xfrm>
        </p:spPr>
        <p:txBody>
          <a:bodyPr wrap="none" lIns="45720" tIns="0" rIns="45720" bIns="0">
            <a:noAutofit/>
          </a:bodyPr>
          <a:lstStyle>
            <a:lvl1pPr>
              <a:defRPr spc="-150"/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8E32A72-E4B0-4B2E-BD07-15A7AC7966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961606-2FE6-4487-915B-04E4158490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0" y="2491264"/>
            <a:ext cx="6477000" cy="2249270"/>
          </a:xfrm>
        </p:spPr>
        <p:txBody>
          <a:bodyPr wrap="square" lIns="45720" rIns="45720">
            <a:spAutoFit/>
          </a:bodyPr>
          <a:lstStyle>
            <a:lvl1pPr marL="228600"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  <a:p>
            <a:pPr lvl="0"/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</a:t>
            </a:r>
            <a:endParaRPr lang="en-US" dirty="0"/>
          </a:p>
          <a:p>
            <a:pPr lvl="0"/>
            <a:r>
              <a:rPr lang="en-US" dirty="0"/>
              <a:t>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F5382B-680F-44FD-9F81-8DC66E1F79A0}"/>
              </a:ext>
            </a:extLst>
          </p:cNvPr>
          <p:cNvCxnSpPr>
            <a:cxnSpLocks/>
          </p:cNvCxnSpPr>
          <p:nvPr userDrawn="1"/>
        </p:nvCxnSpPr>
        <p:spPr>
          <a:xfrm>
            <a:off x="5123688" y="2218894"/>
            <a:ext cx="7068312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5D7968B3-C72A-40E9-92DA-4BDA4CF18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5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w/ Portrait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6C389C9-8A56-4CD4-A493-0A9B9CE725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635500" cy="6858000"/>
          </a:xfr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r>
              <a:rPr lang="en-US" dirty="0"/>
              <a:t>Portrait Image</a:t>
            </a:r>
          </a:p>
          <a:p>
            <a:r>
              <a:rPr lang="en-US" dirty="0"/>
              <a:t>Size: 7.5” x 5.07”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D7098-6779-44FF-9F7E-BB3504BCB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3688" y="1270000"/>
            <a:ext cx="6433312" cy="738664"/>
          </a:xfrm>
        </p:spPr>
        <p:txBody>
          <a:bodyPr wrap="none" lIns="45720" tIns="0" rIns="0" bIns="0">
            <a:noAutofit/>
          </a:bodyPr>
          <a:lstStyle>
            <a:lvl1pPr>
              <a:defRPr spc="-150"/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8E32A72-E4B0-4B2E-BD07-15A7AC7966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961606-2FE6-4487-915B-04E4158490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3686" y="2491264"/>
            <a:ext cx="6433312" cy="2249270"/>
          </a:xfrm>
        </p:spPr>
        <p:txBody>
          <a:bodyPr wrap="square" lIns="45720" rIns="45720">
            <a:spAutoFit/>
          </a:bodyPr>
          <a:lstStyle>
            <a:lvl1pPr marL="228600"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  <a:p>
            <a:pPr lvl="0"/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</a:t>
            </a:r>
            <a:endParaRPr lang="en-US" dirty="0"/>
          </a:p>
          <a:p>
            <a:pPr lvl="0"/>
            <a:r>
              <a:rPr lang="en-US" dirty="0"/>
              <a:t>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F5382B-680F-44FD-9F81-8DC66E1F79A0}"/>
              </a:ext>
            </a:extLst>
          </p:cNvPr>
          <p:cNvCxnSpPr>
            <a:cxnSpLocks/>
          </p:cNvCxnSpPr>
          <p:nvPr userDrawn="1"/>
        </p:nvCxnSpPr>
        <p:spPr>
          <a:xfrm>
            <a:off x="5169408" y="2218894"/>
            <a:ext cx="7022592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5D7968B3-C72A-40E9-92DA-4BDA4CF18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65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B425DC-F15F-4B99-9D6E-710B94B4EA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1" y="2379907"/>
            <a:ext cx="10921999" cy="966675"/>
          </a:xfrm>
        </p:spPr>
        <p:txBody>
          <a:bodyPr anchor="b">
            <a:spAutoFit/>
          </a:bodyPr>
          <a:lstStyle>
            <a:lvl1pPr marL="0" indent="0">
              <a:lnSpc>
                <a:spcPts val="7000"/>
              </a:lnSpc>
              <a:buNone/>
              <a:defRPr sz="5600" spc="-200" baseline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7C1D887-D3C5-48A3-8160-D84AB4BBAB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8" name="Picture 17" descr="NCI-Logo-Gray-Knock-NEW.png">
            <a:extLst>
              <a:ext uri="{FF2B5EF4-FFF2-40B4-BE49-F238E27FC236}">
                <a16:creationId xmlns:a16="http://schemas.microsoft.com/office/drawing/2014/main" id="{A0839D8F-F79B-4698-8000-2AC797F71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8B2BF0-C876-43F9-BC03-1FBB33C7B8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1" y="4368188"/>
            <a:ext cx="10921999" cy="461665"/>
          </a:xfrm>
        </p:spPr>
        <p:txBody>
          <a:bodyPr wrap="square" rIns="0">
            <a:spAutoFit/>
          </a:bodyPr>
          <a:lstStyle>
            <a:lvl1pPr marL="0" indent="0">
              <a:buNone/>
              <a:defRPr sz="2400" b="1" cap="all" spc="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/ Title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A9D8C2-99BB-4C3F-A31C-2FDD85F90223}"/>
              </a:ext>
            </a:extLst>
          </p:cNvPr>
          <p:cNvCxnSpPr>
            <a:cxnSpLocks/>
          </p:cNvCxnSpPr>
          <p:nvPr userDrawn="1"/>
        </p:nvCxnSpPr>
        <p:spPr>
          <a:xfrm>
            <a:off x="743712" y="3808186"/>
            <a:ext cx="11448288" cy="0"/>
          </a:xfrm>
          <a:prstGeom prst="line">
            <a:avLst/>
          </a:prstGeom>
          <a:ln w="25400">
            <a:solidFill>
              <a:srgbClr val="CBC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812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: Cerule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>
            <a:extLst>
              <a:ext uri="{FF2B5EF4-FFF2-40B4-BE49-F238E27FC236}">
                <a16:creationId xmlns:a16="http://schemas.microsoft.com/office/drawing/2014/main" id="{87C1D887-D3C5-48A3-8160-D84AB4BBAB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18" name="Picture 17" descr="NCI-Logo-Gray-Knock-NEW.png">
            <a:extLst>
              <a:ext uri="{FF2B5EF4-FFF2-40B4-BE49-F238E27FC236}">
                <a16:creationId xmlns:a16="http://schemas.microsoft.com/office/drawing/2014/main" id="{A0839D8F-F79B-4698-8000-2AC797F71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0037282-E9C7-47DE-BE79-A282F72F43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1" y="2379907"/>
            <a:ext cx="10921999" cy="966675"/>
          </a:xfrm>
        </p:spPr>
        <p:txBody>
          <a:bodyPr anchor="b">
            <a:spAutoFit/>
          </a:bodyPr>
          <a:lstStyle>
            <a:lvl1pPr marL="0" indent="0">
              <a:lnSpc>
                <a:spcPts val="7000"/>
              </a:lnSpc>
              <a:buNone/>
              <a:defRPr sz="5600" spc="-2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04D530A-FDB3-4684-97A6-7934E38A85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1" y="4368188"/>
            <a:ext cx="10921999" cy="461665"/>
          </a:xfrm>
        </p:spPr>
        <p:txBody>
          <a:bodyPr wrap="square" rIns="0">
            <a:spAutoFit/>
          </a:bodyPr>
          <a:lstStyle>
            <a:lvl1pPr marL="0" indent="0">
              <a:buNone/>
              <a:defRPr sz="2400" b="1" cap="all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/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0381A-E8A2-44CC-911F-DFEBB642B596}"/>
              </a:ext>
            </a:extLst>
          </p:cNvPr>
          <p:cNvCxnSpPr>
            <a:cxnSpLocks/>
          </p:cNvCxnSpPr>
          <p:nvPr userDrawn="1"/>
        </p:nvCxnSpPr>
        <p:spPr>
          <a:xfrm>
            <a:off x="743712" y="3808186"/>
            <a:ext cx="114482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1815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: Dark Tea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>
            <a:extLst>
              <a:ext uri="{FF2B5EF4-FFF2-40B4-BE49-F238E27FC236}">
                <a16:creationId xmlns:a16="http://schemas.microsoft.com/office/drawing/2014/main" id="{87C1D887-D3C5-48A3-8160-D84AB4BBAB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18" name="Picture 17" descr="NCI-Logo-Gray-Knock-NEW.png">
            <a:extLst>
              <a:ext uri="{FF2B5EF4-FFF2-40B4-BE49-F238E27FC236}">
                <a16:creationId xmlns:a16="http://schemas.microsoft.com/office/drawing/2014/main" id="{A0839D8F-F79B-4698-8000-2AC797F71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B1FA89C-E184-4F84-BE9E-45E1573B0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1" y="2379907"/>
            <a:ext cx="10921999" cy="966675"/>
          </a:xfrm>
        </p:spPr>
        <p:txBody>
          <a:bodyPr anchor="b">
            <a:spAutoFit/>
          </a:bodyPr>
          <a:lstStyle>
            <a:lvl1pPr marL="0" indent="0">
              <a:lnSpc>
                <a:spcPts val="7000"/>
              </a:lnSpc>
              <a:buNone/>
              <a:defRPr sz="5600" spc="-2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CCDD72B-AD52-437D-99CF-13014CB324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1" y="4368188"/>
            <a:ext cx="10921999" cy="461665"/>
          </a:xfrm>
        </p:spPr>
        <p:txBody>
          <a:bodyPr wrap="square" rIns="0">
            <a:spAutoFit/>
          </a:bodyPr>
          <a:lstStyle>
            <a:lvl1pPr marL="0" indent="0">
              <a:buNone/>
              <a:defRPr sz="2400" b="1" cap="all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/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EF6703-9047-4573-8988-7BF984A5B2B3}"/>
              </a:ext>
            </a:extLst>
          </p:cNvPr>
          <p:cNvCxnSpPr>
            <a:cxnSpLocks/>
          </p:cNvCxnSpPr>
          <p:nvPr userDrawn="1"/>
        </p:nvCxnSpPr>
        <p:spPr>
          <a:xfrm>
            <a:off x="743712" y="3808186"/>
            <a:ext cx="114482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285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: Cranberr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>
            <a:extLst>
              <a:ext uri="{FF2B5EF4-FFF2-40B4-BE49-F238E27FC236}">
                <a16:creationId xmlns:a16="http://schemas.microsoft.com/office/drawing/2014/main" id="{87C1D887-D3C5-48A3-8160-D84AB4BBAB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18" name="Picture 17" descr="NCI-Logo-Gray-Knock-NEW.png">
            <a:extLst>
              <a:ext uri="{FF2B5EF4-FFF2-40B4-BE49-F238E27FC236}">
                <a16:creationId xmlns:a16="http://schemas.microsoft.com/office/drawing/2014/main" id="{A0839D8F-F79B-4698-8000-2AC797F71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14FB54-456E-4D17-89C8-97B7652B0F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1" y="2379907"/>
            <a:ext cx="10921999" cy="966675"/>
          </a:xfrm>
        </p:spPr>
        <p:txBody>
          <a:bodyPr anchor="b">
            <a:spAutoFit/>
          </a:bodyPr>
          <a:lstStyle>
            <a:lvl1pPr marL="0" indent="0">
              <a:lnSpc>
                <a:spcPts val="7000"/>
              </a:lnSpc>
              <a:buNone/>
              <a:defRPr sz="5600" spc="-2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8D0A5A9-E2DD-4BC7-8DFE-9D0688FDB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1" y="4368188"/>
            <a:ext cx="10921999" cy="461665"/>
          </a:xfrm>
        </p:spPr>
        <p:txBody>
          <a:bodyPr wrap="square" rIns="0">
            <a:spAutoFit/>
          </a:bodyPr>
          <a:lstStyle>
            <a:lvl1pPr marL="0" indent="0">
              <a:buNone/>
              <a:defRPr sz="2400" b="1" cap="all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/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71D462-2127-4049-9BD8-2B82DF2369BC}"/>
              </a:ext>
            </a:extLst>
          </p:cNvPr>
          <p:cNvCxnSpPr>
            <a:cxnSpLocks/>
          </p:cNvCxnSpPr>
          <p:nvPr userDrawn="1"/>
        </p:nvCxnSpPr>
        <p:spPr>
          <a:xfrm>
            <a:off x="743712" y="3808186"/>
            <a:ext cx="114482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150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F16B-A965-44A8-8C09-DE5495A73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4343" y="1840871"/>
            <a:ext cx="6923315" cy="1015663"/>
          </a:xfrm>
        </p:spPr>
        <p:txBody>
          <a:bodyPr wrap="square" lIns="0" tIns="0" rIns="0" bIns="0" anchor="b">
            <a:spAutoFit/>
          </a:bodyPr>
          <a:lstStyle>
            <a:lvl1pPr algn="ctr">
              <a:defRPr sz="6600" spc="-200" baseline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Headline.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BB99DE45-1172-4212-A0AC-F9D19C69EA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02A6A32-FFA8-49CB-BAD6-0DC075B5A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52B7B1-3D1E-40D0-9157-81EEBD4E4FFA}"/>
              </a:ext>
            </a:extLst>
          </p:cNvPr>
          <p:cNvCxnSpPr>
            <a:cxnSpLocks/>
          </p:cNvCxnSpPr>
          <p:nvPr userDrawn="1"/>
        </p:nvCxnSpPr>
        <p:spPr>
          <a:xfrm>
            <a:off x="0" y="3111502"/>
            <a:ext cx="9611386" cy="0"/>
          </a:xfrm>
          <a:prstGeom prst="line">
            <a:avLst/>
          </a:prstGeom>
          <a:ln w="25400">
            <a:solidFill>
              <a:srgbClr val="CBC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02EE7F-7B75-4616-8C86-0DCFA969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4343" y="3412710"/>
            <a:ext cx="6923315" cy="505395"/>
          </a:xfrm>
        </p:spPr>
        <p:txBody>
          <a:bodyPr>
            <a:spAutoFit/>
          </a:bodyPr>
          <a:lstStyle>
            <a:lvl1pPr marL="0" indent="0" algn="ctr">
              <a:lnSpc>
                <a:spcPts val="3400"/>
              </a:lnSpc>
              <a:buNone/>
              <a:defRPr sz="2600" spc="-50" baseline="0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</a:p>
        </p:txBody>
      </p:sp>
    </p:spTree>
    <p:extLst>
      <p:ext uri="{BB962C8B-B14F-4D97-AF65-F5344CB8AC3E}">
        <p14:creationId xmlns:p14="http://schemas.microsoft.com/office/powerpoint/2010/main" val="5541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548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: Cerule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F16B-A965-44A8-8C09-DE5495A73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4344" y="1840871"/>
            <a:ext cx="6923314" cy="1015663"/>
          </a:xfrm>
        </p:spPr>
        <p:txBody>
          <a:bodyPr wrap="square" lIns="0" tIns="0" rIns="0" bIns="0" anchor="b">
            <a:spAutoFit/>
          </a:bodyPr>
          <a:lstStyle>
            <a:lvl1pPr algn="ctr">
              <a:defRPr sz="6600" spc="-20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Headline.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BB99DE45-1172-4212-A0AC-F9D19C69EA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02A6A32-FFA8-49CB-BAD6-0DC075B5A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52B7B1-3D1E-40D0-9157-81EEBD4E4FFA}"/>
              </a:ext>
            </a:extLst>
          </p:cNvPr>
          <p:cNvCxnSpPr>
            <a:cxnSpLocks/>
          </p:cNvCxnSpPr>
          <p:nvPr userDrawn="1"/>
        </p:nvCxnSpPr>
        <p:spPr>
          <a:xfrm>
            <a:off x="0" y="3111502"/>
            <a:ext cx="96113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02EE7F-7B75-4616-8C86-0DCFA969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4343" y="3412710"/>
            <a:ext cx="6923315" cy="505395"/>
          </a:xfrm>
        </p:spPr>
        <p:txBody>
          <a:bodyPr>
            <a:spAutoFit/>
          </a:bodyPr>
          <a:lstStyle>
            <a:lvl1pPr marL="0" indent="0" algn="ctr">
              <a:lnSpc>
                <a:spcPts val="3400"/>
              </a:lnSpc>
              <a:buNone/>
              <a:defRPr sz="2600" spc="-50" baseline="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</a:p>
        </p:txBody>
      </p:sp>
    </p:spTree>
    <p:extLst>
      <p:ext uri="{BB962C8B-B14F-4D97-AF65-F5344CB8AC3E}">
        <p14:creationId xmlns:p14="http://schemas.microsoft.com/office/powerpoint/2010/main" val="3068100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: Dark Tea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F16B-A965-44A8-8C09-DE5495A73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4344" y="1840871"/>
            <a:ext cx="6923314" cy="1015663"/>
          </a:xfrm>
        </p:spPr>
        <p:txBody>
          <a:bodyPr wrap="square" lIns="0" tIns="0" rIns="0" bIns="0">
            <a:spAutoFit/>
          </a:bodyPr>
          <a:lstStyle>
            <a:lvl1pPr algn="ctr">
              <a:defRPr sz="6600" spc="-20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Headline.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BB99DE45-1172-4212-A0AC-F9D19C69EA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02A6A32-FFA8-49CB-BAD6-0DC075B5A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52B7B1-3D1E-40D0-9157-81EEBD4E4FFA}"/>
              </a:ext>
            </a:extLst>
          </p:cNvPr>
          <p:cNvCxnSpPr>
            <a:cxnSpLocks/>
          </p:cNvCxnSpPr>
          <p:nvPr userDrawn="1"/>
        </p:nvCxnSpPr>
        <p:spPr>
          <a:xfrm>
            <a:off x="0" y="3111502"/>
            <a:ext cx="96113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02EE7F-7B75-4616-8C86-0DCFA969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4343" y="3412710"/>
            <a:ext cx="6923315" cy="505395"/>
          </a:xfrm>
        </p:spPr>
        <p:txBody>
          <a:bodyPr>
            <a:spAutoFit/>
          </a:bodyPr>
          <a:lstStyle>
            <a:lvl1pPr marL="0" indent="0" algn="ctr">
              <a:lnSpc>
                <a:spcPts val="3400"/>
              </a:lnSpc>
              <a:buNone/>
              <a:defRPr sz="2600" spc="-50" baseline="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</a:p>
        </p:txBody>
      </p:sp>
    </p:spTree>
    <p:extLst>
      <p:ext uri="{BB962C8B-B14F-4D97-AF65-F5344CB8AC3E}">
        <p14:creationId xmlns:p14="http://schemas.microsoft.com/office/powerpoint/2010/main" val="4026650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: Cranberr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F16B-A965-44A8-8C09-DE5495A73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4344" y="1840871"/>
            <a:ext cx="6923314" cy="1015663"/>
          </a:xfrm>
        </p:spPr>
        <p:txBody>
          <a:bodyPr wrap="square" lIns="0" tIns="0" rIns="0" bIns="0">
            <a:spAutoFit/>
          </a:bodyPr>
          <a:lstStyle>
            <a:lvl1pPr algn="ctr">
              <a:defRPr sz="6600" spc="-20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Headline.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BB99DE45-1172-4212-A0AC-F9D19C69EA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02A6A32-FFA8-49CB-BAD6-0DC075B5A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52B7B1-3D1E-40D0-9157-81EEBD4E4FFA}"/>
              </a:ext>
            </a:extLst>
          </p:cNvPr>
          <p:cNvCxnSpPr>
            <a:cxnSpLocks/>
          </p:cNvCxnSpPr>
          <p:nvPr userDrawn="1"/>
        </p:nvCxnSpPr>
        <p:spPr>
          <a:xfrm>
            <a:off x="0" y="3111502"/>
            <a:ext cx="96113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02EE7F-7B75-4616-8C86-0DCFA969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4343" y="3412710"/>
            <a:ext cx="6923315" cy="505395"/>
          </a:xfrm>
        </p:spPr>
        <p:txBody>
          <a:bodyPr>
            <a:spAutoFit/>
          </a:bodyPr>
          <a:lstStyle>
            <a:lvl1pPr marL="0" indent="0" algn="ctr">
              <a:lnSpc>
                <a:spcPts val="3400"/>
              </a:lnSpc>
              <a:buNone/>
              <a:defRPr sz="2600" spc="-50" baseline="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</a:p>
        </p:txBody>
      </p:sp>
    </p:spTree>
    <p:extLst>
      <p:ext uri="{BB962C8B-B14F-4D97-AF65-F5344CB8AC3E}">
        <p14:creationId xmlns:p14="http://schemas.microsoft.com/office/powerpoint/2010/main" val="1134986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E1C2AFDC-208E-4BFB-AE4E-A8F348C4D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347257"/>
            <a:ext cx="11353800" cy="416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FEAB9-8AAC-46BF-B258-103AE8B6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08000"/>
            <a:ext cx="11353800" cy="620683"/>
          </a:xfrm>
        </p:spPr>
        <p:txBody>
          <a:bodyPr wrap="square" lIns="45720" tIns="45720" rIns="45720" bIns="45720" anchor="ctr">
            <a:spAutoFit/>
          </a:bodyPr>
          <a:lstStyle>
            <a:lvl1pPr>
              <a:lnSpc>
                <a:spcPts val="4000"/>
              </a:lnSpc>
              <a:defRPr sz="4000" spc="-14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69C6F704-4F72-499D-A962-69BD765517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E4C14E7B-B476-4E8E-BCDF-75F33B1457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25C24E-E068-4280-95BD-C338628A5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4787645"/>
            <a:ext cx="2194560" cy="830997"/>
          </a:xfrm>
          <a:noFill/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8B0FCEE-5D4B-4459-8124-8BBDC5BC6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78340" y="4787645"/>
            <a:ext cx="2194560" cy="830997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5CAFFF3-B182-4C82-B76D-63814F59F8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88530" y="4787645"/>
            <a:ext cx="2194560" cy="830997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24C8741-A144-48C3-8933-4D83EC250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8720" y="4787645"/>
            <a:ext cx="2194560" cy="830997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0A81505-F6D3-4CEF-A66E-544C457F51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8910" y="4787645"/>
            <a:ext cx="2194560" cy="830997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2675BD9-50F2-409D-82A0-25E0B2A7B4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0" y="5475317"/>
            <a:ext cx="2194560" cy="461665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-6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C993096-2CDA-4E34-ADA7-0994DB7C5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08910" y="5475319"/>
            <a:ext cx="2194560" cy="461665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-6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3A148F0-7B1D-4A31-8258-9155C728E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8720" y="5479553"/>
            <a:ext cx="2194560" cy="461665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-6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883E3BA4-3B6B-485F-BD0A-F9B6F1A11A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8530" y="5475318"/>
            <a:ext cx="2194560" cy="461665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-6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86FE61E-E9DB-46D5-9313-BAA15E2F33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78340" y="5475317"/>
            <a:ext cx="2194560" cy="461665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spc="-6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7042913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2CFFFA-FD00-4F38-90BD-17E9D093B57B}"/>
              </a:ext>
            </a:extLst>
          </p:cNvPr>
          <p:cNvSpPr/>
          <p:nvPr userDrawn="1"/>
        </p:nvSpPr>
        <p:spPr>
          <a:xfrm>
            <a:off x="419100" y="1347256"/>
            <a:ext cx="2194560" cy="416348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84F8F2-D3DF-4E1E-96B7-71040A9148F1}"/>
              </a:ext>
            </a:extLst>
          </p:cNvPr>
          <p:cNvSpPr/>
          <p:nvPr userDrawn="1"/>
        </p:nvSpPr>
        <p:spPr>
          <a:xfrm>
            <a:off x="2708910" y="1347256"/>
            <a:ext cx="2194560" cy="416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7329DF-FEA5-45CC-9C17-E6370F4E13BD}"/>
              </a:ext>
            </a:extLst>
          </p:cNvPr>
          <p:cNvSpPr/>
          <p:nvPr userDrawn="1"/>
        </p:nvSpPr>
        <p:spPr>
          <a:xfrm>
            <a:off x="4998720" y="1347256"/>
            <a:ext cx="2194560" cy="416348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D3AD81-E358-4464-A3C5-77BBD1120A83}"/>
              </a:ext>
            </a:extLst>
          </p:cNvPr>
          <p:cNvSpPr/>
          <p:nvPr userDrawn="1"/>
        </p:nvSpPr>
        <p:spPr>
          <a:xfrm>
            <a:off x="7288530" y="1347256"/>
            <a:ext cx="2194560" cy="416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AD160-2707-479E-8D1A-4F6972ABE784}"/>
              </a:ext>
            </a:extLst>
          </p:cNvPr>
          <p:cNvSpPr/>
          <p:nvPr userDrawn="1"/>
        </p:nvSpPr>
        <p:spPr>
          <a:xfrm>
            <a:off x="9578340" y="1347256"/>
            <a:ext cx="2194560" cy="416348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FEAB9-8AAC-46BF-B258-103AE8B6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08000"/>
            <a:ext cx="11353800" cy="620683"/>
          </a:xfrm>
        </p:spPr>
        <p:txBody>
          <a:bodyPr wrap="square" lIns="45720" tIns="45720" rIns="45720" bIns="45720" anchor="ctr">
            <a:spAutoFit/>
          </a:bodyPr>
          <a:lstStyle>
            <a:lvl1pPr>
              <a:lnSpc>
                <a:spcPts val="4000"/>
              </a:lnSpc>
              <a:defRPr sz="4000" spc="-14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69C6F704-4F72-499D-A962-69BD765517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E4C14E7B-B476-4E8E-BCDF-75F33B145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25C24E-E068-4280-95BD-C338628A5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1652557"/>
            <a:ext cx="2194560" cy="830997"/>
          </a:xfrm>
          <a:noFill/>
        </p:spPr>
        <p:txBody>
          <a:bodyPr wrap="squar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8B0FCEE-5D4B-4459-8124-8BBDC5BC6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78339" y="1652557"/>
            <a:ext cx="2194560" cy="830997"/>
          </a:xfrm>
        </p:spPr>
        <p:txBody>
          <a:bodyPr wrap="squar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5CAFFF3-B182-4C82-B76D-63814F59F8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88530" y="1652557"/>
            <a:ext cx="2194560" cy="830997"/>
          </a:xfrm>
        </p:spPr>
        <p:txBody>
          <a:bodyPr wrap="squar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24C8741-A144-48C3-8933-4D83EC250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8720" y="1652557"/>
            <a:ext cx="2194560" cy="830997"/>
          </a:xfrm>
        </p:spPr>
        <p:txBody>
          <a:bodyPr wrap="non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0A81505-F6D3-4CEF-A66E-544C457F51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8909" y="1652557"/>
            <a:ext cx="2194560" cy="830997"/>
          </a:xfrm>
        </p:spPr>
        <p:txBody>
          <a:bodyPr wrap="square" lIns="45720" r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spc="-4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T#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2675BD9-50F2-409D-82A0-25E0B2A7B4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099" y="2381794"/>
            <a:ext cx="2194560" cy="461665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1" spc="-6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503415E-11FC-433A-A7BF-AE989C4144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100" y="3297399"/>
            <a:ext cx="2194560" cy="363561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0" spc="-6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D873E6-D253-428E-8F6B-99D61A3BDF26}"/>
              </a:ext>
            </a:extLst>
          </p:cNvPr>
          <p:cNvCxnSpPr>
            <a:cxnSpLocks/>
          </p:cNvCxnSpPr>
          <p:nvPr userDrawn="1"/>
        </p:nvCxnSpPr>
        <p:spPr>
          <a:xfrm>
            <a:off x="1066800" y="5819063"/>
            <a:ext cx="10058400" cy="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ABE02A9A-BB7D-4A14-98E6-58187C2FD0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08909" y="2381794"/>
            <a:ext cx="2194560" cy="461665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1" spc="-6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E0010F5-6A1C-4279-AE61-9DAB765B1A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08910" y="3297399"/>
            <a:ext cx="2194560" cy="363561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0" spc="-6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01F5A2E7-4B1E-4526-9E98-A854D5A3EB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98719" y="2381794"/>
            <a:ext cx="2194560" cy="461665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1" spc="-6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EAF43E54-ECFD-480A-83C3-F4B6B09B42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8720" y="3297399"/>
            <a:ext cx="2194560" cy="363561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0" spc="-6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D69A3C7-D89B-46A5-82CD-8FEAC50ED5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8529" y="2381794"/>
            <a:ext cx="2194560" cy="461665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1" spc="-6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775690F3-DD19-4281-9FFE-3118976E9C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8530" y="3297399"/>
            <a:ext cx="2194560" cy="363561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0" spc="-6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BDBF3D0-6557-4C27-AB58-6AF80DD110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78339" y="2381794"/>
            <a:ext cx="2194560" cy="461665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1" spc="-6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363CBAD-B45D-4DEC-BAFF-CFEC0D71FF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78340" y="3297399"/>
            <a:ext cx="2194560" cy="363561"/>
          </a:xfrm>
        </p:spPr>
        <p:txBody>
          <a:bodyPr wrap="square" lIns="45720" tIns="45720" rIns="45720" bIns="45720" anchor="t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 b="0" spc="-6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2044062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0-T4, Basic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68CA2958-A3FC-4EC2-A894-2003128123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6B711062-F163-4DAD-AEFB-B2D87B330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DF92BC1C-63F5-4B81-99AD-7652D821EF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26484"/>
            <a:ext cx="11353800" cy="47307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7847F84-8B9E-4559-A8B6-5C92BA8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420916"/>
            <a:ext cx="11353800" cy="591957"/>
          </a:xfrm>
        </p:spPr>
        <p:txBody>
          <a:bodyPr wrap="square" lIns="45720" tIns="45720" rIns="45720" bIns="45720" anchor="t">
            <a:spAutoFit/>
          </a:bodyPr>
          <a:lstStyle>
            <a:lvl1pPr>
              <a:lnSpc>
                <a:spcPts val="4000"/>
              </a:lnSpc>
              <a:defRPr sz="3200" spc="-140" baseline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CC18849-FAE2-48EF-850B-39E749DF8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71" y="5812642"/>
            <a:ext cx="227076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B8E3D15-B8D3-407B-99A5-16807AD426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02136" y="5812642"/>
            <a:ext cx="227076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D0A888BF-C0E4-47C8-925E-83F28214E3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1371" y="5812642"/>
            <a:ext cx="227076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C7E6F42B-098F-4748-BFEE-EAA4F262EA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0605" y="5812642"/>
            <a:ext cx="227076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4AF02E6-EE42-43E7-8241-7B10C39ED3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838" y="5812642"/>
            <a:ext cx="227076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200991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0-T3, Basic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B216ED6-0581-46AC-8DB1-361C23176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26485"/>
            <a:ext cx="11353800" cy="4740026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68CA2958-A3FC-4EC2-A894-2003128123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6B711062-F163-4DAD-AEFB-B2D87B330B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7847F84-8B9E-4559-A8B6-5C92BA8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420916"/>
            <a:ext cx="11353800" cy="591957"/>
          </a:xfrm>
        </p:spPr>
        <p:txBody>
          <a:bodyPr wrap="square" lIns="45720" tIns="45720" rIns="45720" bIns="45720" anchor="t">
            <a:spAutoFit/>
          </a:bodyPr>
          <a:lstStyle>
            <a:lvl1pPr>
              <a:lnSpc>
                <a:spcPts val="4000"/>
              </a:lnSpc>
              <a:defRPr sz="3200" spc="-140" baseline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3858F50D-8AC1-41F6-B84A-9EE496DF6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971" y="5812642"/>
            <a:ext cx="283845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AB392C31-9327-4DC2-B178-F6F2EE4B33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4419" y="5812642"/>
            <a:ext cx="283845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3319F9C-533B-4202-BCB3-3F5B686BE2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37" y="5812642"/>
            <a:ext cx="283845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C14B4B6F-9D09-430D-95E7-ED86764DC8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7454" y="5812642"/>
            <a:ext cx="2838451" cy="374461"/>
          </a:xfrm>
        </p:spPr>
        <p:txBody>
          <a:bodyPr wrap="square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 spc="-20" baseline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1857456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93403EB2-A855-43EB-8025-AB82E80F49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6ABAB252-2301-4402-B123-DA7D2EA5D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50895F-6637-431D-829B-4F7C25DA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743533"/>
            <a:ext cx="11353800" cy="620683"/>
          </a:xfrm>
        </p:spPr>
        <p:txBody>
          <a:bodyPr wrap="square" lIns="45720" tIns="45720" rIns="45720" bIns="45720" anchor="ctr">
            <a:spAutoFit/>
          </a:bodyPr>
          <a:lstStyle>
            <a:lvl1pPr>
              <a:lnSpc>
                <a:spcPts val="4000"/>
              </a:lnSpc>
              <a:defRPr sz="4000" spc="-140" baseline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45ADBD-8FE9-4061-906A-63AECAF9EDE9}"/>
              </a:ext>
            </a:extLst>
          </p:cNvPr>
          <p:cNvCxnSpPr>
            <a:cxnSpLocks/>
          </p:cNvCxnSpPr>
          <p:nvPr userDrawn="1"/>
        </p:nvCxnSpPr>
        <p:spPr>
          <a:xfrm>
            <a:off x="0" y="1678558"/>
            <a:ext cx="121920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BC38D32-F9BD-4926-A387-3EB7EFEBC9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513270"/>
            <a:ext cx="1828800" cy="286232"/>
          </a:xfrm>
        </p:spPr>
        <p:txBody>
          <a:bodyPr wrap="none" lIns="0" tIns="45720" rIns="0" bIns="45720" anchor="ctr">
            <a:noAutofit/>
          </a:bodyPr>
          <a:lstStyle>
            <a:lvl1pPr marL="0" indent="0">
              <a:buNone/>
              <a:defRPr sz="1400" spc="-30" baseline="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CD6B04-9D86-497C-A440-4EF192C30C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97492" y="2137229"/>
            <a:ext cx="1270000" cy="127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EA7FDA60-57F6-4B74-8975-22A6567CB2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41648" y="4611915"/>
            <a:ext cx="1270000" cy="127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9D7E9CA-A3A5-47D4-A22B-D0E471C07D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69570" y="3374572"/>
            <a:ext cx="1270000" cy="127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8C470B-9824-43D5-A601-17173F3FB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7492" y="2430843"/>
            <a:ext cx="8805408" cy="679417"/>
          </a:xfrm>
        </p:spPr>
        <p:txBody>
          <a:bodyPr wrap="square" lIns="228600">
            <a:spAutoFit/>
          </a:bodyPr>
          <a:lstStyle>
            <a:lvl1pPr marL="0" indent="0">
              <a:buNone/>
              <a:defRPr sz="4200" spc="-80" baseline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sz="4200" dirty="0">
                <a:latin typeface="Poppins Light" panose="00000400000000000000" pitchFamily="2" charset="0"/>
                <a:cs typeface="Poppins Light" panose="00000400000000000000" pitchFamily="2" charset="0"/>
              </a:rPr>
              <a:t>Caption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66B4F11-F5AC-4B48-A14A-84ED4334E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39570" y="3669863"/>
            <a:ext cx="7633330" cy="679417"/>
          </a:xfrm>
        </p:spPr>
        <p:txBody>
          <a:bodyPr wrap="square" lIns="228600">
            <a:spAutoFit/>
          </a:bodyPr>
          <a:lstStyle>
            <a:lvl1pPr marL="0" indent="0">
              <a:buNone/>
              <a:defRPr sz="4200" spc="-80" baseline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sz="4200" dirty="0">
                <a:latin typeface="Poppins Light" panose="00000400000000000000" pitchFamily="2" charset="0"/>
                <a:cs typeface="Poppins Light" panose="00000400000000000000" pitchFamily="2" charset="0"/>
              </a:rPr>
              <a:t>Caption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ECFEDE8-8C7C-425D-ACF7-A7B2B99CE0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1648" y="4907206"/>
            <a:ext cx="6461252" cy="679417"/>
          </a:xfrm>
        </p:spPr>
        <p:txBody>
          <a:bodyPr wrap="square" lIns="228600">
            <a:spAutoFit/>
          </a:bodyPr>
          <a:lstStyle>
            <a:lvl1pPr marL="0" indent="0">
              <a:buNone/>
              <a:defRPr sz="4200" spc="-80" baseline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sz="4200" dirty="0">
                <a:latin typeface="Poppins Light" panose="00000400000000000000" pitchFamily="2" charset="0"/>
                <a:cs typeface="Poppins Light" panose="00000400000000000000" pitchFamily="2" charset="0"/>
              </a:rPr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496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458717D3-D44A-4373-A175-6D483D5532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10751C20-D255-48E9-BD0D-83227EA98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6873D7-B87D-4FB5-A545-09D4D028F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714043"/>
            <a:ext cx="9144000" cy="2398734"/>
          </a:xfrm>
        </p:spPr>
        <p:txBody>
          <a:bodyPr wrap="none" anchor="b">
            <a:noAutofit/>
          </a:bodyPr>
          <a:lstStyle>
            <a:lvl1pPr marL="0" indent="0" algn="ctr">
              <a:buNone/>
              <a:defRPr sz="16500" spc="-740" baseline="0">
                <a:solidFill>
                  <a:schemeClr val="bg1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defRPr>
            </a:lvl1pPr>
          </a:lstStyle>
          <a:p>
            <a:pPr lvl="0"/>
            <a:r>
              <a:rPr lang="en-US" sz="16500" dirty="0">
                <a:latin typeface="Poppins ExtraLight" panose="00000300000000000000" pitchFamily="2" charset="0"/>
                <a:cs typeface="Poppins ExtraLight" panose="00000300000000000000" pitchFamily="2" charset="0"/>
              </a:rPr>
              <a:t>FIGURE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FEAD34-D241-494F-855E-CB31DEDD3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112777"/>
            <a:ext cx="9144000" cy="1031180"/>
          </a:xfrm>
        </p:spPr>
        <p:txBody>
          <a:bodyPr wrap="square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None/>
              <a:defRPr sz="2600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600" dirty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575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8BBD2D4-8AF3-464A-AB22-C2ABD7D1E1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5300" y="117446"/>
            <a:ext cx="11201400" cy="5170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3403EB2-A855-43EB-8025-AB82E80F49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6ABAB252-2301-4402-B123-DA7D2EA5D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BC38D32-F9BD-4926-A387-3EB7EFEBC9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513270"/>
            <a:ext cx="1828800" cy="286232"/>
          </a:xfrm>
        </p:spPr>
        <p:txBody>
          <a:bodyPr wrap="none" lIns="0" tIns="45720" rIns="0" bIns="4572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spc="-30" baseline="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84223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93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2BC270-2D5E-4EB4-A2BB-E79492E11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743533"/>
            <a:ext cx="11353800" cy="620683"/>
          </a:xfrm>
        </p:spPr>
        <p:txBody>
          <a:bodyPr wrap="square" lIns="45720" tIns="45720" rIns="45720" bIns="45720" anchor="ctr">
            <a:spAutoFit/>
          </a:bodyPr>
          <a:lstStyle>
            <a:lvl1pPr>
              <a:lnSpc>
                <a:spcPts val="4000"/>
              </a:lnSpc>
              <a:defRPr sz="4000" spc="-140" baseline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65FA6391-50DE-4E7E-A394-750D7C660C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>
            <a:extLst>
              <a:ext uri="{FF2B5EF4-FFF2-40B4-BE49-F238E27FC236}">
                <a16:creationId xmlns:a16="http://schemas.microsoft.com/office/drawing/2014/main" id="{997AD82D-7BE2-45B1-A0EC-291339DF1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CDB8AC3-B2EB-491B-B6D7-46014FBA2C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99531" y="1935360"/>
            <a:ext cx="2592939" cy="2921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87ABFCCC-65EF-432D-AB43-D5701174C3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98737" y="1935360"/>
            <a:ext cx="2592939" cy="2921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6DCEFB8-82E4-4768-B3BE-6AC763C8D6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0323" y="4856360"/>
            <a:ext cx="2592939" cy="1190069"/>
          </a:xfrm>
        </p:spPr>
        <p:txBody>
          <a:bodyPr tIns="182880" bIns="182880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pc="-60" baseline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E33A277-04AC-4D5E-A190-2935727F9A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9531" y="4856360"/>
            <a:ext cx="2592939" cy="1190069"/>
          </a:xfrm>
        </p:spPr>
        <p:txBody>
          <a:bodyPr tIns="182880" bIns="182880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pc="-60" baseline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150F3D0D-0AF5-49CA-A491-251E79EBB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4856360"/>
            <a:ext cx="2592939" cy="1190069"/>
          </a:xfrm>
        </p:spPr>
        <p:txBody>
          <a:bodyPr tIns="182880" bIns="182880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pc="-60" baseline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5CB4850-4B2C-4BE7-AC72-F95E9BD8A2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00324" y="1935360"/>
            <a:ext cx="2592939" cy="2921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449896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6B88CE-6057-4704-92CB-4505CD71A256}"/>
              </a:ext>
            </a:extLst>
          </p:cNvPr>
          <p:cNvCxnSpPr>
            <a:cxnSpLocks/>
          </p:cNvCxnSpPr>
          <p:nvPr userDrawn="1"/>
        </p:nvCxnSpPr>
        <p:spPr>
          <a:xfrm>
            <a:off x="0" y="1951518"/>
            <a:ext cx="114300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2EB952F-018D-4D1A-805E-8F8604C632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4086" y="4062135"/>
            <a:ext cx="1075914" cy="19049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Person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3502459-2093-425A-86D3-E1A084B6F9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38188" y="559562"/>
            <a:ext cx="4896716" cy="5524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Shield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CFEAE3-C36E-4E81-B8C5-C6F0E66996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628" y="1043789"/>
            <a:ext cx="7195272" cy="620683"/>
          </a:xfrm>
        </p:spPr>
        <p:txBody>
          <a:bodyPr wrap="square" lIns="45720" tIns="45720" rIns="45720" bIns="45720" anchor="ctr">
            <a:spAutoFit/>
          </a:bodyPr>
          <a:lstStyle>
            <a:lvl1pPr>
              <a:lnSpc>
                <a:spcPts val="4000"/>
              </a:lnSpc>
              <a:defRPr sz="4000" spc="-140" baseline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9302D814-A9DA-42F4-9D87-3AFAE64192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Gray-Knock-NEW.png">
            <a:extLst>
              <a:ext uri="{FF2B5EF4-FFF2-40B4-BE49-F238E27FC236}">
                <a16:creationId xmlns:a16="http://schemas.microsoft.com/office/drawing/2014/main" id="{845E85D0-18A9-4D7C-9475-F63471CAE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552AF6-EEA5-4C5A-9F12-581BE00FA9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7628" y="3056428"/>
            <a:ext cx="5486400" cy="3027628"/>
          </a:xfrm>
        </p:spPr>
        <p:txBody>
          <a:bodyPr tIns="0">
            <a:noAutofit/>
          </a:bodyPr>
          <a:lstStyle>
            <a:lvl1pPr>
              <a:lnSpc>
                <a:spcPct val="100000"/>
              </a:lnSpc>
              <a:spcBef>
                <a:spcPts val="1440"/>
              </a:spcBef>
              <a:defRPr sz="2800" spc="-60" baseline="0"/>
            </a:lvl1pPr>
          </a:lstStyle>
          <a:p>
            <a:pPr lvl="0"/>
            <a:r>
              <a:rPr lang="en-US" dirty="0"/>
              <a:t>Bulleted text</a:t>
            </a:r>
          </a:p>
          <a:p>
            <a:pPr lvl="0"/>
            <a:endParaRPr lang="en-US" dirty="0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037D5A76-76E8-4E33-A2D0-E41922B26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7628" y="2380897"/>
            <a:ext cx="5486400" cy="52322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None/>
              <a:defRPr sz="2800" spc="-60" baseline="0"/>
            </a:lvl1pPr>
          </a:lstStyle>
          <a:p>
            <a:pPr lvl="0"/>
            <a:r>
              <a:rPr lang="en-US" dirty="0"/>
              <a:t>One-line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550161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B122D-B6F9-4522-BE56-96FC0B42E23F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1384"/>
            <a:ext cx="117729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4">
            <a:extLst>
              <a:ext uri="{FF2B5EF4-FFF2-40B4-BE49-F238E27FC236}">
                <a16:creationId xmlns:a16="http://schemas.microsoft.com/office/drawing/2014/main" id="{A440346C-085E-4762-BF01-C7013CA6FB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>
            <a:extLst>
              <a:ext uri="{FF2B5EF4-FFF2-40B4-BE49-F238E27FC236}">
                <a16:creationId xmlns:a16="http://schemas.microsoft.com/office/drawing/2014/main" id="{5C5ED2EE-B8D1-4D40-B782-32F137170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C33981A-62E6-4F52-8F9F-A3106E552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2065426"/>
            <a:ext cx="1463040" cy="3187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3A5C9-DDF2-4F6D-93C6-66CA813F8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2071879"/>
            <a:ext cx="1463040" cy="318077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716BE2A1-03B0-4F73-A1C6-C63F624AE0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40" y="2078303"/>
            <a:ext cx="1463040" cy="31743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221091-50A3-4E22-A4FA-95415A7373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2071879"/>
            <a:ext cx="1463040" cy="31807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4CABBA-3773-4B04-A046-E9793CCDDF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20" y="2078303"/>
            <a:ext cx="1463040" cy="3174354"/>
          </a:xfrm>
          <a:prstGeom prst="rect">
            <a:avLst/>
          </a:prstGeom>
        </p:spPr>
      </p:pic>
      <p:pic>
        <p:nvPicPr>
          <p:cNvPr id="27" name="Picture 2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788E03-A30F-4371-81C3-15B064F8712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60" y="2078303"/>
            <a:ext cx="1463040" cy="3174354"/>
          </a:xfrm>
          <a:prstGeom prst="rect">
            <a:avLst/>
          </a:prstGeom>
        </p:spPr>
      </p:pic>
      <p:pic>
        <p:nvPicPr>
          <p:cNvPr id="29" name="Picture 28" descr="A picture containing ray&#10;&#10;Description automatically generated">
            <a:extLst>
              <a:ext uri="{FF2B5EF4-FFF2-40B4-BE49-F238E27FC236}">
                <a16:creationId xmlns:a16="http://schemas.microsoft.com/office/drawing/2014/main" id="{8C0339ED-DFF8-48D4-A6F5-86644C1939D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071879"/>
            <a:ext cx="1463040" cy="3180778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F942027-6E62-46EF-957D-10A520C71B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F8DC5F9-86B9-40CA-9ABD-0C9BABBFAA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139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9917F03B-8BB1-44C6-B6FB-B90F7BF53F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755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F906BA9A-5C31-46F4-BB62-8130E64D50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01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6D8301D9-A7C3-4D0B-A345-1602E2BB9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447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95CF626F-D2F4-4958-BC6D-CA4F657CA9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293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0706BB27-9633-41B1-896A-A4BFAB352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0985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767AB75D-4984-421A-A770-CCA0F6DF8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497871"/>
            <a:ext cx="11353799" cy="620683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4000" spc="-140"/>
            </a:lvl1pPr>
          </a:lstStyle>
          <a:p>
            <a:pPr marL="0" lvl="0">
              <a:lnSpc>
                <a:spcPts val="4000"/>
              </a:lnSpc>
            </a:pPr>
            <a:r>
              <a:rPr lang="en-US" dirty="0"/>
              <a:t>Title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C39D5D-105F-41A1-A371-9A02FA706305}"/>
              </a:ext>
            </a:extLst>
          </p:cNvPr>
          <p:cNvCxnSpPr>
            <a:cxnSpLocks/>
          </p:cNvCxnSpPr>
          <p:nvPr userDrawn="1"/>
        </p:nvCxnSpPr>
        <p:spPr>
          <a:xfrm>
            <a:off x="1654810" y="4874214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2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3FFE31-83C9-4BC7-80CE-6E965092427C}"/>
              </a:ext>
            </a:extLst>
          </p:cNvPr>
          <p:cNvCxnSpPr>
            <a:cxnSpLocks/>
          </p:cNvCxnSpPr>
          <p:nvPr userDrawn="1"/>
        </p:nvCxnSpPr>
        <p:spPr>
          <a:xfrm>
            <a:off x="1654810" y="5112829"/>
            <a:ext cx="640080" cy="0"/>
          </a:xfrm>
          <a:prstGeom prst="straightConnector1">
            <a:avLst/>
          </a:prstGeom>
          <a:ln w="25400">
            <a:solidFill>
              <a:srgbClr val="1771B2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8CB84D0-2DDB-4299-91B0-6CBAB578F8A8}"/>
              </a:ext>
            </a:extLst>
          </p:cNvPr>
          <p:cNvCxnSpPr>
            <a:cxnSpLocks/>
          </p:cNvCxnSpPr>
          <p:nvPr userDrawn="1"/>
        </p:nvCxnSpPr>
        <p:spPr>
          <a:xfrm>
            <a:off x="3303270" y="4874214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40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C59BE8-5218-40B3-8C8C-75E1BCFD444B}"/>
              </a:ext>
            </a:extLst>
          </p:cNvPr>
          <p:cNvCxnSpPr>
            <a:cxnSpLocks/>
          </p:cNvCxnSpPr>
          <p:nvPr userDrawn="1"/>
        </p:nvCxnSpPr>
        <p:spPr>
          <a:xfrm>
            <a:off x="3303270" y="5112829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85000"/>
              </a:srgb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3973E8F-F973-43A9-AF55-FC7E99A79510}"/>
              </a:ext>
            </a:extLst>
          </p:cNvPr>
          <p:cNvCxnSpPr>
            <a:cxnSpLocks/>
          </p:cNvCxnSpPr>
          <p:nvPr userDrawn="1"/>
        </p:nvCxnSpPr>
        <p:spPr>
          <a:xfrm>
            <a:off x="4951730" y="4874214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5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AE78D47-678A-4A12-BCA1-40B43554FB99}"/>
              </a:ext>
            </a:extLst>
          </p:cNvPr>
          <p:cNvCxnSpPr>
            <a:cxnSpLocks/>
          </p:cNvCxnSpPr>
          <p:nvPr userDrawn="1"/>
        </p:nvCxnSpPr>
        <p:spPr>
          <a:xfrm>
            <a:off x="4951730" y="5112829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70000"/>
              </a:srgb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CC2A26D-7893-437B-8B78-F63C823A3F1D}"/>
              </a:ext>
            </a:extLst>
          </p:cNvPr>
          <p:cNvCxnSpPr>
            <a:cxnSpLocks/>
          </p:cNvCxnSpPr>
          <p:nvPr userDrawn="1"/>
        </p:nvCxnSpPr>
        <p:spPr>
          <a:xfrm>
            <a:off x="6600190" y="4874214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70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4F33D62-3727-476C-A691-91F99F3809E5}"/>
              </a:ext>
            </a:extLst>
          </p:cNvPr>
          <p:cNvCxnSpPr>
            <a:cxnSpLocks/>
          </p:cNvCxnSpPr>
          <p:nvPr userDrawn="1"/>
        </p:nvCxnSpPr>
        <p:spPr>
          <a:xfrm>
            <a:off x="6600190" y="5112829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55000"/>
              </a:srgb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714745B-F7EC-4C79-A330-5ABDC124770B}"/>
              </a:ext>
            </a:extLst>
          </p:cNvPr>
          <p:cNvCxnSpPr>
            <a:cxnSpLocks/>
          </p:cNvCxnSpPr>
          <p:nvPr userDrawn="1"/>
        </p:nvCxnSpPr>
        <p:spPr>
          <a:xfrm>
            <a:off x="8248650" y="4874214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8465BF7-A5CA-43D0-83F3-CA3A0207C7C6}"/>
              </a:ext>
            </a:extLst>
          </p:cNvPr>
          <p:cNvCxnSpPr>
            <a:cxnSpLocks/>
          </p:cNvCxnSpPr>
          <p:nvPr userDrawn="1"/>
        </p:nvCxnSpPr>
        <p:spPr>
          <a:xfrm>
            <a:off x="8248650" y="5112829"/>
            <a:ext cx="640080" cy="0"/>
          </a:xfrm>
          <a:prstGeom prst="straightConnector1">
            <a:avLst/>
          </a:prstGeom>
          <a:ln w="25400">
            <a:solidFill>
              <a:srgbClr val="1771B2">
                <a:alpha val="40000"/>
              </a:srgb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DB9B225-41ED-4251-A0B3-92F994E2A42E}"/>
              </a:ext>
            </a:extLst>
          </p:cNvPr>
          <p:cNvCxnSpPr>
            <a:cxnSpLocks/>
          </p:cNvCxnSpPr>
          <p:nvPr userDrawn="1"/>
        </p:nvCxnSpPr>
        <p:spPr>
          <a:xfrm>
            <a:off x="9897110" y="4993522"/>
            <a:ext cx="640080" cy="0"/>
          </a:xfrm>
          <a:prstGeom prst="straightConnector1">
            <a:avLst/>
          </a:prstGeom>
          <a:ln w="25400">
            <a:solidFill>
              <a:srgbClr val="1771B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3903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B6B304-BBFE-475F-8F42-7D65D0F96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497871"/>
            <a:ext cx="11353799" cy="620683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4000" spc="-140"/>
            </a:lvl1pPr>
          </a:lstStyle>
          <a:p>
            <a:pPr marL="0" lvl="0">
              <a:lnSpc>
                <a:spcPts val="4000"/>
              </a:lnSpc>
            </a:pPr>
            <a:r>
              <a:rPr lang="en-US" dirty="0"/>
              <a:t>Title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02616A-635F-4445-9556-2E30A5B89C43}"/>
              </a:ext>
            </a:extLst>
          </p:cNvPr>
          <p:cNvCxnSpPr>
            <a:cxnSpLocks/>
          </p:cNvCxnSpPr>
          <p:nvPr userDrawn="1"/>
        </p:nvCxnSpPr>
        <p:spPr>
          <a:xfrm>
            <a:off x="1636776" y="4953169"/>
            <a:ext cx="914400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9F74352-20A0-4782-9EB0-9D8578B91598}"/>
              </a:ext>
            </a:extLst>
          </p:cNvPr>
          <p:cNvCxnSpPr>
            <a:cxnSpLocks/>
          </p:cNvCxnSpPr>
          <p:nvPr userDrawn="1"/>
        </p:nvCxnSpPr>
        <p:spPr>
          <a:xfrm>
            <a:off x="3284982" y="4953169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477455B-39FA-46CA-A9D5-B9C9686194C9}"/>
              </a:ext>
            </a:extLst>
          </p:cNvPr>
          <p:cNvCxnSpPr>
            <a:cxnSpLocks/>
          </p:cNvCxnSpPr>
          <p:nvPr userDrawn="1"/>
        </p:nvCxnSpPr>
        <p:spPr>
          <a:xfrm>
            <a:off x="4933188" y="4953169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7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91855A-562C-4F15-8A7C-B99E808A5D5A}"/>
              </a:ext>
            </a:extLst>
          </p:cNvPr>
          <p:cNvCxnSpPr>
            <a:cxnSpLocks/>
          </p:cNvCxnSpPr>
          <p:nvPr userDrawn="1"/>
        </p:nvCxnSpPr>
        <p:spPr>
          <a:xfrm>
            <a:off x="6581394" y="4953169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5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A0F92A1-F6A8-4262-8839-75BAE4137207}"/>
              </a:ext>
            </a:extLst>
          </p:cNvPr>
          <p:cNvCxnSpPr>
            <a:cxnSpLocks/>
          </p:cNvCxnSpPr>
          <p:nvPr userDrawn="1"/>
        </p:nvCxnSpPr>
        <p:spPr>
          <a:xfrm>
            <a:off x="8229600" y="4953169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4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E5C343-B8AC-4344-B56F-466E934EC295}"/>
              </a:ext>
            </a:extLst>
          </p:cNvPr>
          <p:cNvCxnSpPr>
            <a:cxnSpLocks/>
          </p:cNvCxnSpPr>
          <p:nvPr userDrawn="1"/>
        </p:nvCxnSpPr>
        <p:spPr>
          <a:xfrm>
            <a:off x="1403350" y="4688545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6E95A5B-2FF6-4B43-A2E5-6594B8B7E363}"/>
              </a:ext>
            </a:extLst>
          </p:cNvPr>
          <p:cNvCxnSpPr>
            <a:cxnSpLocks/>
          </p:cNvCxnSpPr>
          <p:nvPr userDrawn="1"/>
        </p:nvCxnSpPr>
        <p:spPr>
          <a:xfrm>
            <a:off x="3051810" y="4688545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5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2D331FE-8F75-429B-81F9-CC4475F593BA}"/>
              </a:ext>
            </a:extLst>
          </p:cNvPr>
          <p:cNvCxnSpPr>
            <a:cxnSpLocks/>
          </p:cNvCxnSpPr>
          <p:nvPr userDrawn="1"/>
        </p:nvCxnSpPr>
        <p:spPr>
          <a:xfrm>
            <a:off x="4700270" y="4688545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7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3B15A9D-0FD1-48D0-BF80-A188778C64B1}"/>
              </a:ext>
            </a:extLst>
          </p:cNvPr>
          <p:cNvCxnSpPr>
            <a:cxnSpLocks/>
          </p:cNvCxnSpPr>
          <p:nvPr userDrawn="1"/>
        </p:nvCxnSpPr>
        <p:spPr>
          <a:xfrm>
            <a:off x="6348730" y="4688545"/>
            <a:ext cx="914400" cy="0"/>
          </a:xfrm>
          <a:prstGeom prst="straightConnector1">
            <a:avLst/>
          </a:prstGeom>
          <a:ln w="25400">
            <a:solidFill>
              <a:schemeClr val="tx1">
                <a:alpha val="8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4B62647-4E8A-4A13-B447-0B8FDA37ADC2}"/>
              </a:ext>
            </a:extLst>
          </p:cNvPr>
          <p:cNvCxnSpPr>
            <a:cxnSpLocks/>
          </p:cNvCxnSpPr>
          <p:nvPr userDrawn="1"/>
        </p:nvCxnSpPr>
        <p:spPr>
          <a:xfrm>
            <a:off x="7997190" y="4688545"/>
            <a:ext cx="91440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6708413-B8D6-42D9-9005-43FDC2511527}"/>
              </a:ext>
            </a:extLst>
          </p:cNvPr>
          <p:cNvCxnSpPr>
            <a:cxnSpLocks/>
          </p:cNvCxnSpPr>
          <p:nvPr userDrawn="1"/>
        </p:nvCxnSpPr>
        <p:spPr>
          <a:xfrm>
            <a:off x="9645650" y="4820857"/>
            <a:ext cx="91440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FC6F33-0745-4734-95E3-6F10CA71EADA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1384"/>
            <a:ext cx="117729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4">
            <a:extLst>
              <a:ext uri="{FF2B5EF4-FFF2-40B4-BE49-F238E27FC236}">
                <a16:creationId xmlns:a16="http://schemas.microsoft.com/office/drawing/2014/main" id="{F6D62279-E64F-470E-A2C2-F430664F1C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>
            <a:extLst>
              <a:ext uri="{FF2B5EF4-FFF2-40B4-BE49-F238E27FC236}">
                <a16:creationId xmlns:a16="http://schemas.microsoft.com/office/drawing/2014/main" id="{0F518AF1-53A8-49AD-A73D-06B4A4324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139A5FB1-6DD6-4016-87BC-E6D37AA06A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BF7F7606-9C75-4934-B93C-5CB0B6D2DE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139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B83F616-A480-419A-8402-13E6A0F2DC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755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7277A2ED-CB19-464B-9D26-DAF6746438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01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ABE89DC9-054F-40F2-A9D5-7E1F97873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447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E2B0A050-72AD-4A47-89D1-0560608B7D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293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D053D1F4-C0CF-4182-B398-079ACB112B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09859" y="5402784"/>
            <a:ext cx="1463041" cy="400110"/>
          </a:xfrm>
        </p:spPr>
        <p:txBody>
          <a:bodyPr wrap="square"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2000" spc="-2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pic>
        <p:nvPicPr>
          <p:cNvPr id="18" name="Picture 17" descr="Diagram&#10;&#10;Description automatically generated with low confidence">
            <a:extLst>
              <a:ext uri="{FF2B5EF4-FFF2-40B4-BE49-F238E27FC236}">
                <a16:creationId xmlns:a16="http://schemas.microsoft.com/office/drawing/2014/main" id="{DBF4DA95-530C-4EDE-88E5-AC0DE4DF8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79" y="4389057"/>
            <a:ext cx="863600" cy="863600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04575A8E-C1FC-4A9D-B469-C7E7067F9D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19" y="4389057"/>
            <a:ext cx="863600" cy="863600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371C9AF-AA52-477C-8B7B-9EC9E53E52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59" y="4389057"/>
            <a:ext cx="863600" cy="86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E5BA52-5102-4832-8D35-8AAB6C5622C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9" y="4389057"/>
            <a:ext cx="863600" cy="863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24BB18-F47F-4325-A07C-BB27765F229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39" y="4389057"/>
            <a:ext cx="863600" cy="863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563470-1FC9-489C-980E-D47EC5556BA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79" y="4389057"/>
            <a:ext cx="863600" cy="863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751CED-69C2-4058-878F-A5CBCA3E2E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9" y="4389057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834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66474325-61A2-4825-B652-B85A90A1C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0"/>
          <a:stretch/>
        </p:blipFill>
        <p:spPr>
          <a:xfrm>
            <a:off x="6096000" y="4234116"/>
            <a:ext cx="4517552" cy="2824822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64D7953E-7BCB-4A99-9114-B18B18FC46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19AEF9DE-C381-4649-9CB6-2D8D9B88C5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1429BD-DE02-46BD-9DBA-76E5C2655A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21169"/>
            <a:ext cx="10972800" cy="1015663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ts val="7200"/>
              </a:lnSpc>
              <a:buNone/>
              <a:defRPr sz="6000" spc="-21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064700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DB6E537E-F024-41A7-9496-46981457A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497871"/>
            <a:ext cx="11353799" cy="620683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4000" spc="-140"/>
            </a:lvl1pPr>
          </a:lstStyle>
          <a:p>
            <a:pPr marL="0" lvl="0">
              <a:lnSpc>
                <a:spcPts val="4000"/>
              </a:lnSpc>
            </a:pPr>
            <a:r>
              <a:rPr lang="en-US" dirty="0"/>
              <a:t>Title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30ABB66-4662-4C60-B07C-25A4EC3A80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8881093-2F6B-4A43-9D7B-9EE90919D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D076B-68E6-4ADD-898E-AE20C166FDD1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1384"/>
            <a:ext cx="117729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842E30-2F62-4F74-9BF2-0DA027D936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1" y="1616425"/>
            <a:ext cx="7086600" cy="1515030"/>
          </a:xfrm>
        </p:spPr>
        <p:txBody>
          <a:bodyPr>
            <a:spAutoFit/>
          </a:bodyPr>
          <a:lstStyle>
            <a:lvl1pPr>
              <a:lnSpc>
                <a:spcPts val="2800"/>
              </a:lnSpc>
              <a:spcBef>
                <a:spcPts val="1400"/>
              </a:spcBef>
              <a:defRPr sz="23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5367276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DB6E537E-F024-41A7-9496-46981457A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497871"/>
            <a:ext cx="11353799" cy="620683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4000" spc="-140"/>
            </a:lvl1pPr>
          </a:lstStyle>
          <a:p>
            <a:pPr marL="0" lvl="0">
              <a:lnSpc>
                <a:spcPts val="4000"/>
              </a:lnSpc>
            </a:pPr>
            <a:r>
              <a:rPr lang="en-US" dirty="0"/>
              <a:t>Title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30ABB66-4662-4C60-B07C-25A4EC3A80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8881093-2F6B-4A43-9D7B-9EE90919D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D076B-68E6-4ADD-898E-AE20C166FDD1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1384"/>
            <a:ext cx="117729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842E30-2F62-4F74-9BF2-0DA027D936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616423"/>
            <a:ext cx="11353797" cy="457066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24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42350665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DB6E537E-F024-41A7-9496-46981457A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497871"/>
            <a:ext cx="11353799" cy="620683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4000" spc="-140"/>
            </a:lvl1pPr>
          </a:lstStyle>
          <a:p>
            <a:pPr marL="0" lvl="0">
              <a:lnSpc>
                <a:spcPts val="4000"/>
              </a:lnSpc>
            </a:pPr>
            <a:r>
              <a:rPr lang="en-US" dirty="0"/>
              <a:t>Title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30ABB66-4662-4C60-B07C-25A4EC3A80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8881093-2F6B-4A43-9D7B-9EE90919D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D076B-68E6-4ADD-898E-AE20C166FDD1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1384"/>
            <a:ext cx="117729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842E30-2F62-4F74-9BF2-0DA027D936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616423"/>
            <a:ext cx="5448299" cy="457066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24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5FE6FF2-B1CD-4463-8971-287D20CF3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616423"/>
            <a:ext cx="5448301" cy="457066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24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8648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DB6E537E-F024-41A7-9496-46981457A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497871"/>
            <a:ext cx="11353799" cy="620683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4000" spc="-140"/>
            </a:lvl1pPr>
          </a:lstStyle>
          <a:p>
            <a:pPr marL="0" lvl="0">
              <a:lnSpc>
                <a:spcPts val="4000"/>
              </a:lnSpc>
            </a:pPr>
            <a:r>
              <a:rPr lang="en-US" dirty="0"/>
              <a:t>Title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30ABB66-4662-4C60-B07C-25A4EC3A80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A8881093-2F6B-4A43-9D7B-9EE90919D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D076B-68E6-4ADD-898E-AE20C166FDD1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1384"/>
            <a:ext cx="11772900" cy="0"/>
          </a:xfrm>
          <a:prstGeom prst="line">
            <a:avLst/>
          </a:prstGeom>
          <a:ln w="254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842E30-2F62-4F74-9BF2-0DA027D936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616423"/>
            <a:ext cx="3480815" cy="457066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24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5FE6FF2-B1CD-4463-8971-287D20CF3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5590" y="1616423"/>
            <a:ext cx="3480818" cy="457066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24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2B0926C-E563-47B4-B171-A2007A05C7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2083" y="1616423"/>
            <a:ext cx="3480816" cy="457066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2400" spc="-20" baseline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7048943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64D7953E-7BCB-4A99-9114-B18B18FC46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 descr="NCI-Logo-Gray-Knock-NEW.png">
            <a:extLst>
              <a:ext uri="{FF2B5EF4-FFF2-40B4-BE49-F238E27FC236}">
                <a16:creationId xmlns:a16="http://schemas.microsoft.com/office/drawing/2014/main" id="{19AEF9DE-C381-4649-9CB6-2D8D9B88C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1429BD-DE02-46BD-9DBA-76E5C2655A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858825"/>
            <a:ext cx="10972800" cy="1015663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ts val="7200"/>
              </a:lnSpc>
              <a:buNone/>
              <a:defRPr sz="6000" spc="-210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2950E3-028E-488B-A3A7-99578337ACEC}"/>
              </a:ext>
            </a:extLst>
          </p:cNvPr>
          <p:cNvCxnSpPr>
            <a:cxnSpLocks/>
          </p:cNvCxnSpPr>
          <p:nvPr userDrawn="1"/>
        </p:nvCxnSpPr>
        <p:spPr>
          <a:xfrm>
            <a:off x="0" y="3295561"/>
            <a:ext cx="114482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F20466E-8C16-4472-AB80-30F76EEE3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782140"/>
            <a:ext cx="10972800" cy="543867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ts val="3800"/>
              </a:lnSpc>
              <a:buNone/>
              <a:defRPr sz="2600" spc="-50" baseline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01921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63540"/>
            <a:ext cx="1097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5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1200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4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830" r:id="rId17"/>
  </p:sldLayoutIdLst>
  <p:hf sldNum="0" hdr="0" ft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30479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6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609585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5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914377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4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1219170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2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52396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1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63540"/>
            <a:ext cx="1097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5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7F7F7F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63A80243-55C2-1C49-BA61-21AC8F55AA45}" type="datetime4">
              <a:rPr lang="en-US" smtClean="0"/>
              <a:t>December 15, 2022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7F7F7F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rgbClr val="7F7F7F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sldNum="0" hdr="0" ft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594" indent="-228594" algn="l" defTabSz="457189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189" indent="-228594" algn="l" defTabSz="457189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783" indent="-228594" algn="l" defTabSz="457189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377" indent="-228594" algn="l" defTabSz="457189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2971" indent="-228594" algn="l" defTabSz="457189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63540"/>
            <a:ext cx="1097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5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8767E79B-3863-C648-ACD5-D5A69BA31F7C}" type="datetime4">
              <a:rPr lang="en-US" smtClean="0"/>
              <a:pPr>
                <a:defRPr/>
              </a:pPr>
              <a:t>December 15, 2022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hf sldNum="0" hdr="0" ft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30479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6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609585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5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914377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4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1219170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2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52396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1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63540"/>
            <a:ext cx="1097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5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7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hf sldNum="0" hdr="0" ft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30479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6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609585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5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914377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4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1219170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2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52396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1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D889C-FB2B-46F7-AC6E-A4BF08B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51377-68C4-41DA-858C-DC9179EB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6D4A6-A626-46C4-89F4-27B1C5861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449B-AC7E-4F0D-89B6-8EEDC7BBE895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97A2D-3E33-455A-94D4-AD1CC72D9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12D8D-77F2-4614-B617-F91656BF3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4F3D4-E8DB-4B98-BE1C-71DE6645B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 spc="0" baseline="0">
          <a:solidFill>
            <a:schemeClr val="tx1"/>
          </a:solidFill>
          <a:latin typeface="Poppins Medium" panose="00000600000000000000" pitchFamily="2" charset="0"/>
          <a:ea typeface="+mj-ea"/>
          <a:cs typeface="Poppins Medium" panose="000006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ts val="4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63539"/>
            <a:ext cx="1097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5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7F7F7F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63A80243-55C2-1C49-BA61-21AC8F55AA45}" type="datetime4">
              <a:rPr lang="en-US"/>
              <a:pPr>
                <a:defRPr/>
              </a:pPr>
              <a:t>December 15, 2022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7F7F7F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rgbClr val="7F7F7F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4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revention.cancer.gov/CSRN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hyperlink" Target="https://prevention.cancer.gov/CSR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7747"/>
            <a:ext cx="10363200" cy="1827843"/>
          </a:xfrm>
        </p:spPr>
        <p:txBody>
          <a:bodyPr/>
          <a:lstStyle/>
          <a:p>
            <a:pPr algn="ctr"/>
            <a:r>
              <a:rPr lang="en-US" sz="2800" dirty="0"/>
              <a:t>Pre-application Webinar</a:t>
            </a:r>
            <a:br>
              <a:rPr lang="en-US" sz="2800" dirty="0"/>
            </a:br>
            <a:r>
              <a:rPr lang="en-US" sz="2800" dirty="0"/>
              <a:t>RFA-CA-23-022-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Coordinating and Communication Center</a:t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78563"/>
            <a:ext cx="10363200" cy="881350"/>
          </a:xfrm>
        </p:spPr>
        <p:txBody>
          <a:bodyPr/>
          <a:lstStyle/>
          <a:p>
            <a:pPr algn="ctr"/>
            <a:r>
              <a:rPr lang="en-US" sz="2200" dirty="0"/>
              <a:t>Lori Minasian, MD, Deputy Director</a:t>
            </a:r>
          </a:p>
          <a:p>
            <a:pPr algn="ctr"/>
            <a:r>
              <a:rPr lang="en-US" sz="2200" dirty="0"/>
              <a:t>Division of Cancer Prevention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 defTabSz="609585">
              <a:defRPr/>
            </a:pPr>
            <a:r>
              <a:rPr lang="en-US" sz="2000" dirty="0">
                <a:solidFill>
                  <a:srgbClr val="606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December 16,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14C26-BE93-B849-809F-8B0DFB514FB5}"/>
              </a:ext>
            </a:extLst>
          </p:cNvPr>
          <p:cNvSpPr txBox="1"/>
          <p:nvPr/>
        </p:nvSpPr>
        <p:spPr>
          <a:xfrm>
            <a:off x="0" y="210659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Screening Research Network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(CSRN)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2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title" idx="4294967295"/>
          </p:nvPr>
        </p:nvSpPr>
        <p:spPr bwMode="auto">
          <a:xfrm>
            <a:off x="1047750" y="1828800"/>
            <a:ext cx="10229850" cy="32004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SapientCentroSlab-Light"/>
              </a:rPr>
              <a:t>Research Plan 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  <a:cs typeface="SapientCentroSlab-Light"/>
            </a:endParaRPr>
          </a:p>
        </p:txBody>
      </p:sp>
    </p:spTree>
    <p:extLst>
      <p:ext uri="{BB962C8B-B14F-4D97-AF65-F5344CB8AC3E}">
        <p14:creationId xmlns:p14="http://schemas.microsoft.com/office/powerpoint/2010/main" val="332540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33A-4415-4992-9B58-1D8F111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415545"/>
            <a:ext cx="11064240" cy="42319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 for CCC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8D48-F3EE-411A-9FB5-FCC903E929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3880" y="1089694"/>
            <a:ext cx="11064240" cy="5160724"/>
          </a:xfrm>
        </p:spPr>
        <p:txBody>
          <a:bodyPr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70C0"/>
                </a:solidFill>
              </a:rPr>
              <a:t>E</a:t>
            </a:r>
            <a:r>
              <a:rPr lang="en-US" sz="2200" b="1" i="0" dirty="0">
                <a:solidFill>
                  <a:srgbClr val="0070C0"/>
                </a:solidFill>
                <a:effectLst/>
              </a:rPr>
              <a:t>xperience</a:t>
            </a:r>
            <a:r>
              <a:rPr lang="en-US" sz="2200" b="1" i="0" dirty="0">
                <a:solidFill>
                  <a:srgbClr val="333333"/>
                </a:solidFill>
                <a:effectLst/>
              </a:rPr>
              <a:t>: </a:t>
            </a:r>
          </a:p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Summarize the collective experience in successfully developing, organizing, and coordinating multi-center clinical trials and studies within the last 5 years</a:t>
            </a:r>
          </a:p>
          <a:p>
            <a:pPr marL="0" indent="0" algn="l">
              <a:buNone/>
            </a:pPr>
            <a:endParaRPr lang="en-US" sz="2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en-US" sz="2200" b="1" dirty="0">
                <a:solidFill>
                  <a:srgbClr val="0070C0"/>
                </a:solidFill>
              </a:rPr>
              <a:t>Communication</a:t>
            </a:r>
            <a:r>
              <a:rPr lang="en-US" sz="2200" b="1" dirty="0">
                <a:solidFill>
                  <a:srgbClr val="333333"/>
                </a:solidFill>
              </a:rPr>
              <a:t>: </a:t>
            </a:r>
            <a:endParaRPr lang="en-US" sz="2200" b="1" i="0" dirty="0">
              <a:solidFill>
                <a:srgbClr val="333333"/>
              </a:solidFill>
              <a:effectLst/>
            </a:endParaRPr>
          </a:p>
          <a:p>
            <a:pPr algn="l">
              <a:buClr>
                <a:srgbClr val="9C1A31"/>
              </a:buClr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the communication process within the organizational structure. Explain the format for communication with committees and investigators</a:t>
            </a:r>
          </a:p>
          <a:p>
            <a:pPr algn="l">
              <a:buClr>
                <a:srgbClr val="9C1A31"/>
              </a:buClr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the communication approach for the Network as a whole including the development of recruitment and retention strategies and workshops</a:t>
            </a:r>
          </a:p>
        </p:txBody>
      </p:sp>
    </p:spTree>
    <p:extLst>
      <p:ext uri="{BB962C8B-B14F-4D97-AF65-F5344CB8AC3E}">
        <p14:creationId xmlns:p14="http://schemas.microsoft.com/office/powerpoint/2010/main" val="99371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454943-5FE5-870C-9DF0-8A0A02DA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Plan: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Trials Development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FFF1-4146-FE03-EE3D-99C082B223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8368" y="1081668"/>
            <a:ext cx="10887456" cy="5145565"/>
          </a:xfrm>
        </p:spPr>
        <p:txBody>
          <a:bodyPr/>
          <a:lstStyle/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the capability to develop, activate, conduct, and audit clinical studies in a timely manner</a:t>
            </a:r>
          </a:p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 past experience with, and approach to, investigator/institution rostering</a:t>
            </a:r>
          </a:p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the capacity to provide infrastructure for the support and management of the steering committee and subcommittees/working groups</a:t>
            </a:r>
          </a:p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the strategy for maintaining Network and study documents such as a manual of operations (guidelines), concepts, and protocols</a:t>
            </a:r>
          </a:p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the strategy for oversight and coordination of study development, participant accrual, study conduct, and on-site or remote auditing for prior trials and how this would be adapted to support the CSRN</a:t>
            </a:r>
          </a:p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Highlight any unique approaches of the proposed CCC that reflect innovative ways of coordinating multi-center clinical trial research with an emphasis on screening trials</a:t>
            </a:r>
          </a:p>
          <a:p>
            <a:pPr algn="l">
              <a:buFont typeface="Wingdings" pitchFamily="2" charset="2"/>
              <a:buChar char="§"/>
            </a:pPr>
            <a:r>
              <a:rPr lang="en-US" sz="2200" b="0" i="0" dirty="0">
                <a:solidFill>
                  <a:srgbClr val="333333"/>
                </a:solidFill>
                <a:effectLst/>
              </a:rPr>
              <a:t>Describe procedures for data quality monitoring including query resolution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333333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31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840C2E-D5F6-A3EC-0496-B96BFABD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Plan: 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Helvetica" pitchFamily="2" charset="0"/>
              </a:rPr>
              <a:t>Use of Infrastructure and Collaboration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6C14-1051-1558-FC9F-5C9B8CA458E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22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Describe the data management systems employed and prior experience with standard NCI tools including, but not limited to, Medidata Rave (experience with Medidata Rave not required)</a:t>
            </a:r>
          </a:p>
          <a:p>
            <a:r>
              <a:rPr lang="en-US" sz="22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Describe prior experience with a central IRB. Highlight any direct experience with the NCI CIRB</a:t>
            </a:r>
          </a:p>
          <a:p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Describe established methods and procedures for biospecimen collection tracking; assessing case eligibility and evaluability in collaboration with the SDMC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20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4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title" idx="4294967295"/>
          </p:nvPr>
        </p:nvSpPr>
        <p:spPr bwMode="auto">
          <a:xfrm>
            <a:off x="1047750" y="1828800"/>
            <a:ext cx="10229850" cy="32004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SapientCentroSlab-Light"/>
              </a:rPr>
              <a:t>Pilot or Feasibility Study </a:t>
            </a: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0"/>
                <a:cs typeface="SapientCentroSlab-Light"/>
              </a:rPr>
              <a:t>The Vanguard Study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36D3059-FD59-8FB4-E3A2-B8DDEBBCE9FA}"/>
              </a:ext>
            </a:extLst>
          </p:cNvPr>
          <p:cNvSpPr txBox="1">
            <a:spLocks/>
          </p:cNvSpPr>
          <p:nvPr/>
        </p:nvSpPr>
        <p:spPr>
          <a:xfrm>
            <a:off x="910773" y="4469301"/>
            <a:ext cx="10366827" cy="1559635"/>
          </a:xfrm>
          <a:prstGeom prst="rect">
            <a:avLst/>
          </a:prstGeom>
        </p:spPr>
        <p:txBody>
          <a:bodyPr/>
          <a:lstStyle>
            <a:lvl1pPr marL="228594" indent="-228594" algn="l" defTabSz="457189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189" indent="-228594" algn="l" defTabSz="457189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783" indent="-228594" algn="l" defTabSz="457189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377" indent="-228594" algn="l" defTabSz="457189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2971" indent="-228594" algn="l" defTabSz="457189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The Vanguard study is a preliminary design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The protocol will require input from each CSRN component </a:t>
            </a:r>
          </a:p>
        </p:txBody>
      </p:sp>
    </p:spTree>
    <p:extLst>
      <p:ext uri="{BB962C8B-B14F-4D97-AF65-F5344CB8AC3E}">
        <p14:creationId xmlns:p14="http://schemas.microsoft.com/office/powerpoint/2010/main" val="63547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33A-4415-4992-9B58-1D8F111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415545"/>
            <a:ext cx="11064240" cy="42319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Vanguard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8D48-F3EE-411A-9FB5-FCC903E929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3880" y="984187"/>
            <a:ext cx="11064240" cy="5160724"/>
          </a:xfrm>
        </p:spPr>
        <p:txBody>
          <a:bodyPr/>
          <a:lstStyle/>
          <a:p>
            <a:pPr marL="158757" indent="0" defTabSz="609570">
              <a:spcAft>
                <a:spcPts val="1200"/>
              </a:spcAft>
              <a:buClr>
                <a:srgbClr val="BB0E3D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Pilot and feasibility study  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Basic parameters of the Vanguard are described in each CSRN RFA (Research Plan, Section IV)</a:t>
            </a:r>
          </a:p>
        </p:txBody>
      </p:sp>
      <p:pic>
        <p:nvPicPr>
          <p:cNvPr id="4" name="Picture 3" descr="An image illustrating the Vanguard Study, including 2 randomization MCD Arms, 3 variations of interventions, and the objectives of the Vanguard Study listed.">
            <a:extLst>
              <a:ext uri="{FF2B5EF4-FFF2-40B4-BE49-F238E27FC236}">
                <a16:creationId xmlns:a16="http://schemas.microsoft.com/office/drawing/2014/main" id="{FDD1ECAB-87B0-38AC-9BFF-D5E23BB34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" t="14370" r="6355" b="18370"/>
          <a:stretch/>
        </p:blipFill>
        <p:spPr>
          <a:xfrm>
            <a:off x="1312976" y="2323070"/>
            <a:ext cx="9566048" cy="421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7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33A-4415-4992-9B58-1D8F111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415545"/>
            <a:ext cx="11064240" cy="42319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Design for the Vanguard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8D48-F3EE-411A-9FB5-FCC903E929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3880" y="1064712"/>
            <a:ext cx="11064240" cy="5223199"/>
          </a:xfrm>
        </p:spPr>
        <p:txBody>
          <a:bodyPr/>
          <a:lstStyle/>
          <a:p>
            <a:pPr marL="0" indent="0">
              <a:lnSpc>
                <a:spcPts val="2800"/>
              </a:lnSpc>
              <a:spcAft>
                <a:spcPts val="1200"/>
              </a:spcAft>
              <a:buClr>
                <a:srgbClr val="002060"/>
              </a:buClr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Vanguard study will randomize participants to one of 3 arms. </a:t>
            </a:r>
          </a:p>
          <a:p>
            <a:pPr marL="0" indent="0">
              <a:lnSpc>
                <a:spcPts val="2800"/>
              </a:lnSpc>
              <a:spcAft>
                <a:spcPts val="1200"/>
              </a:spcAft>
              <a:buClr>
                <a:srgbClr val="002060"/>
              </a:buClr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arm will contain approximately 8000 individuals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Arm 1 will be the control arm and participants allocated to Arm 1 will receive standard of care screening 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Arms 2 and 3 will each receive a different MCD test annually for 2 years in addition to standard of care screening </a:t>
            </a:r>
          </a:p>
          <a:p>
            <a:pPr marL="0" indent="0">
              <a:lnSpc>
                <a:spcPts val="2800"/>
              </a:lnSpc>
              <a:spcAft>
                <a:spcPts val="1200"/>
              </a:spcAft>
              <a:buClr>
                <a:srgbClr val="002060"/>
              </a:buClr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Participants in MCD arms will undergo additional diagnostic tests based on a positive MCD result and the type of cancer that the MCD is intended to test for and/or identifies (for example if an MCD indicates the participant has a GI malignancy, they will undergo a GI malignancy workup)</a:t>
            </a:r>
          </a:p>
          <a:p>
            <a:pPr marL="0" indent="0">
              <a:lnSpc>
                <a:spcPts val="2800"/>
              </a:lnSpc>
              <a:spcAft>
                <a:spcPts val="1200"/>
              </a:spcAft>
              <a:buClr>
                <a:srgbClr val="002060"/>
              </a:buClr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anticipated that 1% of assay results will be positive and approximately 60% of positive results will reach a diagnostic resolution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792" lvl="1" indent="0">
              <a:lnSpc>
                <a:spcPts val="2800"/>
              </a:lnSpc>
              <a:spcAft>
                <a:spcPts val="80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346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AE51-E3F3-E891-316E-68E9A53C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CCC and the Vanguard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D11A7-3D59-77B9-0287-F697597BFA6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Describe the CCC's approach to this pilot study</a:t>
            </a:r>
            <a:r>
              <a:rPr lang="en-US" sz="22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Include information regarding communication and collaboration with 10-15 ACCESS Hubs.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include a detailed description of participant recruitment and retention strategy</a:t>
            </a:r>
            <a:r>
              <a:rPr lang="en-US" sz="2066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53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title" idx="4294967295"/>
          </p:nvPr>
        </p:nvSpPr>
        <p:spPr bwMode="auto">
          <a:xfrm>
            <a:off x="1047750" y="1828800"/>
            <a:ext cx="10229850" cy="32004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SapientCentroSlab-Light"/>
              </a:rPr>
              <a:t>Questions?</a:t>
            </a: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  <a:cs typeface="SapientCentroSlab-Light"/>
            </a:endParaRPr>
          </a:p>
        </p:txBody>
      </p:sp>
    </p:spTree>
    <p:extLst>
      <p:ext uri="{BB962C8B-B14F-4D97-AF65-F5344CB8AC3E}">
        <p14:creationId xmlns:p14="http://schemas.microsoft.com/office/powerpoint/2010/main" val="387598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841007" y="295668"/>
            <a:ext cx="4198585" cy="18980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Thank you!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9CC31-8E14-0C29-C0E6-F7BED8C919A3}"/>
              </a:ext>
            </a:extLst>
          </p:cNvPr>
          <p:cNvSpPr txBox="1"/>
          <p:nvPr/>
        </p:nvSpPr>
        <p:spPr>
          <a:xfrm>
            <a:off x="457197" y="2404892"/>
            <a:ext cx="8789119" cy="1569660"/>
          </a:xfrm>
          <a:prstGeom prst="rect">
            <a:avLst/>
          </a:prstGeom>
          <a:solidFill>
            <a:srgbClr val="2A5D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access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https://prevention.cancer.gov/CSRN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up to date information and FAQs for the CSRN</a:t>
            </a:r>
          </a:p>
        </p:txBody>
      </p:sp>
    </p:spTree>
    <p:extLst>
      <p:ext uri="{BB962C8B-B14F-4D97-AF65-F5344CB8AC3E}">
        <p14:creationId xmlns:p14="http://schemas.microsoft.com/office/powerpoint/2010/main" val="426619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45F3-2519-41F9-9E11-DCE53CED6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RFAs released on November 18, 2022</a:t>
            </a:r>
          </a:p>
        </p:txBody>
      </p:sp>
      <p:pic>
        <p:nvPicPr>
          <p:cNvPr id="7" name="Content Placeholder 6" descr="Cancer Screening Research Network Funding Opportunity Announcements Published.  For more information, https://prevention.cancer.gov/CSRN.">
            <a:extLst>
              <a:ext uri="{FF2B5EF4-FFF2-40B4-BE49-F238E27FC236}">
                <a16:creationId xmlns:a16="http://schemas.microsoft.com/office/drawing/2014/main" id="{AB95B4A8-5641-415B-9B9E-2CBE30F60BF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1259214"/>
            <a:ext cx="9601200" cy="480060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C73BE99-32B0-4162-8F50-D6E869D77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46273" y="3948545"/>
            <a:ext cx="3771900" cy="23171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3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B89827-5864-48CE-899C-8667505DE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961405"/>
            <a:ext cx="10972800" cy="461665"/>
          </a:xfrm>
        </p:spPr>
        <p:txBody>
          <a:bodyPr/>
          <a:lstStyle/>
          <a:p>
            <a:r>
              <a:rPr lang="en-US" dirty="0">
                <a:solidFill>
                  <a:srgbClr val="E6E6E6"/>
                </a:solidFill>
              </a:rPr>
              <a:t>NCI OUT Slate</a:t>
            </a:r>
          </a:p>
        </p:txBody>
      </p:sp>
      <p:pic>
        <p:nvPicPr>
          <p:cNvPr id="2" name="Last slide video.mp4" descr="U.S. Department of Health &amp; Human Services, National Institutes of Health, National Cancer Institute, cancer.gov, 1-800-4-CANCER">
            <a:hlinkClick r:id="" action="ppaction://media"/>
            <a:extLst>
              <a:ext uri="{FF2B5EF4-FFF2-40B4-BE49-F238E27FC236}">
                <a16:creationId xmlns:a16="http://schemas.microsoft.com/office/drawing/2014/main" id="{409837CB-6D91-AC9C-17D8-700B20D26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0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33A-4415-4992-9B58-1D8F111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215629"/>
            <a:ext cx="11064240" cy="974184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and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8D48-F3EE-411A-9FB5-FCC903E929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3880" y="1837272"/>
            <a:ext cx="11064240" cy="3788025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purpose of the CSRN is to address questions related to the cancer screening continuum of care:</a:t>
            </a:r>
          </a:p>
          <a:p>
            <a:pPr marL="914400" indent="-450850">
              <a:lnSpc>
                <a:spcPts val="2800"/>
              </a:lnSpc>
              <a:spcBef>
                <a:spcPts val="0"/>
              </a:spcBef>
              <a:spcAft>
                <a:spcPts val="1800"/>
              </a:spcAft>
              <a:buClr>
                <a:srgbClr val="9C1A3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Efficacy, effectiveness, best practices, adoption, adaption, implementation, etc. for each step in this continuum</a:t>
            </a:r>
          </a:p>
        </p:txBody>
      </p:sp>
    </p:spTree>
    <p:extLst>
      <p:ext uri="{BB962C8B-B14F-4D97-AF65-F5344CB8AC3E}">
        <p14:creationId xmlns:p14="http://schemas.microsoft.com/office/powerpoint/2010/main" val="68350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33A-4415-4992-9B58-1D8F111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415545"/>
            <a:ext cx="11064240" cy="42319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Goals of CSRN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8D48-F3EE-411A-9FB5-FCC903E929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4610" y="1010691"/>
            <a:ext cx="11183509" cy="5160724"/>
          </a:xfrm>
        </p:spPr>
        <p:txBody>
          <a:bodyPr/>
          <a:lstStyle/>
          <a:p>
            <a:pPr marL="0" indent="0" defTabSz="609570">
              <a:spcAft>
                <a:spcPts val="1200"/>
              </a:spcAft>
              <a:buClr>
                <a:srgbClr val="BB0E3D"/>
              </a:buClr>
              <a:buNone/>
              <a:defRPr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the organizational infrastructure for all necessary components to implement cancer screening clinical trials and studies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cancer screening trials/studies to evaluate emerging technologies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Assess the clinical utility of cancer screening programs or biomarkers of detection including downstream interventions and health outcomes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precision medicine approaches to screening using novel risk assessment tools to individualize screening protocols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the effectiveness, feasibility, and scalability of screening strategies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Identify and address technical, process, and cultural challenges to adapt implementation of screening strategies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surveillance of cancer screening in diverse populations</a:t>
            </a:r>
          </a:p>
          <a:p>
            <a:pPr marL="914400" lvl="1" indent="-4508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9C1A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cancer screening studies to evaluate clinical workflow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548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37CD3-1B7C-40CC-8BD3-D3C98E60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415545"/>
            <a:ext cx="11064240" cy="42319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CSRN Structure</a:t>
            </a:r>
          </a:p>
        </p:txBody>
      </p:sp>
      <p:pic>
        <p:nvPicPr>
          <p:cNvPr id="4" name="Picture 3" descr="A diagram displaying the how the CSRN Structure functions within the Coordinating Communications Center (CCC), Steering Committee, Statistics and Data Management Center (SDMC), and the 10-15 ACCrual, Enrollment and Screening Sites (ACCESS) Hubs.">
            <a:extLst>
              <a:ext uri="{FF2B5EF4-FFF2-40B4-BE49-F238E27FC236}">
                <a16:creationId xmlns:a16="http://schemas.microsoft.com/office/drawing/2014/main" id="{EF3B5C4C-B0C2-F9D0-6C69-FA0CF055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14"/>
          <a:stretch/>
        </p:blipFill>
        <p:spPr>
          <a:xfrm>
            <a:off x="1321903" y="1061913"/>
            <a:ext cx="10211477" cy="53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7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33A-4415-4992-9B58-1D8F111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415545"/>
            <a:ext cx="11064240" cy="42319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and Communication Center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8D48-F3EE-411A-9FB5-FCC903E929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3880" y="1050448"/>
            <a:ext cx="11064240" cy="5160724"/>
          </a:xfrm>
        </p:spPr>
        <p:txBody>
          <a:bodyPr/>
          <a:lstStyle/>
          <a:p>
            <a:pPr marL="749300" lvl="1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Provide scientific leadership for the overall development, conduct, and coordination for CSRN trials and studies</a:t>
            </a:r>
          </a:p>
          <a:p>
            <a:pPr marL="749300" lvl="1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Work collaboratively with NCI program staff in the creation and management of study operations, design, and communication</a:t>
            </a:r>
          </a:p>
          <a:p>
            <a:pPr marL="749300" lvl="1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Develop and implement trial-specific participant recruitment and retention strategies</a:t>
            </a:r>
          </a:p>
          <a:p>
            <a:pPr marL="749300" lvl="1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Develop and update the trial information website</a:t>
            </a:r>
          </a:p>
          <a:p>
            <a:pPr marL="749300" lvl="1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Interact with companies providing materials to CSRN trials and in collaboration with NCI program staff and participate in technology assessment</a:t>
            </a:r>
          </a:p>
          <a:p>
            <a:pPr marL="749300" lvl="1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Collaborate with SDMC and ACCESS Hubs for Vanguard development </a:t>
            </a:r>
          </a:p>
          <a:p>
            <a:pPr marL="749300" lvl="1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Provide education, training, and support to ACCESS Hubs </a:t>
            </a:r>
          </a:p>
          <a:p>
            <a:pPr marL="615957" indent="-457200" defTabSz="609570">
              <a:spcAft>
                <a:spcPts val="1200"/>
              </a:spcAft>
              <a:buClr>
                <a:srgbClr val="BB0E3D"/>
              </a:buClr>
              <a:defRPr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6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33A-4415-4992-9B58-1D8F111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0783"/>
            <a:ext cx="12192000" cy="42319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CSRN Will Use the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NCI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linical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nfrastructure</a:t>
            </a:r>
            <a:br>
              <a:rPr lang="en-US" sz="3600" b="1" dirty="0">
                <a:solidFill>
                  <a:srgbClr val="000000"/>
                </a:solidFill>
                <a:latin typeface="+mj-lt"/>
              </a:rPr>
            </a:b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NIH &gt; National Cancer Institute">
            <a:extLst>
              <a:ext uri="{FF2B5EF4-FFF2-40B4-BE49-F238E27FC236}">
                <a16:creationId xmlns:a16="http://schemas.microsoft.com/office/drawing/2014/main" id="{18A644A3-E889-81A3-FE3F-984E708C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75" y="6390874"/>
            <a:ext cx="2971800" cy="3937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47B91F1-0827-F598-D4D6-7C22F0F0D095}"/>
              </a:ext>
            </a:extLst>
          </p:cNvPr>
          <p:cNvSpPr txBox="1"/>
          <p:nvPr/>
        </p:nvSpPr>
        <p:spPr>
          <a:xfrm>
            <a:off x="7245753" y="640305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https://prevention.cancer.gov/CSRN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A diagram depicting the NCI Clinical Research Infrastructure.">
            <a:extLst>
              <a:ext uri="{FF2B5EF4-FFF2-40B4-BE49-F238E27FC236}">
                <a16:creationId xmlns:a16="http://schemas.microsoft.com/office/drawing/2014/main" id="{2310A260-A107-CB4C-D86D-30307A6FC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42" y="663356"/>
            <a:ext cx="10782515" cy="57653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F85FE4-56F3-407D-891E-B842568B9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99564" y="6247217"/>
            <a:ext cx="4800600" cy="6107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0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ABEB-B257-DE18-948C-F12ABFE5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Important information about the application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13297-E930-9E20-C360-EFAC1E475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latin typeface="Helvetica" pitchFamily="2" charset="0"/>
              </a:rPr>
              <a:t>Research</a:t>
            </a:r>
            <a:r>
              <a:rPr lang="en-US" dirty="0"/>
              <a:t> Strategy is limited to 12 pages</a:t>
            </a:r>
          </a:p>
        </p:txBody>
      </p:sp>
      <p:pic>
        <p:nvPicPr>
          <p:cNvPr id="5" name="Picture 4" descr="NIH &gt; National Cancer Institute">
            <a:extLst>
              <a:ext uri="{FF2B5EF4-FFF2-40B4-BE49-F238E27FC236}">
                <a16:creationId xmlns:a16="http://schemas.microsoft.com/office/drawing/2014/main" id="{564878B5-9B4D-690A-9E42-1C7BE674B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2921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57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A6710D-2D99-50FD-640A-5F5E9C10F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3495" cy="6858000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517C4B9C-6F1A-42BF-A8BB-A77A4DA44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62" y="50150"/>
            <a:ext cx="10521109" cy="787103"/>
          </a:xfrm>
          <a:noFill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</a:rPr>
              <a:t>Attachments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BC8D7-1308-49C2-9D24-8BF810F3CA7B}"/>
              </a:ext>
            </a:extLst>
          </p:cNvPr>
          <p:cNvSpPr txBox="1"/>
          <p:nvPr/>
        </p:nvSpPr>
        <p:spPr>
          <a:xfrm>
            <a:off x="-1" y="713874"/>
            <a:ext cx="12109054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Attachment 1: Completed Multi-Site Clinical Studies and Trials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. </a:t>
            </a:r>
            <a:r>
              <a:rPr lang="en-US" sz="2400" b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List all network/multi-center trials which this organization has coordinated and completed during the last 5 years. Projects conducted by or coordinated by the CCC applicant institution(s) as well as projects conducted by affiliated organizations should be included.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Attachment 2: Recruitment and Retention. Include a table of recruitment and retention statistics for trials completed within the last 5 years. Provide information regarding recruited participant demographics (including race and ethnicity) and accrual of underserved populations.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Attachment 3: Completed Clinical Trial Auditing Projects. List all clinical trial auditing projects completed during the last 5 years. Projects conducted by or coordinated by the CCC applicant institution(s) as well as projects conducted by affiliated organizations should be included.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Attachment 4: Auditing Policy. Provide the proposed auditing policy, including how patient cases are selected for auditing and how data is validated at the site and in associated clinical trial databases.</a:t>
            </a:r>
          </a:p>
        </p:txBody>
      </p:sp>
    </p:spTree>
    <p:extLst>
      <p:ext uri="{BB962C8B-B14F-4D97-AF65-F5344CB8AC3E}">
        <p14:creationId xmlns:p14="http://schemas.microsoft.com/office/powerpoint/2010/main" val="344576146"/>
      </p:ext>
    </p:extLst>
  </p:cSld>
  <p:clrMapOvr>
    <a:masterClrMapping/>
  </p:clrMapOvr>
</p:sld>
</file>

<file path=ppt/theme/theme1.xml><?xml version="1.0" encoding="utf-8"?>
<a:theme xmlns:a="http://schemas.openxmlformats.org/drawingml/2006/main" name="NCI PPT Template 16x9 BLU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CI PPT Template 4x3 BLU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CI PPT Template 16x9 BLU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CI PPT Template 16x9 GRAY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resenter">
  <a:themeElements>
    <a:clrScheme name="NCI DCP">
      <a:dk1>
        <a:srgbClr val="3D4551"/>
      </a:dk1>
      <a:lt1>
        <a:srgbClr val="FFFFFF"/>
      </a:lt1>
      <a:dk2>
        <a:srgbClr val="3D4551"/>
      </a:dk2>
      <a:lt2>
        <a:srgbClr val="FFFFFF"/>
      </a:lt2>
      <a:accent1>
        <a:srgbClr val="007BBD"/>
      </a:accent1>
      <a:accent2>
        <a:srgbClr val="4BBFC6"/>
      </a:accent2>
      <a:accent3>
        <a:srgbClr val="298085"/>
      </a:accent3>
      <a:accent4>
        <a:srgbClr val="DDAA01"/>
      </a:accent4>
      <a:accent5>
        <a:srgbClr val="BB0E3D"/>
      </a:accent5>
      <a:accent6>
        <a:srgbClr val="3D4551"/>
      </a:accent6>
      <a:hlink>
        <a:srgbClr val="007BBD"/>
      </a:hlink>
      <a:folHlink>
        <a:srgbClr val="007BBD"/>
      </a:folHlink>
    </a:clrScheme>
    <a:fontScheme name="NCI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CI PPT Template 4x3 RED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FAE6BB200FF84DBA925F5486E92C4C" ma:contentTypeVersion="2" ma:contentTypeDescription="Create a new document." ma:contentTypeScope="" ma:versionID="0d148ccee872e94d2debbb9f10788386">
  <xsd:schema xmlns:xsd="http://www.w3.org/2001/XMLSchema" xmlns:xs="http://www.w3.org/2001/XMLSchema" xmlns:p="http://schemas.microsoft.com/office/2006/metadata/properties" xmlns:ns2="39204735-e5ef-417b-bb4f-b62eebdca668" targetNamespace="http://schemas.microsoft.com/office/2006/metadata/properties" ma:root="true" ma:fieldsID="5f364b995e11d5cd66d7e295e13cad99" ns2:_="">
    <xsd:import namespace="39204735-e5ef-417b-bb4f-b62eebdca6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204735-e5ef-417b-bb4f-b62eebdca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D8B437-0070-422F-BA3B-8F5040FF4D4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9204735-e5ef-417b-bb4f-b62eebdca668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9B0C71-7358-4FD4-B221-834B2361F4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597ABF-5B7D-4CEE-9812-E28F6306F1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204735-e5ef-417b-bb4f-b62eebdca6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20317</TotalTime>
  <Words>1059</Words>
  <Application>Microsoft Office PowerPoint</Application>
  <PresentationFormat>Widescreen</PresentationFormat>
  <Paragraphs>91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Calibri</vt:lpstr>
      <vt:lpstr>Helvetica</vt:lpstr>
      <vt:lpstr>Montserrat-Regular</vt:lpstr>
      <vt:lpstr>Open Sans</vt:lpstr>
      <vt:lpstr>Open Sans (Body)</vt:lpstr>
      <vt:lpstr>Open Sans Semibold</vt:lpstr>
      <vt:lpstr>Poppins ExtraLight</vt:lpstr>
      <vt:lpstr>Poppins Light</vt:lpstr>
      <vt:lpstr>Poppins Medium</vt:lpstr>
      <vt:lpstr>Poppins SemiBold</vt:lpstr>
      <vt:lpstr>SapientCentroSlab-Light</vt:lpstr>
      <vt:lpstr>Times New Roman</vt:lpstr>
      <vt:lpstr>Wingdings</vt:lpstr>
      <vt:lpstr>NCI PPT Template 16x9 BLUE</vt:lpstr>
      <vt:lpstr>1_NCI PPT Template 4x3 BLUE</vt:lpstr>
      <vt:lpstr>1_NCI PPT Template 16x9 BLUE</vt:lpstr>
      <vt:lpstr>NCI PPT Template 16x9 GRAY</vt:lpstr>
      <vt:lpstr>Presenter</vt:lpstr>
      <vt:lpstr>NCI PPT Template 4x3 RED</vt:lpstr>
      <vt:lpstr>Pre-application Webinar RFA-CA-23-022- Coordinating and Communication Center </vt:lpstr>
      <vt:lpstr>RFAs released on November 18, 2022</vt:lpstr>
      <vt:lpstr>Purpose and Rationale</vt:lpstr>
      <vt:lpstr>Overall Goals of CSRN </vt:lpstr>
      <vt:lpstr>CSRN Structure</vt:lpstr>
      <vt:lpstr>Coordinating and Communication Center </vt:lpstr>
      <vt:lpstr> CSRN Will Use the NCI Clinical Research Infrastructure </vt:lpstr>
      <vt:lpstr>Important information about the application </vt:lpstr>
      <vt:lpstr>Attachments</vt:lpstr>
      <vt:lpstr>Research Plan  </vt:lpstr>
      <vt:lpstr>Research Plan for CCC</vt:lpstr>
      <vt:lpstr>Research Plan: Clinical Trials Development and Support</vt:lpstr>
      <vt:lpstr>Research Plan: Use of Infrastructure and Collaboration</vt:lpstr>
      <vt:lpstr>Pilot or Feasibility Study  The Vanguard Study</vt:lpstr>
      <vt:lpstr>The Vanguard Study</vt:lpstr>
      <vt:lpstr>Preliminary Design for the Vanguard Study</vt:lpstr>
      <vt:lpstr>CCC and the Vanguard Study</vt:lpstr>
      <vt:lpstr>Questions? </vt:lpstr>
      <vt:lpstr>Thank you! </vt:lpstr>
      <vt:lpstr>NCI OUT Slate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Pre-application Webinar – All CSRN Components RFA-CA-23-020, RFA-CA-23-021, RFA-CA-23-022</dc:title>
  <dc:creator>NCI Division of Cancer Prevention</dc:creator>
  <cp:keywords>Cancer Screening Research Network; CSRN; Lori Minasian, MD, Deputy Director; National Cancer Institute; NCI; Division of Cancer Prevention (DCP)</cp:keywords>
  <cp:lastModifiedBy>Randall, Wayne (NIH/NCI) [C]</cp:lastModifiedBy>
  <cp:revision>592</cp:revision>
  <cp:lastPrinted>2022-11-08T22:13:24Z</cp:lastPrinted>
  <dcterms:created xsi:type="dcterms:W3CDTF">2020-05-20T20:19:04Z</dcterms:created>
  <dcterms:modified xsi:type="dcterms:W3CDTF">2022-12-15T18:59:25Z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0x01010065FAE6BB200FF84DBA925F5486E92C4C</vt:lpwstr>
  </property>
</Properties>
</file>