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1" r:id="rId4"/>
  </p:sldMasterIdLst>
  <p:notesMasterIdLst>
    <p:notesMasterId r:id="rId23"/>
  </p:notesMasterIdLst>
  <p:handoutMasterIdLst>
    <p:handoutMasterId r:id="rId24"/>
  </p:handoutMasterIdLst>
  <p:sldIdLst>
    <p:sldId id="267" r:id="rId5"/>
    <p:sldId id="6336" r:id="rId6"/>
    <p:sldId id="389" r:id="rId7"/>
    <p:sldId id="6368" r:id="rId8"/>
    <p:sldId id="1084" r:id="rId9"/>
    <p:sldId id="298" r:id="rId10"/>
    <p:sldId id="279" r:id="rId11"/>
    <p:sldId id="274" r:id="rId12"/>
    <p:sldId id="6537" r:id="rId13"/>
    <p:sldId id="6369" r:id="rId14"/>
    <p:sldId id="6539" r:id="rId15"/>
    <p:sldId id="6538" r:id="rId16"/>
    <p:sldId id="6541" r:id="rId17"/>
    <p:sldId id="387" r:id="rId18"/>
    <p:sldId id="367" r:id="rId19"/>
    <p:sldId id="6323" r:id="rId20"/>
    <p:sldId id="365" r:id="rId21"/>
    <p:sldId id="380" r:id="rId22"/>
  </p:sldIdLst>
  <p:sldSz cx="9144000" cy="6858000" type="screen4x3"/>
  <p:notesSz cx="6950075" cy="9236075"/>
  <p:defaultTextStyle>
    <a:defPPr>
      <a:defRPr lang="en-US"/>
    </a:defPPr>
    <a:lvl1pPr marL="0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14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31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44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060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580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088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03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119" algn="l" defTabSz="9130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F1F"/>
    <a:srgbClr val="8ABA3C"/>
    <a:srgbClr val="640000"/>
    <a:srgbClr val="CBFDC3"/>
    <a:srgbClr val="FFFF99"/>
    <a:srgbClr val="861468"/>
    <a:srgbClr val="C31BE5"/>
    <a:srgbClr val="577525"/>
    <a:srgbClr val="EC14D2"/>
    <a:srgbClr val="EB1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D17213-58CB-45C0-BD06-48870AD3B98C}" v="9" dt="2022-12-12T19:43:42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82" autoAdjust="0"/>
    <p:restoredTop sz="96159" autoAdjust="0"/>
  </p:normalViewPr>
  <p:slideViewPr>
    <p:cSldViewPr>
      <p:cViewPr varScale="1">
        <p:scale>
          <a:sx n="100" d="100"/>
          <a:sy n="100" d="100"/>
        </p:scale>
        <p:origin x="160" y="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842" y="2514"/>
      </p:cViewPr>
      <p:guideLst>
        <p:guide orient="horz" pos="2909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.csr.nih.gov/StudySections/DABP/EPH/ASPA" TargetMode="External"/><Relationship Id="rId3" Type="http://schemas.openxmlformats.org/officeDocument/2006/relationships/hyperlink" Target="https://public.csr.nih.gov/StudySections/DABP/EPH" TargetMode="External"/><Relationship Id="rId7" Type="http://schemas.openxmlformats.org/officeDocument/2006/relationships/hyperlink" Target="https://public.csr.nih.gov/StudySections/DTCS/CDPT/MCDC" TargetMode="External"/><Relationship Id="rId2" Type="http://schemas.openxmlformats.org/officeDocument/2006/relationships/hyperlink" Target="https://public.csr.nih.gov/StudySections/DBIB/BTC/BMCD" TargetMode="External"/><Relationship Id="rId1" Type="http://schemas.openxmlformats.org/officeDocument/2006/relationships/hyperlink" Target="https://public.csr.nih.gov/StudySections/DABP/EPH/SEDH" TargetMode="External"/><Relationship Id="rId6" Type="http://schemas.openxmlformats.org/officeDocument/2006/relationships/hyperlink" Target="https://public.csr.nih.gov/StudySections/DABP/EPH/LHB" TargetMode="External"/><Relationship Id="rId5" Type="http://schemas.openxmlformats.org/officeDocument/2006/relationships/hyperlink" Target="https://public.csr.nih.gov/StudySections/DBIB/BTC/CG" TargetMode="External"/><Relationship Id="rId10" Type="http://schemas.openxmlformats.org/officeDocument/2006/relationships/hyperlink" Target="https://public.csr.nih.gov/StudySections/DABP/EPH/CRD" TargetMode="External"/><Relationship Id="rId4" Type="http://schemas.openxmlformats.org/officeDocument/2006/relationships/hyperlink" Target="https://public.csr.nih.gov/StudySections/DTCS/RCCS/CCHS" TargetMode="External"/><Relationship Id="rId9" Type="http://schemas.openxmlformats.org/officeDocument/2006/relationships/hyperlink" Target="https://public.csr.nih.gov/StudySections/DTCS/CDPT/CONC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.csr.nih.gov/StudySections/DABP/EPH/CRD" TargetMode="External"/><Relationship Id="rId3" Type="http://schemas.openxmlformats.org/officeDocument/2006/relationships/hyperlink" Target="https://public.csr.nih.gov/StudySections/DABP/EPH/ASPA" TargetMode="External"/><Relationship Id="rId7" Type="http://schemas.openxmlformats.org/officeDocument/2006/relationships/hyperlink" Target="https://public.csr.nih.gov/StudySections/DTCS/CDPT/CONC" TargetMode="External"/><Relationship Id="rId2" Type="http://schemas.openxmlformats.org/officeDocument/2006/relationships/hyperlink" Target="https://public.csr.nih.gov/StudySections/DTCS/CDPT/MCDC" TargetMode="External"/><Relationship Id="rId1" Type="http://schemas.openxmlformats.org/officeDocument/2006/relationships/hyperlink" Target="https://public.csr.nih.gov/StudySections/DBIB/BTC/CG" TargetMode="External"/><Relationship Id="rId6" Type="http://schemas.openxmlformats.org/officeDocument/2006/relationships/hyperlink" Target="https://public.csr.nih.gov/StudySections/DTCS/RCCS/CCHS" TargetMode="External"/><Relationship Id="rId5" Type="http://schemas.openxmlformats.org/officeDocument/2006/relationships/hyperlink" Target="https://public.csr.nih.gov/StudySections/DABP/EPH" TargetMode="External"/><Relationship Id="rId10" Type="http://schemas.openxmlformats.org/officeDocument/2006/relationships/hyperlink" Target="https://public.csr.nih.gov/StudySections/DABP/EPH/LHB" TargetMode="External"/><Relationship Id="rId4" Type="http://schemas.openxmlformats.org/officeDocument/2006/relationships/hyperlink" Target="https://public.csr.nih.gov/StudySections/DBIB/BTC/BMCD" TargetMode="External"/><Relationship Id="rId9" Type="http://schemas.openxmlformats.org/officeDocument/2006/relationships/hyperlink" Target="https://public.csr.nih.gov/StudySections/DABP/EPH/SEDH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C0717-63B4-4D6F-85D9-21DAE37E885E}" type="doc">
      <dgm:prSet loTypeId="urn:microsoft.com/office/officeart/2005/8/layout/venn1" loCatId="relationship" qsTypeId="urn:microsoft.com/office/officeart/2005/8/quickstyle/simple1" qsCatId="simple" csTypeId="urn:microsoft.com/office/officeart/2005/8/colors/accent4_5" csCatId="accent4" phldr="1"/>
      <dgm:spPr/>
    </dgm:pt>
    <dgm:pt modelId="{5DB11C22-8F42-415C-B5F2-DFFC904DBDE3}">
      <dgm:prSet phldrT="[Text]"/>
      <dgm:spPr>
        <a:ln>
          <a:solidFill>
            <a:schemeClr val="lt1">
              <a:hueOff val="0"/>
              <a:satOff val="0"/>
              <a:lumOff val="0"/>
              <a:alpha val="96000"/>
            </a:schemeClr>
          </a:solidFill>
        </a:ln>
      </dgm:spPr>
      <dgm:t>
        <a:bodyPr/>
        <a:lstStyle/>
        <a:p>
          <a:r>
            <a:rPr lang="en-US" dirty="0"/>
            <a:t>Health States</a:t>
          </a:r>
        </a:p>
      </dgm:t>
    </dgm:pt>
    <dgm:pt modelId="{00D47CAB-1F37-4B0B-8BEA-93A51905DBCC}" type="parTrans" cxnId="{38575174-51C2-4DCD-9BD4-E6C46737288C}">
      <dgm:prSet/>
      <dgm:spPr/>
      <dgm:t>
        <a:bodyPr/>
        <a:lstStyle/>
        <a:p>
          <a:endParaRPr lang="en-US"/>
        </a:p>
      </dgm:t>
    </dgm:pt>
    <dgm:pt modelId="{24D9ECD4-C890-4275-A04E-DAA0D5E49FCF}" type="sibTrans" cxnId="{38575174-51C2-4DCD-9BD4-E6C46737288C}">
      <dgm:prSet/>
      <dgm:spPr/>
      <dgm:t>
        <a:bodyPr/>
        <a:lstStyle/>
        <a:p>
          <a:endParaRPr lang="en-US"/>
        </a:p>
      </dgm:t>
    </dgm:pt>
    <dgm:pt modelId="{32D1BB5D-D234-4B38-BE5D-7B8454389A39}">
      <dgm:prSet phldrT="[Text]"/>
      <dgm:spPr/>
      <dgm:t>
        <a:bodyPr/>
        <a:lstStyle/>
        <a:p>
          <a:r>
            <a:rPr lang="en-US" dirty="0"/>
            <a:t>Data/Methods</a:t>
          </a:r>
        </a:p>
      </dgm:t>
    </dgm:pt>
    <dgm:pt modelId="{46703832-AD20-470E-BE86-BD1EA9699408}" type="parTrans" cxnId="{DB2D270F-A201-4DBE-9169-02D8AAC74C4B}">
      <dgm:prSet/>
      <dgm:spPr/>
      <dgm:t>
        <a:bodyPr/>
        <a:lstStyle/>
        <a:p>
          <a:endParaRPr lang="en-US"/>
        </a:p>
      </dgm:t>
    </dgm:pt>
    <dgm:pt modelId="{ABA68E96-AE55-490A-9811-3EB950AE16FB}" type="sibTrans" cxnId="{DB2D270F-A201-4DBE-9169-02D8AAC74C4B}">
      <dgm:prSet/>
      <dgm:spPr/>
      <dgm:t>
        <a:bodyPr/>
        <a:lstStyle/>
        <a:p>
          <a:endParaRPr lang="en-US"/>
        </a:p>
      </dgm:t>
    </dgm:pt>
    <dgm:pt modelId="{82E526FE-27AF-41AF-B394-D7921554F10A}">
      <dgm:prSet phldrT="[Text]"/>
      <dgm:spPr/>
      <dgm:t>
        <a:bodyPr/>
        <a:lstStyle/>
        <a:p>
          <a:r>
            <a:rPr lang="en-US" dirty="0"/>
            <a:t>Exposure</a:t>
          </a:r>
        </a:p>
      </dgm:t>
    </dgm:pt>
    <dgm:pt modelId="{41074611-F121-4229-B06F-46C449F966E0}" type="parTrans" cxnId="{12A73263-3A5D-468A-9ED3-1AC37F40C9FA}">
      <dgm:prSet/>
      <dgm:spPr/>
      <dgm:t>
        <a:bodyPr/>
        <a:lstStyle/>
        <a:p>
          <a:endParaRPr lang="en-US"/>
        </a:p>
      </dgm:t>
    </dgm:pt>
    <dgm:pt modelId="{E50A03C3-960C-41B7-A350-AD0B1FCC1E25}" type="sibTrans" cxnId="{12A73263-3A5D-468A-9ED3-1AC37F40C9FA}">
      <dgm:prSet/>
      <dgm:spPr/>
      <dgm:t>
        <a:bodyPr/>
        <a:lstStyle/>
        <a:p>
          <a:endParaRPr lang="en-US"/>
        </a:p>
      </dgm:t>
    </dgm:pt>
    <dgm:pt modelId="{0E576CA0-FDD7-4996-94CE-F565CBD0D98D}" type="pres">
      <dgm:prSet presAssocID="{FBEC0717-63B4-4D6F-85D9-21DAE37E885E}" presName="compositeShape" presStyleCnt="0">
        <dgm:presLayoutVars>
          <dgm:chMax val="7"/>
          <dgm:dir/>
          <dgm:resizeHandles val="exact"/>
        </dgm:presLayoutVars>
      </dgm:prSet>
      <dgm:spPr/>
    </dgm:pt>
    <dgm:pt modelId="{40AF41DB-FDA8-413E-8872-CDFE422FDB62}" type="pres">
      <dgm:prSet presAssocID="{5DB11C22-8F42-415C-B5F2-DFFC904DBDE3}" presName="circ1" presStyleLbl="vennNode1" presStyleIdx="0" presStyleCnt="3" custScaleX="84941" custScaleY="72842"/>
      <dgm:spPr/>
    </dgm:pt>
    <dgm:pt modelId="{9238DFF9-CF9E-4380-9612-4B609DED99F6}" type="pres">
      <dgm:prSet presAssocID="{5DB11C22-8F42-415C-B5F2-DFFC904DBDE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A11C09C-3D95-49BD-B38C-5CAEEF1D8594}" type="pres">
      <dgm:prSet presAssocID="{32D1BB5D-D234-4B38-BE5D-7B8454389A39}" presName="circ2" presStyleLbl="vennNode1" presStyleIdx="1" presStyleCnt="3" custScaleX="96241" custScaleY="45810" custLinFactNeighborX="1842" custLinFactNeighborY="-26948"/>
      <dgm:spPr/>
    </dgm:pt>
    <dgm:pt modelId="{C96369A3-B98D-45F7-8CF1-EE00D8888340}" type="pres">
      <dgm:prSet presAssocID="{32D1BB5D-D234-4B38-BE5D-7B8454389A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A663E75-0823-4D19-B0A2-94EA26C32D5F}" type="pres">
      <dgm:prSet presAssocID="{82E526FE-27AF-41AF-B394-D7921554F10A}" presName="circ3" presStyleLbl="vennNode1" presStyleIdx="2" presStyleCnt="3" custScaleY="40341" custLinFactNeighborX="3570" custLinFactNeighborY="-25718"/>
      <dgm:spPr/>
    </dgm:pt>
    <dgm:pt modelId="{6912A9DE-37A2-480A-9D1A-7EA0B3D8D31E}" type="pres">
      <dgm:prSet presAssocID="{82E526FE-27AF-41AF-B394-D7921554F10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B2D270F-A201-4DBE-9169-02D8AAC74C4B}" srcId="{FBEC0717-63B4-4D6F-85D9-21DAE37E885E}" destId="{32D1BB5D-D234-4B38-BE5D-7B8454389A39}" srcOrd="1" destOrd="0" parTransId="{46703832-AD20-470E-BE86-BD1EA9699408}" sibTransId="{ABA68E96-AE55-490A-9811-3EB950AE16FB}"/>
    <dgm:cxn modelId="{11111513-DD5B-4068-8303-4A1C4A5DCECE}" type="presOf" srcId="{32D1BB5D-D234-4B38-BE5D-7B8454389A39}" destId="{CA11C09C-3D95-49BD-B38C-5CAEEF1D8594}" srcOrd="0" destOrd="0" presId="urn:microsoft.com/office/officeart/2005/8/layout/venn1"/>
    <dgm:cxn modelId="{5D314349-5BC3-4090-A207-336D770591FD}" type="presOf" srcId="{FBEC0717-63B4-4D6F-85D9-21DAE37E885E}" destId="{0E576CA0-FDD7-4996-94CE-F565CBD0D98D}" srcOrd="0" destOrd="0" presId="urn:microsoft.com/office/officeart/2005/8/layout/venn1"/>
    <dgm:cxn modelId="{69E32254-A7B0-4A53-93F7-9BE35264577E}" type="presOf" srcId="{32D1BB5D-D234-4B38-BE5D-7B8454389A39}" destId="{C96369A3-B98D-45F7-8CF1-EE00D8888340}" srcOrd="1" destOrd="0" presId="urn:microsoft.com/office/officeart/2005/8/layout/venn1"/>
    <dgm:cxn modelId="{7CBD9F5A-BF38-4010-B6EB-1C1F42BD8526}" type="presOf" srcId="{5DB11C22-8F42-415C-B5F2-DFFC904DBDE3}" destId="{9238DFF9-CF9E-4380-9612-4B609DED99F6}" srcOrd="1" destOrd="0" presId="urn:microsoft.com/office/officeart/2005/8/layout/venn1"/>
    <dgm:cxn modelId="{12A73263-3A5D-468A-9ED3-1AC37F40C9FA}" srcId="{FBEC0717-63B4-4D6F-85D9-21DAE37E885E}" destId="{82E526FE-27AF-41AF-B394-D7921554F10A}" srcOrd="2" destOrd="0" parTransId="{41074611-F121-4229-B06F-46C449F966E0}" sibTransId="{E50A03C3-960C-41B7-A350-AD0B1FCC1E25}"/>
    <dgm:cxn modelId="{38575174-51C2-4DCD-9BD4-E6C46737288C}" srcId="{FBEC0717-63B4-4D6F-85D9-21DAE37E885E}" destId="{5DB11C22-8F42-415C-B5F2-DFFC904DBDE3}" srcOrd="0" destOrd="0" parTransId="{00D47CAB-1F37-4B0B-8BEA-93A51905DBCC}" sibTransId="{24D9ECD4-C890-4275-A04E-DAA0D5E49FCF}"/>
    <dgm:cxn modelId="{C0E61E8A-4959-421E-AC58-D0685EC66954}" type="presOf" srcId="{82E526FE-27AF-41AF-B394-D7921554F10A}" destId="{6912A9DE-37A2-480A-9D1A-7EA0B3D8D31E}" srcOrd="1" destOrd="0" presId="urn:microsoft.com/office/officeart/2005/8/layout/venn1"/>
    <dgm:cxn modelId="{EA158795-F257-40F9-86BC-C3455C7945FD}" type="presOf" srcId="{5DB11C22-8F42-415C-B5F2-DFFC904DBDE3}" destId="{40AF41DB-FDA8-413E-8872-CDFE422FDB62}" srcOrd="0" destOrd="0" presId="urn:microsoft.com/office/officeart/2005/8/layout/venn1"/>
    <dgm:cxn modelId="{72FF0EB0-E974-4047-94B1-A806CFD2F4CB}" type="presOf" srcId="{82E526FE-27AF-41AF-B394-D7921554F10A}" destId="{EA663E75-0823-4D19-B0A2-94EA26C32D5F}" srcOrd="0" destOrd="0" presId="urn:microsoft.com/office/officeart/2005/8/layout/venn1"/>
    <dgm:cxn modelId="{42FAE642-8AD4-402F-9E71-AE6B3797DB00}" type="presParOf" srcId="{0E576CA0-FDD7-4996-94CE-F565CBD0D98D}" destId="{40AF41DB-FDA8-413E-8872-CDFE422FDB62}" srcOrd="0" destOrd="0" presId="urn:microsoft.com/office/officeart/2005/8/layout/venn1"/>
    <dgm:cxn modelId="{CA19947A-D3BD-4F0E-AC84-0EAB55A03F46}" type="presParOf" srcId="{0E576CA0-FDD7-4996-94CE-F565CBD0D98D}" destId="{9238DFF9-CF9E-4380-9612-4B609DED99F6}" srcOrd="1" destOrd="0" presId="urn:microsoft.com/office/officeart/2005/8/layout/venn1"/>
    <dgm:cxn modelId="{3243DF73-96BE-447A-B2A8-D7300D814F53}" type="presParOf" srcId="{0E576CA0-FDD7-4996-94CE-F565CBD0D98D}" destId="{CA11C09C-3D95-49BD-B38C-5CAEEF1D8594}" srcOrd="2" destOrd="0" presId="urn:microsoft.com/office/officeart/2005/8/layout/venn1"/>
    <dgm:cxn modelId="{C5CFB286-A2CD-4A9A-B4A4-E50F5DB86E9F}" type="presParOf" srcId="{0E576CA0-FDD7-4996-94CE-F565CBD0D98D}" destId="{C96369A3-B98D-45F7-8CF1-EE00D8888340}" srcOrd="3" destOrd="0" presId="urn:microsoft.com/office/officeart/2005/8/layout/venn1"/>
    <dgm:cxn modelId="{DE78930C-0641-491A-AE86-E1C22378EBD9}" type="presParOf" srcId="{0E576CA0-FDD7-4996-94CE-F565CBD0D98D}" destId="{EA663E75-0823-4D19-B0A2-94EA26C32D5F}" srcOrd="4" destOrd="0" presId="urn:microsoft.com/office/officeart/2005/8/layout/venn1"/>
    <dgm:cxn modelId="{3EC10104-B206-4862-A170-700DFE134542}" type="presParOf" srcId="{0E576CA0-FDD7-4996-94CE-F565CBD0D98D}" destId="{6912A9DE-37A2-480A-9D1A-7EA0B3D8D31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6EDA6-9CA3-494B-A124-276F7309F359}" type="doc">
      <dgm:prSet loTypeId="urn:microsoft.com/office/officeart/2005/8/layout/cycle4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6BB98D09-1837-4F3D-B161-527152F00115}">
      <dgm:prSet phldrT="[Text]"/>
      <dgm:spPr/>
      <dgm:t>
        <a:bodyPr/>
        <a:lstStyle/>
        <a:p>
          <a:pPr rtl="0"/>
          <a:r>
            <a:rPr lang="en-US" dirty="0">
              <a:latin typeface="Arial"/>
            </a:rPr>
            <a:t>Effect of Social, Environmental and Health Behaviors on Cancer and Hematological Disorders</a:t>
          </a:r>
        </a:p>
        <a:p>
          <a:pPr rtl="0"/>
          <a:endParaRPr lang="en-US" dirty="0">
            <a:latin typeface="Arial"/>
          </a:endParaRPr>
        </a:p>
        <a:p>
          <a:pPr rtl="0"/>
          <a:r>
            <a:rPr lang="en-US" dirty="0">
              <a:latin typeface="Arial"/>
            </a:rPr>
            <a:t>  </a:t>
          </a:r>
        </a:p>
      </dgm:t>
    </dgm:pt>
    <dgm:pt modelId="{7C8D6FE0-D794-44FD-9E13-BAD685D922F0}" type="parTrans" cxnId="{3E7C246F-5C96-4FF7-A8E6-CADD2E718E34}">
      <dgm:prSet/>
      <dgm:spPr/>
      <dgm:t>
        <a:bodyPr/>
        <a:lstStyle/>
        <a:p>
          <a:endParaRPr lang="en-US"/>
        </a:p>
      </dgm:t>
    </dgm:pt>
    <dgm:pt modelId="{D161F577-6F35-4B84-A9B8-3691F3B10820}" type="sibTrans" cxnId="{3E7C246F-5C96-4FF7-A8E6-CADD2E718E34}">
      <dgm:prSet/>
      <dgm:spPr/>
      <dgm:t>
        <a:bodyPr/>
        <a:lstStyle/>
        <a:p>
          <a:endParaRPr lang="en-US"/>
        </a:p>
      </dgm:t>
    </dgm:pt>
    <dgm:pt modelId="{256945D1-8117-4935-9C29-8F39D07E64B6}">
      <dgm:prSet phldrT="[Text]" custT="1"/>
      <dgm:spPr/>
      <dgm:t>
        <a:bodyPr/>
        <a:lstStyle/>
        <a:p>
          <a:r>
            <a:rPr lang="en-US" sz="1200" dirty="0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Social and Environmental Determinants of Health – </a:t>
          </a:r>
          <a:r>
            <a:rPr lang="en-US" sz="1200" b="1" dirty="0">
              <a:solidFill>
                <a:srgbClr val="00206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SEDH</a:t>
          </a:r>
          <a:r>
            <a:rPr lang="en-US" sz="1200" b="1" dirty="0">
              <a:solidFill>
                <a:srgbClr val="002060"/>
              </a:solidFill>
            </a:rPr>
            <a:t> </a:t>
          </a:r>
        </a:p>
      </dgm:t>
    </dgm:pt>
    <dgm:pt modelId="{1F62EB50-2686-46D2-BE29-F91CB450712D}" type="parTrans" cxnId="{1072B78F-CE48-421B-80E4-71EA028C77C9}">
      <dgm:prSet/>
      <dgm:spPr/>
      <dgm:t>
        <a:bodyPr/>
        <a:lstStyle/>
        <a:p>
          <a:endParaRPr lang="en-US"/>
        </a:p>
      </dgm:t>
    </dgm:pt>
    <dgm:pt modelId="{3514012C-265C-4F1E-8D15-D8A7445875E8}" type="sibTrans" cxnId="{1072B78F-CE48-421B-80E4-71EA028C77C9}">
      <dgm:prSet/>
      <dgm:spPr/>
      <dgm:t>
        <a:bodyPr/>
        <a:lstStyle/>
        <a:p>
          <a:endParaRPr lang="en-US"/>
        </a:p>
      </dgm:t>
    </dgm:pt>
    <dgm:pt modelId="{AA9B5EF2-8465-4FD3-875D-282AD8588CFE}">
      <dgm:prSet phldrT="[Text]" custT="1"/>
      <dgm:spPr/>
      <dgm:t>
        <a:bodyPr/>
        <a:lstStyle/>
        <a:p>
          <a:pPr algn="ctr"/>
          <a:endParaRPr lang="en-US" sz="1200" dirty="0"/>
        </a:p>
        <a:p>
          <a:pPr algn="ctr"/>
          <a:r>
            <a:rPr lang="en-US" sz="1200" dirty="0"/>
            <a:t>Clinical research of Hematological Disorders and Cancer </a:t>
          </a:r>
        </a:p>
        <a:p>
          <a:pPr algn="ctr"/>
          <a:endParaRPr lang="en-US" sz="1200" dirty="0"/>
        </a:p>
        <a:p>
          <a:pPr algn="ctr"/>
          <a:endParaRPr lang="en-US" sz="1200" dirty="0"/>
        </a:p>
        <a:p>
          <a:pPr algn="ctr"/>
          <a:endParaRPr lang="en-US" sz="1200" dirty="0"/>
        </a:p>
      </dgm:t>
    </dgm:pt>
    <dgm:pt modelId="{1C2E9042-D060-4D58-A4C5-83359FB4D359}" type="parTrans" cxnId="{6BE93724-025F-40AB-8B80-9FA5EE2394C0}">
      <dgm:prSet/>
      <dgm:spPr/>
      <dgm:t>
        <a:bodyPr/>
        <a:lstStyle/>
        <a:p>
          <a:endParaRPr lang="en-US"/>
        </a:p>
      </dgm:t>
    </dgm:pt>
    <dgm:pt modelId="{F7834CB0-D321-4E56-9D42-3B2DE0B7636B}" type="sibTrans" cxnId="{6BE93724-025F-40AB-8B80-9FA5EE2394C0}">
      <dgm:prSet/>
      <dgm:spPr/>
      <dgm:t>
        <a:bodyPr/>
        <a:lstStyle/>
        <a:p>
          <a:endParaRPr lang="en-US"/>
        </a:p>
      </dgm:t>
    </dgm:pt>
    <dgm:pt modelId="{4A0330C4-6F8E-483E-A4C9-57757D19D7F4}">
      <dgm:prSet phldrT="[Text]"/>
      <dgm:spPr/>
      <dgm:t>
        <a:bodyPr/>
        <a:lstStyle/>
        <a:p>
          <a:pPr rtl="0"/>
          <a:r>
            <a:rPr lang="en-US" dirty="0"/>
            <a:t>Ethnic and racial disparities in cancer outcomes</a:t>
          </a:r>
        </a:p>
      </dgm:t>
    </dgm:pt>
    <dgm:pt modelId="{146F61AF-8778-4A9E-8B84-30EA5AC7F42D}" type="parTrans" cxnId="{9B9E984C-A753-4878-AE02-5573DAAB91D9}">
      <dgm:prSet/>
      <dgm:spPr/>
      <dgm:t>
        <a:bodyPr/>
        <a:lstStyle/>
        <a:p>
          <a:endParaRPr lang="en-US"/>
        </a:p>
      </dgm:t>
    </dgm:pt>
    <dgm:pt modelId="{9C989D95-576F-488C-ABB5-CDA10DE67326}" type="sibTrans" cxnId="{9B9E984C-A753-4878-AE02-5573DAAB91D9}">
      <dgm:prSet/>
      <dgm:spPr/>
      <dgm:t>
        <a:bodyPr/>
        <a:lstStyle/>
        <a:p>
          <a:endParaRPr lang="en-US"/>
        </a:p>
      </dgm:t>
    </dgm:pt>
    <dgm:pt modelId="{B7BF6AA1-1449-48C0-97F6-18C089FCE6F7}">
      <dgm:prSet phldrT="[Text]" custT="1"/>
      <dgm:spPr/>
      <dgm:t>
        <a:bodyPr/>
        <a:lstStyle/>
        <a:p>
          <a:pPr rtl="0"/>
          <a:r>
            <a:rPr lang="en-US" sz="1200" dirty="0">
              <a:hlinkClick xmlns:r="http://schemas.openxmlformats.org/officeDocument/2006/relationships" r:id="rId2"/>
            </a:rPr>
            <a:t>Basic Mechanisms in Cancer Health Disparities – </a:t>
          </a:r>
          <a:r>
            <a:rPr lang="en-US" sz="1200" b="1" dirty="0">
              <a:hlinkClick xmlns:r="http://schemas.openxmlformats.org/officeDocument/2006/relationships" r:id="rId2"/>
            </a:rPr>
            <a:t>BMCD</a:t>
          </a:r>
          <a:endParaRPr lang="en-US" sz="1200" b="1" dirty="0">
            <a:latin typeface="Arial"/>
            <a:hlinkClick xmlns:r="http://schemas.openxmlformats.org/officeDocument/2006/relationships" r:id="rId3"/>
          </a:endParaRPr>
        </a:p>
      </dgm:t>
    </dgm:pt>
    <dgm:pt modelId="{A823011E-5428-462B-8A7A-C70EF0F64F18}" type="parTrans" cxnId="{2622F84D-E37A-404D-8AAF-081A2DDA5AA8}">
      <dgm:prSet/>
      <dgm:spPr/>
      <dgm:t>
        <a:bodyPr/>
        <a:lstStyle/>
        <a:p>
          <a:endParaRPr lang="en-US"/>
        </a:p>
      </dgm:t>
    </dgm:pt>
    <dgm:pt modelId="{31CCE3A9-CB71-4512-8B82-23165FA7282E}" type="sibTrans" cxnId="{2622F84D-E37A-404D-8AAF-081A2DDA5AA8}">
      <dgm:prSet/>
      <dgm:spPr/>
      <dgm:t>
        <a:bodyPr/>
        <a:lstStyle/>
        <a:p>
          <a:endParaRPr lang="en-US"/>
        </a:p>
      </dgm:t>
    </dgm:pt>
    <dgm:pt modelId="{7A13F264-F45D-47FC-A45A-840C0823F852}">
      <dgm:prSet/>
      <dgm:spPr/>
      <dgm:t>
        <a:bodyPr/>
        <a:lstStyle/>
        <a:p>
          <a:endParaRPr lang="en-US"/>
        </a:p>
      </dgm:t>
    </dgm:pt>
    <dgm:pt modelId="{039CA065-1CEB-4B84-BC46-24E321753333}" type="parTrans" cxnId="{3115323C-EF93-4865-A899-B89DDFF071CC}">
      <dgm:prSet/>
      <dgm:spPr/>
      <dgm:t>
        <a:bodyPr/>
        <a:lstStyle/>
        <a:p>
          <a:endParaRPr lang="en-US"/>
        </a:p>
      </dgm:t>
    </dgm:pt>
    <dgm:pt modelId="{5414660E-7D8D-4B55-A0D8-B3F04EE2B223}" type="sibTrans" cxnId="{3115323C-EF93-4865-A899-B89DDFF071CC}">
      <dgm:prSet/>
      <dgm:spPr/>
      <dgm:t>
        <a:bodyPr/>
        <a:lstStyle/>
        <a:p>
          <a:endParaRPr lang="en-US"/>
        </a:p>
      </dgm:t>
    </dgm:pt>
    <dgm:pt modelId="{556E1B85-0E74-4494-8879-9B6C6718820A}">
      <dgm:prSet custT="1"/>
      <dgm:spPr/>
      <dgm:t>
        <a:bodyPr/>
        <a:lstStyle/>
        <a:p>
          <a:endParaRPr lang="en-US"/>
        </a:p>
      </dgm:t>
    </dgm:pt>
    <dgm:pt modelId="{7BE83999-95AA-4E02-A394-8886B86C37BF}" type="parTrans" cxnId="{64CE272A-C2C6-4587-86E5-7AA400AB52A7}">
      <dgm:prSet/>
      <dgm:spPr/>
      <dgm:t>
        <a:bodyPr/>
        <a:lstStyle/>
        <a:p>
          <a:endParaRPr lang="en-US"/>
        </a:p>
      </dgm:t>
    </dgm:pt>
    <dgm:pt modelId="{9B360A6C-6261-4CAB-82D0-7C036BD7E60A}" type="sibTrans" cxnId="{64CE272A-C2C6-4587-86E5-7AA400AB52A7}">
      <dgm:prSet/>
      <dgm:spPr/>
      <dgm:t>
        <a:bodyPr/>
        <a:lstStyle/>
        <a:p>
          <a:endParaRPr lang="en-US"/>
        </a:p>
      </dgm:t>
    </dgm:pt>
    <dgm:pt modelId="{4AF248C8-763B-4E3C-B981-C2737C7309FA}">
      <dgm:prSet phldrT="[Text]" custT="1"/>
      <dgm:spPr/>
      <dgm:t>
        <a:bodyPr/>
        <a:lstStyle/>
        <a:p>
          <a:endParaRPr lang="en-US" sz="1200" b="1" dirty="0"/>
        </a:p>
      </dgm:t>
    </dgm:pt>
    <dgm:pt modelId="{7D8207AF-1C84-4439-8079-8BB10FC35FEA}" type="sibTrans" cxnId="{68BF8E97-B35C-42FB-866D-B5A5F14E5E35}">
      <dgm:prSet/>
      <dgm:spPr/>
      <dgm:t>
        <a:bodyPr/>
        <a:lstStyle/>
        <a:p>
          <a:endParaRPr lang="en-US"/>
        </a:p>
      </dgm:t>
    </dgm:pt>
    <dgm:pt modelId="{605B80A3-BE74-4549-9A1E-5B24CA9E13C7}" type="parTrans" cxnId="{68BF8E97-B35C-42FB-866D-B5A5F14E5E35}">
      <dgm:prSet/>
      <dgm:spPr/>
      <dgm:t>
        <a:bodyPr/>
        <a:lstStyle/>
        <a:p>
          <a:endParaRPr lang="en-US"/>
        </a:p>
      </dgm:t>
    </dgm:pt>
    <dgm:pt modelId="{72A3D823-5834-4868-BD4C-3915F491D663}">
      <dgm:prSet phldrT="[Text]" custT="1"/>
      <dgm:spPr/>
      <dgm:t>
        <a:bodyPr/>
        <a:lstStyle/>
        <a:p>
          <a:r>
            <a:rPr lang="en-US" sz="1200" b="0" dirty="0">
              <a:hlinkClick xmlns:r="http://schemas.openxmlformats.org/officeDocument/2006/relationships" r:id="rId4"/>
            </a:rPr>
            <a:t>Clinical Integrative Cardiovascular and Hematological Sciences – </a:t>
          </a:r>
          <a:r>
            <a:rPr lang="en-US" sz="1200" b="1" dirty="0">
              <a:hlinkClick xmlns:r="http://schemas.openxmlformats.org/officeDocument/2006/relationships" r:id="rId4"/>
            </a:rPr>
            <a:t>CCHS</a:t>
          </a:r>
          <a:endParaRPr lang="en-US" sz="1200" b="1" dirty="0"/>
        </a:p>
      </dgm:t>
    </dgm:pt>
    <dgm:pt modelId="{E89BBD79-924D-4B9E-BC97-006624B374EB}" type="sibTrans" cxnId="{D663EF61-19D5-4C0E-B27E-899BD44C54F0}">
      <dgm:prSet/>
      <dgm:spPr/>
      <dgm:t>
        <a:bodyPr/>
        <a:lstStyle/>
        <a:p>
          <a:endParaRPr lang="en-US"/>
        </a:p>
      </dgm:t>
    </dgm:pt>
    <dgm:pt modelId="{7FAD74C6-4869-4B08-BF13-05A7204A0C96}" type="parTrans" cxnId="{D663EF61-19D5-4C0E-B27E-899BD44C54F0}">
      <dgm:prSet/>
      <dgm:spPr/>
      <dgm:t>
        <a:bodyPr/>
        <a:lstStyle/>
        <a:p>
          <a:endParaRPr lang="en-US"/>
        </a:p>
      </dgm:t>
    </dgm:pt>
    <dgm:pt modelId="{4DC5CF2F-93AE-4016-898C-3AB9CC146C45}">
      <dgm:prSet phldrT="[Text]"/>
      <dgm:spPr/>
      <dgm:t>
        <a:bodyPr/>
        <a:lstStyle/>
        <a:p>
          <a:pPr rtl="0"/>
          <a:r>
            <a:rPr lang="en-US" dirty="0"/>
            <a:t>  Genetic predisposition to cancer and hematological disorders</a:t>
          </a:r>
        </a:p>
      </dgm:t>
    </dgm:pt>
    <dgm:pt modelId="{12C369D9-EBD3-424C-A863-9DD6232A2B77}" type="sibTrans" cxnId="{4AD62413-B243-4091-8DCF-7199A47F05C1}">
      <dgm:prSet/>
      <dgm:spPr/>
      <dgm:t>
        <a:bodyPr/>
        <a:lstStyle/>
        <a:p>
          <a:endParaRPr lang="en-US"/>
        </a:p>
      </dgm:t>
    </dgm:pt>
    <dgm:pt modelId="{B08E5BEB-E7FD-4E29-9D5E-60F4E4E9E95B}" type="parTrans" cxnId="{4AD62413-B243-4091-8DCF-7199A47F05C1}">
      <dgm:prSet/>
      <dgm:spPr/>
      <dgm:t>
        <a:bodyPr/>
        <a:lstStyle/>
        <a:p>
          <a:endParaRPr lang="en-US"/>
        </a:p>
      </dgm:t>
    </dgm:pt>
    <dgm:pt modelId="{8E9143A6-05A7-43D9-823B-FE5127E0C45C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200" dirty="0">
              <a:hlinkClick xmlns:r="http://schemas.openxmlformats.org/officeDocument/2006/relationships" r:id="rId5"/>
            </a:rPr>
            <a:t>Cancer Genetics Study Section </a:t>
          </a:r>
          <a:r>
            <a:rPr lang="en-US" sz="1200" b="1" dirty="0">
              <a:hlinkClick xmlns:r="http://schemas.openxmlformats.org/officeDocument/2006/relationships" r:id="rId5"/>
            </a:rPr>
            <a:t>– CG</a:t>
          </a:r>
          <a:endParaRPr lang="en-US" sz="1200" b="1" dirty="0"/>
        </a:p>
      </dgm:t>
    </dgm:pt>
    <dgm:pt modelId="{8FCB5F3C-9B65-418D-BCF0-9D7BEF9CEEDD}" type="sibTrans" cxnId="{EC34AD2B-1829-4A25-A245-EB1B036728F4}">
      <dgm:prSet/>
      <dgm:spPr/>
      <dgm:t>
        <a:bodyPr/>
        <a:lstStyle/>
        <a:p>
          <a:endParaRPr lang="en-US"/>
        </a:p>
      </dgm:t>
    </dgm:pt>
    <dgm:pt modelId="{64AF6F15-0925-4CB6-8281-A726633AC032}" type="parTrans" cxnId="{EC34AD2B-1829-4A25-A245-EB1B036728F4}">
      <dgm:prSet/>
      <dgm:spPr/>
      <dgm:t>
        <a:bodyPr/>
        <a:lstStyle/>
        <a:p>
          <a:endParaRPr lang="en-US"/>
        </a:p>
      </dgm:t>
    </dgm:pt>
    <dgm:pt modelId="{ECA02686-D9D5-4E3F-A358-1AA76829417E}">
      <dgm:prSet phldrT="[Text]" custT="1"/>
      <dgm:spPr/>
      <dgm:t>
        <a:bodyPr/>
        <a:lstStyle/>
        <a:p>
          <a:r>
            <a:rPr lang="en-US" sz="1200" b="0" dirty="0">
              <a:solidFill>
                <a:srgbClr val="002060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Lifestyle and Health Behaviors – </a:t>
          </a:r>
          <a:r>
            <a:rPr lang="en-US" sz="1200" b="1" dirty="0">
              <a:solidFill>
                <a:srgbClr val="002060"/>
              </a:solidFill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LHB</a:t>
          </a:r>
          <a:endParaRPr lang="en-US" sz="1200" b="1" dirty="0">
            <a:solidFill>
              <a:srgbClr val="002060"/>
            </a:solidFill>
          </a:endParaRPr>
        </a:p>
      </dgm:t>
    </dgm:pt>
    <dgm:pt modelId="{B1601D80-9F24-4793-8AED-7D0D90796CAB}" type="parTrans" cxnId="{2CAD15E1-9481-4EA1-BDA2-873D8305432A}">
      <dgm:prSet/>
      <dgm:spPr/>
      <dgm:t>
        <a:bodyPr/>
        <a:lstStyle/>
        <a:p>
          <a:endParaRPr lang="en-US"/>
        </a:p>
      </dgm:t>
    </dgm:pt>
    <dgm:pt modelId="{059BD639-A0B3-4EFE-AAA0-178B541268A6}" type="sibTrans" cxnId="{2CAD15E1-9481-4EA1-BDA2-873D8305432A}">
      <dgm:prSet/>
      <dgm:spPr/>
      <dgm:t>
        <a:bodyPr/>
        <a:lstStyle/>
        <a:p>
          <a:endParaRPr lang="en-US"/>
        </a:p>
      </dgm:t>
    </dgm:pt>
    <dgm:pt modelId="{A9820A84-EA8B-485F-AA8C-B46FF34097D0}">
      <dgm:prSet phldrT="[Text]" custT="1"/>
      <dgm:spPr/>
      <dgm:t>
        <a:bodyPr/>
        <a:lstStyle/>
        <a:p>
          <a:endParaRPr lang="en-US" sz="1200" b="1" dirty="0">
            <a:solidFill>
              <a:srgbClr val="002060"/>
            </a:solidFill>
          </a:endParaRPr>
        </a:p>
      </dgm:t>
    </dgm:pt>
    <dgm:pt modelId="{71C51155-8A71-48DC-86A9-C6808C62228B}" type="parTrans" cxnId="{6038C72B-EBEB-4E83-951B-B87CAFE97C0D}">
      <dgm:prSet/>
      <dgm:spPr/>
      <dgm:t>
        <a:bodyPr/>
        <a:lstStyle/>
        <a:p>
          <a:endParaRPr lang="en-US"/>
        </a:p>
      </dgm:t>
    </dgm:pt>
    <dgm:pt modelId="{43278246-CDFB-46EC-B090-A9FCD82C142A}" type="sibTrans" cxnId="{6038C72B-EBEB-4E83-951B-B87CAFE97C0D}">
      <dgm:prSet/>
      <dgm:spPr/>
      <dgm:t>
        <a:bodyPr/>
        <a:lstStyle/>
        <a:p>
          <a:endParaRPr lang="en-US"/>
        </a:p>
      </dgm:t>
    </dgm:pt>
    <dgm:pt modelId="{01646485-498E-468B-8789-E128DE37D0FE}">
      <dgm:prSet phldrT="[Text]" custT="1"/>
      <dgm:spPr/>
      <dgm:t>
        <a:bodyPr/>
        <a:lstStyle/>
        <a:p>
          <a:pPr algn="l">
            <a:lnSpc>
              <a:spcPct val="90000"/>
            </a:lnSpc>
          </a:pPr>
          <a:endParaRPr lang="en-US" sz="1200" b="1" dirty="0"/>
        </a:p>
      </dgm:t>
    </dgm:pt>
    <dgm:pt modelId="{78118AB4-469B-410D-91EA-78DE8613F3C5}" type="parTrans" cxnId="{CF6BBF28-2001-40A8-8AD5-39B23C706143}">
      <dgm:prSet/>
      <dgm:spPr/>
      <dgm:t>
        <a:bodyPr/>
        <a:lstStyle/>
        <a:p>
          <a:endParaRPr lang="en-US"/>
        </a:p>
      </dgm:t>
    </dgm:pt>
    <dgm:pt modelId="{534949FC-8712-4850-8130-2234B7CE773E}" type="sibTrans" cxnId="{CF6BBF28-2001-40A8-8AD5-39B23C706143}">
      <dgm:prSet/>
      <dgm:spPr/>
      <dgm:t>
        <a:bodyPr/>
        <a:lstStyle/>
        <a:p>
          <a:endParaRPr lang="en-US"/>
        </a:p>
      </dgm:t>
    </dgm:pt>
    <dgm:pt modelId="{D255CAEA-2619-47FB-B9CF-7D4F2BF7A5C7}">
      <dgm:prSet phldrT="[Text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200" dirty="0">
              <a:hlinkClick xmlns:r="http://schemas.openxmlformats.org/officeDocument/2006/relationships" r:id="rId7"/>
            </a:rPr>
            <a:t>Molecular Cancer Diagnosis and Classification – </a:t>
          </a:r>
          <a:r>
            <a:rPr lang="en-US" sz="1200" b="1" dirty="0">
              <a:hlinkClick xmlns:r="http://schemas.openxmlformats.org/officeDocument/2006/relationships" r:id="rId7"/>
            </a:rPr>
            <a:t>MCDC</a:t>
          </a:r>
          <a:endParaRPr lang="en-US" sz="1200" b="1" dirty="0"/>
        </a:p>
      </dgm:t>
    </dgm:pt>
    <dgm:pt modelId="{248C1CB4-977F-49AA-B9A8-31EB20C13135}" type="parTrans" cxnId="{B658C12F-159C-41A3-B487-685A1A447902}">
      <dgm:prSet/>
      <dgm:spPr/>
      <dgm:t>
        <a:bodyPr/>
        <a:lstStyle/>
        <a:p>
          <a:endParaRPr lang="en-US"/>
        </a:p>
      </dgm:t>
    </dgm:pt>
    <dgm:pt modelId="{5EA87BE4-EA21-4D95-BDDD-3B9D32D0942F}" type="sibTrans" cxnId="{B658C12F-159C-41A3-B487-685A1A447902}">
      <dgm:prSet/>
      <dgm:spPr/>
      <dgm:t>
        <a:bodyPr/>
        <a:lstStyle/>
        <a:p>
          <a:endParaRPr lang="en-US"/>
        </a:p>
      </dgm:t>
    </dgm:pt>
    <dgm:pt modelId="{ECCFAE03-083D-4EAC-AA82-19CBAF61F4A0}">
      <dgm:prSet phldrT="[Text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200" b="0" dirty="0">
              <a:solidFill>
                <a:srgbClr val="002060"/>
              </a:solidFill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Analytics and Statistics for Population Research Panel A – </a:t>
          </a:r>
          <a:r>
            <a:rPr lang="en-US" sz="1200" b="1" dirty="0">
              <a:solidFill>
                <a:srgbClr val="002060"/>
              </a:solidFill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ASPA</a:t>
          </a:r>
          <a:endParaRPr lang="en-US" sz="1200" b="1" dirty="0"/>
        </a:p>
      </dgm:t>
    </dgm:pt>
    <dgm:pt modelId="{8F3C8F8D-9DD8-4596-B7B9-BDED0D6ADB08}" type="parTrans" cxnId="{4370A350-44D2-4E38-9382-07F7E79EFAE9}">
      <dgm:prSet/>
      <dgm:spPr/>
      <dgm:t>
        <a:bodyPr/>
        <a:lstStyle/>
        <a:p>
          <a:endParaRPr lang="en-US"/>
        </a:p>
      </dgm:t>
    </dgm:pt>
    <dgm:pt modelId="{CB53EF00-03D9-4317-A16E-EC14F4AF412D}" type="sibTrans" cxnId="{4370A350-44D2-4E38-9382-07F7E79EFAE9}">
      <dgm:prSet/>
      <dgm:spPr/>
      <dgm:t>
        <a:bodyPr/>
        <a:lstStyle/>
        <a:p>
          <a:endParaRPr lang="en-US"/>
        </a:p>
      </dgm:t>
    </dgm:pt>
    <dgm:pt modelId="{D9A57EDB-3CA4-4F0E-A37E-1821F3B212AC}">
      <dgm:prSet phldrT="[Text]" custT="1"/>
      <dgm:spPr/>
      <dgm:t>
        <a:bodyPr/>
        <a:lstStyle/>
        <a:p>
          <a:r>
            <a:rPr lang="en-US" sz="1200" b="0" i="0" dirty="0">
              <a:hlinkClick xmlns:r="http://schemas.openxmlformats.org/officeDocument/2006/relationships" r:id="rId9"/>
            </a:rPr>
            <a:t>Clinical Oncology Study Section – </a:t>
          </a:r>
          <a:r>
            <a:rPr lang="en-US" sz="1200" b="1" i="0" dirty="0">
              <a:hlinkClick xmlns:r="http://schemas.openxmlformats.org/officeDocument/2006/relationships" r:id="rId9"/>
            </a:rPr>
            <a:t>CONC</a:t>
          </a:r>
          <a:endParaRPr lang="en-US" sz="1200" b="1" dirty="0"/>
        </a:p>
      </dgm:t>
    </dgm:pt>
    <dgm:pt modelId="{506C53BA-002F-485B-A692-4AFE4B06271F}" type="parTrans" cxnId="{B582956B-B1F2-4D9B-ADC4-DE23B08DF050}">
      <dgm:prSet/>
      <dgm:spPr/>
      <dgm:t>
        <a:bodyPr/>
        <a:lstStyle/>
        <a:p>
          <a:endParaRPr lang="en-US"/>
        </a:p>
      </dgm:t>
    </dgm:pt>
    <dgm:pt modelId="{073BD2FC-629B-4B61-94DF-6910A2824FC1}" type="sibTrans" cxnId="{B582956B-B1F2-4D9B-ADC4-DE23B08DF050}">
      <dgm:prSet/>
      <dgm:spPr/>
      <dgm:t>
        <a:bodyPr/>
        <a:lstStyle/>
        <a:p>
          <a:endParaRPr lang="en-US"/>
        </a:p>
      </dgm:t>
    </dgm:pt>
    <dgm:pt modelId="{93629A29-81CB-4B71-BC7F-0CF069390DCE}">
      <dgm:prSet phldrT="[Text]" custT="1"/>
      <dgm:spPr/>
      <dgm:t>
        <a:bodyPr/>
        <a:lstStyle/>
        <a:p>
          <a:endParaRPr lang="en-US" sz="1200" b="1" dirty="0">
            <a:solidFill>
              <a:srgbClr val="002060"/>
            </a:solidFill>
          </a:endParaRPr>
        </a:p>
      </dgm:t>
    </dgm:pt>
    <dgm:pt modelId="{0A951ACD-58B1-4B32-9AB4-744E30719A36}" type="parTrans" cxnId="{30EBC353-3EA2-445D-8FF6-22A850BAC933}">
      <dgm:prSet/>
      <dgm:spPr/>
      <dgm:t>
        <a:bodyPr/>
        <a:lstStyle/>
        <a:p>
          <a:endParaRPr lang="en-US"/>
        </a:p>
      </dgm:t>
    </dgm:pt>
    <dgm:pt modelId="{4A1FD1FD-3989-46A6-8A13-7EC0D759F22E}" type="sibTrans" cxnId="{30EBC353-3EA2-445D-8FF6-22A850BAC933}">
      <dgm:prSet/>
      <dgm:spPr/>
      <dgm:t>
        <a:bodyPr/>
        <a:lstStyle/>
        <a:p>
          <a:endParaRPr lang="en-US"/>
        </a:p>
      </dgm:t>
    </dgm:pt>
    <dgm:pt modelId="{AA0E66EC-2ACB-4D5A-BC7F-505ED944709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b="0" dirty="0">
              <a:solidFill>
                <a:srgbClr val="002060"/>
              </a:solidFill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Cardiovascular and Respiratory      Diseases – </a:t>
          </a:r>
          <a:r>
            <a:rPr lang="en-US" sz="1200" b="1" dirty="0">
              <a:solidFill>
                <a:srgbClr val="002060"/>
              </a:solidFill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CRD</a:t>
          </a:r>
          <a:r>
            <a:rPr lang="en-US" sz="1200" b="1" dirty="0">
              <a:solidFill>
                <a:srgbClr val="002060"/>
              </a:solidFill>
            </a:rPr>
            <a:t> </a:t>
          </a:r>
          <a:r>
            <a:rPr lang="en-US" sz="1200" b="0" dirty="0">
              <a:solidFill>
                <a:srgbClr val="002060"/>
              </a:solidFill>
            </a:rPr>
            <a:t>(epi)</a:t>
          </a:r>
          <a:endParaRPr lang="en-US" sz="1200" b="1" dirty="0">
            <a:solidFill>
              <a:srgbClr val="002060"/>
            </a:solidFill>
          </a:endParaRPr>
        </a:p>
      </dgm:t>
    </dgm:pt>
    <dgm:pt modelId="{252CA8C1-AF1E-4D66-95C5-ECAE7646B921}" type="parTrans" cxnId="{92D9DD84-22CE-4A9D-B4F8-0B8CA8178873}">
      <dgm:prSet/>
      <dgm:spPr/>
      <dgm:t>
        <a:bodyPr/>
        <a:lstStyle/>
        <a:p>
          <a:endParaRPr lang="en-US"/>
        </a:p>
      </dgm:t>
    </dgm:pt>
    <dgm:pt modelId="{B0F07C25-3F70-483A-9791-89CDFEFC8246}" type="sibTrans" cxnId="{92D9DD84-22CE-4A9D-B4F8-0B8CA8178873}">
      <dgm:prSet/>
      <dgm:spPr/>
      <dgm:t>
        <a:bodyPr/>
        <a:lstStyle/>
        <a:p>
          <a:endParaRPr lang="en-US"/>
        </a:p>
      </dgm:t>
    </dgm:pt>
    <dgm:pt modelId="{E188D654-9B85-4BA7-88FF-3D40BC333868}" type="pres">
      <dgm:prSet presAssocID="{8C16EDA6-9CA3-494B-A124-276F7309F35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89F48E88-DE3C-41B2-AA52-586C16227491}" type="pres">
      <dgm:prSet presAssocID="{8C16EDA6-9CA3-494B-A124-276F7309F359}" presName="children" presStyleCnt="0"/>
      <dgm:spPr/>
    </dgm:pt>
    <dgm:pt modelId="{34AD2706-8B20-4704-8DB4-0220D6D06E74}" type="pres">
      <dgm:prSet presAssocID="{8C16EDA6-9CA3-494B-A124-276F7309F359}" presName="child1group" presStyleCnt="0"/>
      <dgm:spPr/>
    </dgm:pt>
    <dgm:pt modelId="{2938E7A5-EE51-40F3-AA95-CF66B8FF1D27}" type="pres">
      <dgm:prSet presAssocID="{8C16EDA6-9CA3-494B-A124-276F7309F359}" presName="child1" presStyleLbl="bgAcc1" presStyleIdx="0" presStyleCnt="4"/>
      <dgm:spPr/>
    </dgm:pt>
    <dgm:pt modelId="{E23F35B3-FFC4-4B57-B1D7-03F4989B26FA}" type="pres">
      <dgm:prSet presAssocID="{8C16EDA6-9CA3-494B-A124-276F7309F359}" presName="child1Text" presStyleLbl="bgAcc1" presStyleIdx="0" presStyleCnt="4">
        <dgm:presLayoutVars>
          <dgm:bulletEnabled val="1"/>
        </dgm:presLayoutVars>
      </dgm:prSet>
      <dgm:spPr/>
    </dgm:pt>
    <dgm:pt modelId="{AB3415A1-DA38-491A-B6A6-0E8016B9CCAE}" type="pres">
      <dgm:prSet presAssocID="{8C16EDA6-9CA3-494B-A124-276F7309F359}" presName="child2group" presStyleCnt="0"/>
      <dgm:spPr/>
    </dgm:pt>
    <dgm:pt modelId="{099C63A9-7319-4002-A1C2-D39C2B7489B6}" type="pres">
      <dgm:prSet presAssocID="{8C16EDA6-9CA3-494B-A124-276F7309F359}" presName="child2" presStyleLbl="bgAcc1" presStyleIdx="1" presStyleCnt="4" custScaleX="150555" custScaleY="108802" custLinFactNeighborX="28846"/>
      <dgm:spPr/>
    </dgm:pt>
    <dgm:pt modelId="{1C5F0204-81D8-43AC-83FC-2CF9B1A5EBEF}" type="pres">
      <dgm:prSet presAssocID="{8C16EDA6-9CA3-494B-A124-276F7309F359}" presName="child2Text" presStyleLbl="bgAcc1" presStyleIdx="1" presStyleCnt="4">
        <dgm:presLayoutVars>
          <dgm:bulletEnabled val="1"/>
        </dgm:presLayoutVars>
      </dgm:prSet>
      <dgm:spPr/>
    </dgm:pt>
    <dgm:pt modelId="{FF19B216-80B8-4E6A-8CFA-C3B22137A1D0}" type="pres">
      <dgm:prSet presAssocID="{8C16EDA6-9CA3-494B-A124-276F7309F359}" presName="child3group" presStyleCnt="0"/>
      <dgm:spPr/>
    </dgm:pt>
    <dgm:pt modelId="{D32847BE-117B-4D89-9428-2615EDCE6ACB}" type="pres">
      <dgm:prSet presAssocID="{8C16EDA6-9CA3-494B-A124-276F7309F359}" presName="child3" presStyleLbl="bgAcc1" presStyleIdx="2" presStyleCnt="4" custScaleX="121998" custScaleY="155989" custLinFactNeighborX="41017" custLinFactNeighborY="-25204"/>
      <dgm:spPr/>
    </dgm:pt>
    <dgm:pt modelId="{1F7D2227-28D4-46DD-816F-D5A2158F1C96}" type="pres">
      <dgm:prSet presAssocID="{8C16EDA6-9CA3-494B-A124-276F7309F359}" presName="child3Text" presStyleLbl="bgAcc1" presStyleIdx="2" presStyleCnt="4">
        <dgm:presLayoutVars>
          <dgm:bulletEnabled val="1"/>
        </dgm:presLayoutVars>
      </dgm:prSet>
      <dgm:spPr/>
    </dgm:pt>
    <dgm:pt modelId="{E2A8A65A-9417-4DDE-A9D0-2383A4F3B104}" type="pres">
      <dgm:prSet presAssocID="{8C16EDA6-9CA3-494B-A124-276F7309F359}" presName="child4group" presStyleCnt="0"/>
      <dgm:spPr/>
    </dgm:pt>
    <dgm:pt modelId="{782CDDBB-D9AB-4023-BDF7-0CF248C2BCE7}" type="pres">
      <dgm:prSet presAssocID="{8C16EDA6-9CA3-494B-A124-276F7309F359}" presName="child4" presStyleLbl="bgAcc1" presStyleIdx="3" presStyleCnt="4"/>
      <dgm:spPr/>
    </dgm:pt>
    <dgm:pt modelId="{DC353CD1-6B4B-4CE4-8C35-6C353D32D525}" type="pres">
      <dgm:prSet presAssocID="{8C16EDA6-9CA3-494B-A124-276F7309F359}" presName="child4Text" presStyleLbl="bgAcc1" presStyleIdx="3" presStyleCnt="4">
        <dgm:presLayoutVars>
          <dgm:bulletEnabled val="1"/>
        </dgm:presLayoutVars>
      </dgm:prSet>
      <dgm:spPr/>
    </dgm:pt>
    <dgm:pt modelId="{92AAF49D-187C-4606-A6A2-778C68FCB0FC}" type="pres">
      <dgm:prSet presAssocID="{8C16EDA6-9CA3-494B-A124-276F7309F359}" presName="childPlaceholder" presStyleCnt="0"/>
      <dgm:spPr/>
    </dgm:pt>
    <dgm:pt modelId="{C2DD4A5C-3DCB-430D-9236-C120754BD20A}" type="pres">
      <dgm:prSet presAssocID="{8C16EDA6-9CA3-494B-A124-276F7309F359}" presName="circle" presStyleCnt="0"/>
      <dgm:spPr/>
    </dgm:pt>
    <dgm:pt modelId="{12CAEB42-969A-4BA1-960D-7408BFEEE92E}" type="pres">
      <dgm:prSet presAssocID="{8C16EDA6-9CA3-494B-A124-276F7309F359}" presName="quadrant1" presStyleLbl="node1" presStyleIdx="0" presStyleCnt="4" custScaleX="105450" custScaleY="108162" custLinFactNeighborY="713">
        <dgm:presLayoutVars>
          <dgm:chMax val="1"/>
          <dgm:bulletEnabled val="1"/>
        </dgm:presLayoutVars>
      </dgm:prSet>
      <dgm:spPr/>
    </dgm:pt>
    <dgm:pt modelId="{9F86BA2B-6247-4F6D-8C34-854E8E8D76BC}" type="pres">
      <dgm:prSet presAssocID="{8C16EDA6-9CA3-494B-A124-276F7309F359}" presName="quadrant2" presStyleLbl="node1" presStyleIdx="1" presStyleCnt="4" custScaleX="103508" custScaleY="103370" custLinFactNeighborX="-899" custLinFactNeighborY="-1683">
        <dgm:presLayoutVars>
          <dgm:chMax val="1"/>
          <dgm:bulletEnabled val="1"/>
        </dgm:presLayoutVars>
      </dgm:prSet>
      <dgm:spPr/>
    </dgm:pt>
    <dgm:pt modelId="{EFA2B19E-759E-494C-88A1-2360A6D4F2D4}" type="pres">
      <dgm:prSet presAssocID="{8C16EDA6-9CA3-494B-A124-276F7309F359}" presName="quadrant3" presStyleLbl="node1" presStyleIdx="2" presStyleCnt="4" custAng="0" custScaleX="105315" custScaleY="114598" custLinFactNeighborX="-1145" custLinFactNeighborY="3098">
        <dgm:presLayoutVars>
          <dgm:chMax val="1"/>
          <dgm:bulletEnabled val="1"/>
        </dgm:presLayoutVars>
      </dgm:prSet>
      <dgm:spPr/>
    </dgm:pt>
    <dgm:pt modelId="{B78FF0D0-F6B7-4BBD-9188-63CE21651FC2}" type="pres">
      <dgm:prSet presAssocID="{8C16EDA6-9CA3-494B-A124-276F7309F359}" presName="quadrant4" presStyleLbl="node1" presStyleIdx="3" presStyleCnt="4" custScaleX="103199" custScaleY="111450" custLinFactNeighborX="-1155" custLinFactNeighborY="4672">
        <dgm:presLayoutVars>
          <dgm:chMax val="1"/>
          <dgm:bulletEnabled val="1"/>
        </dgm:presLayoutVars>
      </dgm:prSet>
      <dgm:spPr/>
    </dgm:pt>
    <dgm:pt modelId="{9F38ABEA-A59B-42B5-8491-BB413B2F3E49}" type="pres">
      <dgm:prSet presAssocID="{8C16EDA6-9CA3-494B-A124-276F7309F359}" presName="quadrantPlaceholder" presStyleCnt="0"/>
      <dgm:spPr/>
    </dgm:pt>
    <dgm:pt modelId="{24C4E880-3BB0-47FF-9864-C02825F52A40}" type="pres">
      <dgm:prSet presAssocID="{8C16EDA6-9CA3-494B-A124-276F7309F359}" presName="center1" presStyleLbl="fgShp" presStyleIdx="0" presStyleCnt="2"/>
      <dgm:spPr/>
    </dgm:pt>
    <dgm:pt modelId="{CC80C35B-D1A4-493F-A1D6-80F0A078A41C}" type="pres">
      <dgm:prSet presAssocID="{8C16EDA6-9CA3-494B-A124-276F7309F359}" presName="center2" presStyleLbl="fgShp" presStyleIdx="1" presStyleCnt="2"/>
      <dgm:spPr/>
    </dgm:pt>
  </dgm:ptLst>
  <dgm:cxnLst>
    <dgm:cxn modelId="{4AD62413-B243-4091-8DCF-7199A47F05C1}" srcId="{8C16EDA6-9CA3-494B-A124-276F7309F359}" destId="{4DC5CF2F-93AE-4016-898C-3AB9CC146C45}" srcOrd="2" destOrd="0" parTransId="{B08E5BEB-E7FD-4E29-9D5E-60F4E4E9E95B}" sibTransId="{12C369D9-EBD3-424C-A863-9DD6232A2B77}"/>
    <dgm:cxn modelId="{D8B70A15-B6B3-42DA-9EBC-2BD0DDC35316}" type="presOf" srcId="{8E9143A6-05A7-43D9-823B-FE5127E0C45C}" destId="{1F7D2227-28D4-46DD-816F-D5A2158F1C96}" srcOrd="1" destOrd="0" presId="urn:microsoft.com/office/officeart/2005/8/layout/cycle4"/>
    <dgm:cxn modelId="{0544DD17-2A3E-4015-8A84-28D40ED2E5F2}" type="presOf" srcId="{72A3D823-5834-4868-BD4C-3915F491D663}" destId="{1C5F0204-81D8-43AC-83FC-2CF9B1A5EBEF}" srcOrd="1" destOrd="1" presId="urn:microsoft.com/office/officeart/2005/8/layout/cycle4"/>
    <dgm:cxn modelId="{22D96D1C-E668-4D40-8D0B-D6C2200AC1A6}" type="presOf" srcId="{4AF248C8-763B-4E3C-B981-C2737C7309FA}" destId="{099C63A9-7319-4002-A1C2-D39C2B7489B6}" srcOrd="0" destOrd="0" presId="urn:microsoft.com/office/officeart/2005/8/layout/cycle4"/>
    <dgm:cxn modelId="{6BE93724-025F-40AB-8B80-9FA5EE2394C0}" srcId="{8C16EDA6-9CA3-494B-A124-276F7309F359}" destId="{AA9B5EF2-8465-4FD3-875D-282AD8588CFE}" srcOrd="1" destOrd="0" parTransId="{1C2E9042-D060-4D58-A4C5-83359FB4D359}" sibTransId="{F7834CB0-D321-4E56-9D42-3B2DE0B7636B}"/>
    <dgm:cxn modelId="{CF6BBF28-2001-40A8-8AD5-39B23C706143}" srcId="{4DC5CF2F-93AE-4016-898C-3AB9CC146C45}" destId="{01646485-498E-468B-8789-E128DE37D0FE}" srcOrd="3" destOrd="0" parTransId="{78118AB4-469B-410D-91EA-78DE8613F3C5}" sibTransId="{534949FC-8712-4850-8130-2234B7CE773E}"/>
    <dgm:cxn modelId="{64CE272A-C2C6-4587-86E5-7AA400AB52A7}" srcId="{8C16EDA6-9CA3-494B-A124-276F7309F359}" destId="{556E1B85-0E74-4494-8879-9B6C6718820A}" srcOrd="4" destOrd="0" parTransId="{7BE83999-95AA-4E02-A394-8886B86C37BF}" sibTransId="{9B360A6C-6261-4CAB-82D0-7C036BD7E60A}"/>
    <dgm:cxn modelId="{EC34AD2B-1829-4A25-A245-EB1B036728F4}" srcId="{4DC5CF2F-93AE-4016-898C-3AB9CC146C45}" destId="{8E9143A6-05A7-43D9-823B-FE5127E0C45C}" srcOrd="0" destOrd="0" parTransId="{64AF6F15-0925-4CB6-8281-A726633AC032}" sibTransId="{8FCB5F3C-9B65-418D-BCF0-9D7BEF9CEEDD}"/>
    <dgm:cxn modelId="{6038C72B-EBEB-4E83-951B-B87CAFE97C0D}" srcId="{6BB98D09-1837-4F3D-B161-527152F00115}" destId="{A9820A84-EA8B-485F-AA8C-B46FF34097D0}" srcOrd="1" destOrd="0" parTransId="{71C51155-8A71-48DC-86A9-C6808C62228B}" sibTransId="{43278246-CDFB-46EC-B090-A9FCD82C142A}"/>
    <dgm:cxn modelId="{B658C12F-159C-41A3-B487-685A1A447902}" srcId="{4DC5CF2F-93AE-4016-898C-3AB9CC146C45}" destId="{D255CAEA-2619-47FB-B9CF-7D4F2BF7A5C7}" srcOrd="1" destOrd="0" parTransId="{248C1CB4-977F-49AA-B9A8-31EB20C13135}" sibTransId="{5EA87BE4-EA21-4D95-BDDD-3B9D32D0942F}"/>
    <dgm:cxn modelId="{06909535-105A-4D79-A33D-D17329DDE0A0}" type="presOf" srcId="{ECA02686-D9D5-4E3F-A358-1AA76829417E}" destId="{E23F35B3-FFC4-4B57-B1D7-03F4989B26FA}" srcOrd="1" destOrd="2" presId="urn:microsoft.com/office/officeart/2005/8/layout/cycle4"/>
    <dgm:cxn modelId="{434DAC39-CC13-48A7-9A0B-DAA3DC116B2C}" type="presOf" srcId="{B7BF6AA1-1449-48C0-97F6-18C089FCE6F7}" destId="{782CDDBB-D9AB-4023-BDF7-0CF248C2BCE7}" srcOrd="0" destOrd="0" presId="urn:microsoft.com/office/officeart/2005/8/layout/cycle4"/>
    <dgm:cxn modelId="{98C6E53B-F2DE-483E-9B63-F8A6E8D9D8CD}" type="presOf" srcId="{D9A57EDB-3CA4-4F0E-A37E-1821F3B212AC}" destId="{099C63A9-7319-4002-A1C2-D39C2B7489B6}" srcOrd="0" destOrd="2" presId="urn:microsoft.com/office/officeart/2005/8/layout/cycle4"/>
    <dgm:cxn modelId="{3115323C-EF93-4865-A899-B89DDFF071CC}" srcId="{8C16EDA6-9CA3-494B-A124-276F7309F359}" destId="{7A13F264-F45D-47FC-A45A-840C0823F852}" srcOrd="5" destOrd="0" parTransId="{039CA065-1CEB-4B84-BC46-24E321753333}" sibTransId="{5414660E-7D8D-4B55-A0D8-B3F04EE2B223}"/>
    <dgm:cxn modelId="{BA6B443E-3F9F-4A22-B2D9-2E7F30BB797B}" type="presOf" srcId="{93629A29-81CB-4B71-BC7F-0CF069390DCE}" destId="{2938E7A5-EE51-40F3-AA95-CF66B8FF1D27}" srcOrd="0" destOrd="3" presId="urn:microsoft.com/office/officeart/2005/8/layout/cycle4"/>
    <dgm:cxn modelId="{27B91E46-790E-474C-9D55-944A920CFB04}" type="presOf" srcId="{4DC5CF2F-93AE-4016-898C-3AB9CC146C45}" destId="{EFA2B19E-759E-494C-88A1-2360A6D4F2D4}" srcOrd="0" destOrd="0" presId="urn:microsoft.com/office/officeart/2005/8/layout/cycle4"/>
    <dgm:cxn modelId="{2A00944C-5996-44B2-903E-F32B729EA5EE}" type="presOf" srcId="{AA9B5EF2-8465-4FD3-875D-282AD8588CFE}" destId="{9F86BA2B-6247-4F6D-8C34-854E8E8D76BC}" srcOrd="0" destOrd="0" presId="urn:microsoft.com/office/officeart/2005/8/layout/cycle4"/>
    <dgm:cxn modelId="{9B9E984C-A753-4878-AE02-5573DAAB91D9}" srcId="{8C16EDA6-9CA3-494B-A124-276F7309F359}" destId="{4A0330C4-6F8E-483E-A4C9-57757D19D7F4}" srcOrd="3" destOrd="0" parTransId="{146F61AF-8778-4A9E-8B84-30EA5AC7F42D}" sibTransId="{9C989D95-576F-488C-ABB5-CDA10DE67326}"/>
    <dgm:cxn modelId="{2622F84D-E37A-404D-8AAF-081A2DDA5AA8}" srcId="{4A0330C4-6F8E-483E-A4C9-57757D19D7F4}" destId="{B7BF6AA1-1449-48C0-97F6-18C089FCE6F7}" srcOrd="0" destOrd="0" parTransId="{A823011E-5428-462B-8A7A-C70EF0F64F18}" sibTransId="{31CCE3A9-CB71-4512-8B82-23165FA7282E}"/>
    <dgm:cxn modelId="{4370A350-44D2-4E38-9382-07F7E79EFAE9}" srcId="{4DC5CF2F-93AE-4016-898C-3AB9CC146C45}" destId="{ECCFAE03-083D-4EAC-AA82-19CBAF61F4A0}" srcOrd="2" destOrd="0" parTransId="{8F3C8F8D-9DD8-4596-B7B9-BDED0D6ADB08}" sibTransId="{CB53EF00-03D9-4317-A16E-EC14F4AF412D}"/>
    <dgm:cxn modelId="{D9E62251-88DF-4353-9662-DEB54FC11759}" type="presOf" srcId="{D255CAEA-2619-47FB-B9CF-7D4F2BF7A5C7}" destId="{D32847BE-117B-4D89-9428-2615EDCE6ACB}" srcOrd="0" destOrd="1" presId="urn:microsoft.com/office/officeart/2005/8/layout/cycle4"/>
    <dgm:cxn modelId="{30EBC353-3EA2-445D-8FF6-22A850BAC933}" srcId="{6BB98D09-1837-4F3D-B161-527152F00115}" destId="{93629A29-81CB-4B71-BC7F-0CF069390DCE}" srcOrd="3" destOrd="0" parTransId="{0A951ACD-58B1-4B32-9AB4-744E30719A36}" sibTransId="{4A1FD1FD-3989-46A6-8A13-7EC0D759F22E}"/>
    <dgm:cxn modelId="{E68B635D-31E5-4D91-9594-2837356FF194}" type="presOf" srcId="{D9A57EDB-3CA4-4F0E-A37E-1821F3B212AC}" destId="{1C5F0204-81D8-43AC-83FC-2CF9B1A5EBEF}" srcOrd="1" destOrd="2" presId="urn:microsoft.com/office/officeart/2005/8/layout/cycle4"/>
    <dgm:cxn modelId="{D663EF61-19D5-4C0E-B27E-899BD44C54F0}" srcId="{AA9B5EF2-8465-4FD3-875D-282AD8588CFE}" destId="{72A3D823-5834-4868-BD4C-3915F491D663}" srcOrd="1" destOrd="0" parTransId="{7FAD74C6-4869-4B08-BF13-05A7204A0C96}" sibTransId="{E89BBD79-924D-4B9E-BC97-006624B374EB}"/>
    <dgm:cxn modelId="{18A47262-8236-4306-BD4B-8F4E5CDDFCB6}" type="presOf" srcId="{256945D1-8117-4935-9C29-8F39D07E64B6}" destId="{E23F35B3-FFC4-4B57-B1D7-03F4989B26FA}" srcOrd="1" destOrd="0" presId="urn:microsoft.com/office/officeart/2005/8/layout/cycle4"/>
    <dgm:cxn modelId="{B582956B-B1F2-4D9B-ADC4-DE23B08DF050}" srcId="{AA9B5EF2-8465-4FD3-875D-282AD8588CFE}" destId="{D9A57EDB-3CA4-4F0E-A37E-1821F3B212AC}" srcOrd="2" destOrd="0" parTransId="{506C53BA-002F-485B-A692-4AFE4B06271F}" sibTransId="{073BD2FC-629B-4B61-94DF-6910A2824FC1}"/>
    <dgm:cxn modelId="{96EBE76D-1862-4DB4-B295-5BD16756E307}" type="presOf" srcId="{A9820A84-EA8B-485F-AA8C-B46FF34097D0}" destId="{E23F35B3-FFC4-4B57-B1D7-03F4989B26FA}" srcOrd="1" destOrd="1" presId="urn:microsoft.com/office/officeart/2005/8/layout/cycle4"/>
    <dgm:cxn modelId="{3E7C246F-5C96-4FF7-A8E6-CADD2E718E34}" srcId="{8C16EDA6-9CA3-494B-A124-276F7309F359}" destId="{6BB98D09-1837-4F3D-B161-527152F00115}" srcOrd="0" destOrd="0" parTransId="{7C8D6FE0-D794-44FD-9E13-BAD685D922F0}" sibTransId="{D161F577-6F35-4B84-A9B8-3691F3B10820}"/>
    <dgm:cxn modelId="{F18F7972-940F-4327-897F-5D2EA2F3724E}" type="presOf" srcId="{ECCFAE03-083D-4EAC-AA82-19CBAF61F4A0}" destId="{D32847BE-117B-4D89-9428-2615EDCE6ACB}" srcOrd="0" destOrd="2" presId="urn:microsoft.com/office/officeart/2005/8/layout/cycle4"/>
    <dgm:cxn modelId="{9A1DD576-9E32-419A-BEE4-89FECFAD0A18}" type="presOf" srcId="{AA0E66EC-2ACB-4D5A-BC7F-505ED9447091}" destId="{1C5F0204-81D8-43AC-83FC-2CF9B1A5EBEF}" srcOrd="1" destOrd="3" presId="urn:microsoft.com/office/officeart/2005/8/layout/cycle4"/>
    <dgm:cxn modelId="{92D9DD84-22CE-4A9D-B4F8-0B8CA8178873}" srcId="{AA9B5EF2-8465-4FD3-875D-282AD8588CFE}" destId="{AA0E66EC-2ACB-4D5A-BC7F-505ED9447091}" srcOrd="3" destOrd="0" parTransId="{252CA8C1-AF1E-4D66-95C5-ECAE7646B921}" sibTransId="{B0F07C25-3F70-483A-9791-89CDFEFC8246}"/>
    <dgm:cxn modelId="{23E7238B-BFCE-4F0B-A3F9-78F4A4E45F15}" type="presOf" srcId="{93629A29-81CB-4B71-BC7F-0CF069390DCE}" destId="{E23F35B3-FFC4-4B57-B1D7-03F4989B26FA}" srcOrd="1" destOrd="3" presId="urn:microsoft.com/office/officeart/2005/8/layout/cycle4"/>
    <dgm:cxn modelId="{1072B78F-CE48-421B-80E4-71EA028C77C9}" srcId="{6BB98D09-1837-4F3D-B161-527152F00115}" destId="{256945D1-8117-4935-9C29-8F39D07E64B6}" srcOrd="0" destOrd="0" parTransId="{1F62EB50-2686-46D2-BE29-F91CB450712D}" sibTransId="{3514012C-265C-4F1E-8D15-D8A7445875E8}"/>
    <dgm:cxn modelId="{68BF8E97-B35C-42FB-866D-B5A5F14E5E35}" srcId="{AA9B5EF2-8465-4FD3-875D-282AD8588CFE}" destId="{4AF248C8-763B-4E3C-B981-C2737C7309FA}" srcOrd="0" destOrd="0" parTransId="{605B80A3-BE74-4549-9A1E-5B24CA9E13C7}" sibTransId="{7D8207AF-1C84-4439-8079-8BB10FC35FEA}"/>
    <dgm:cxn modelId="{E53A3298-5638-4045-95F5-44FEC6135CB8}" type="presOf" srcId="{4A0330C4-6F8E-483E-A4C9-57757D19D7F4}" destId="{B78FF0D0-F6B7-4BBD-9188-63CE21651FC2}" srcOrd="0" destOrd="0" presId="urn:microsoft.com/office/officeart/2005/8/layout/cycle4"/>
    <dgm:cxn modelId="{79B06BA1-EB4A-4DC9-BD52-85200B23C86C}" type="presOf" srcId="{4AF248C8-763B-4E3C-B981-C2737C7309FA}" destId="{1C5F0204-81D8-43AC-83FC-2CF9B1A5EBEF}" srcOrd="1" destOrd="0" presId="urn:microsoft.com/office/officeart/2005/8/layout/cycle4"/>
    <dgm:cxn modelId="{BAD9FCA9-FA08-4FAD-BAF9-2CAEC917DC23}" type="presOf" srcId="{01646485-498E-468B-8789-E128DE37D0FE}" destId="{D32847BE-117B-4D89-9428-2615EDCE6ACB}" srcOrd="0" destOrd="3" presId="urn:microsoft.com/office/officeart/2005/8/layout/cycle4"/>
    <dgm:cxn modelId="{107EE7AE-72D4-47BC-8428-BC04B3094CA2}" type="presOf" srcId="{A9820A84-EA8B-485F-AA8C-B46FF34097D0}" destId="{2938E7A5-EE51-40F3-AA95-CF66B8FF1D27}" srcOrd="0" destOrd="1" presId="urn:microsoft.com/office/officeart/2005/8/layout/cycle4"/>
    <dgm:cxn modelId="{22956AB1-58C8-40A1-A213-F00524817895}" type="presOf" srcId="{256945D1-8117-4935-9C29-8F39D07E64B6}" destId="{2938E7A5-EE51-40F3-AA95-CF66B8FF1D27}" srcOrd="0" destOrd="0" presId="urn:microsoft.com/office/officeart/2005/8/layout/cycle4"/>
    <dgm:cxn modelId="{135D2FB5-DCF8-4EB9-A848-69CB078E48AE}" type="presOf" srcId="{8C16EDA6-9CA3-494B-A124-276F7309F359}" destId="{E188D654-9B85-4BA7-88FF-3D40BC333868}" srcOrd="0" destOrd="0" presId="urn:microsoft.com/office/officeart/2005/8/layout/cycle4"/>
    <dgm:cxn modelId="{70D70ABF-35B0-48C7-87B3-58B20EBCF0E2}" type="presOf" srcId="{D255CAEA-2619-47FB-B9CF-7D4F2BF7A5C7}" destId="{1F7D2227-28D4-46DD-816F-D5A2158F1C96}" srcOrd="1" destOrd="1" presId="urn:microsoft.com/office/officeart/2005/8/layout/cycle4"/>
    <dgm:cxn modelId="{8F1690C8-7A7E-4815-BD5A-3F382A8594A2}" type="presOf" srcId="{01646485-498E-468B-8789-E128DE37D0FE}" destId="{1F7D2227-28D4-46DD-816F-D5A2158F1C96}" srcOrd="1" destOrd="3" presId="urn:microsoft.com/office/officeart/2005/8/layout/cycle4"/>
    <dgm:cxn modelId="{E0CDBED3-CA7C-4EF2-8513-E19531C95434}" type="presOf" srcId="{6BB98D09-1837-4F3D-B161-527152F00115}" destId="{12CAEB42-969A-4BA1-960D-7408BFEEE92E}" srcOrd="0" destOrd="0" presId="urn:microsoft.com/office/officeart/2005/8/layout/cycle4"/>
    <dgm:cxn modelId="{726DA5DA-3631-4CD3-8473-20A3D368F387}" type="presOf" srcId="{8E9143A6-05A7-43D9-823B-FE5127E0C45C}" destId="{D32847BE-117B-4D89-9428-2615EDCE6ACB}" srcOrd="0" destOrd="0" presId="urn:microsoft.com/office/officeart/2005/8/layout/cycle4"/>
    <dgm:cxn modelId="{2CAD15E1-9481-4EA1-BDA2-873D8305432A}" srcId="{6BB98D09-1837-4F3D-B161-527152F00115}" destId="{ECA02686-D9D5-4E3F-A358-1AA76829417E}" srcOrd="2" destOrd="0" parTransId="{B1601D80-9F24-4793-8AED-7D0D90796CAB}" sibTransId="{059BD639-A0B3-4EFE-AAA0-178B541268A6}"/>
    <dgm:cxn modelId="{1C9ECAE3-16CA-427B-B039-826CB99B3997}" type="presOf" srcId="{ECA02686-D9D5-4E3F-A358-1AA76829417E}" destId="{2938E7A5-EE51-40F3-AA95-CF66B8FF1D27}" srcOrd="0" destOrd="2" presId="urn:microsoft.com/office/officeart/2005/8/layout/cycle4"/>
    <dgm:cxn modelId="{1B6DE0EB-BB19-4415-B725-BDCB6627A9B6}" type="presOf" srcId="{72A3D823-5834-4868-BD4C-3915F491D663}" destId="{099C63A9-7319-4002-A1C2-D39C2B7489B6}" srcOrd="0" destOrd="1" presId="urn:microsoft.com/office/officeart/2005/8/layout/cycle4"/>
    <dgm:cxn modelId="{06EC2AF1-2C62-4DD5-9EF4-CD824B84058F}" type="presOf" srcId="{B7BF6AA1-1449-48C0-97F6-18C089FCE6F7}" destId="{DC353CD1-6B4B-4CE4-8C35-6C353D32D525}" srcOrd="1" destOrd="0" presId="urn:microsoft.com/office/officeart/2005/8/layout/cycle4"/>
    <dgm:cxn modelId="{ED2054F2-1B1B-40CB-A741-76461DCEED3C}" type="presOf" srcId="{AA0E66EC-2ACB-4D5A-BC7F-505ED9447091}" destId="{099C63A9-7319-4002-A1C2-D39C2B7489B6}" srcOrd="0" destOrd="3" presId="urn:microsoft.com/office/officeart/2005/8/layout/cycle4"/>
    <dgm:cxn modelId="{D29DC2FC-5805-4F38-9FEF-F05990BB67B4}" type="presOf" srcId="{ECCFAE03-083D-4EAC-AA82-19CBAF61F4A0}" destId="{1F7D2227-28D4-46DD-816F-D5A2158F1C96}" srcOrd="1" destOrd="2" presId="urn:microsoft.com/office/officeart/2005/8/layout/cycle4"/>
    <dgm:cxn modelId="{89BEF59E-D28C-4C8B-923F-BB15C38DCA72}" type="presParOf" srcId="{E188D654-9B85-4BA7-88FF-3D40BC333868}" destId="{89F48E88-DE3C-41B2-AA52-586C16227491}" srcOrd="0" destOrd="0" presId="urn:microsoft.com/office/officeart/2005/8/layout/cycle4"/>
    <dgm:cxn modelId="{3684B0DA-5D30-44E9-ADFF-B76D78D8ED84}" type="presParOf" srcId="{89F48E88-DE3C-41B2-AA52-586C16227491}" destId="{34AD2706-8B20-4704-8DB4-0220D6D06E74}" srcOrd="0" destOrd="0" presId="urn:microsoft.com/office/officeart/2005/8/layout/cycle4"/>
    <dgm:cxn modelId="{89A1F949-C707-47FD-B350-B5043E55DB2A}" type="presParOf" srcId="{34AD2706-8B20-4704-8DB4-0220D6D06E74}" destId="{2938E7A5-EE51-40F3-AA95-CF66B8FF1D27}" srcOrd="0" destOrd="0" presId="urn:microsoft.com/office/officeart/2005/8/layout/cycle4"/>
    <dgm:cxn modelId="{C43D7170-90E3-42FE-8C34-86BB3483039F}" type="presParOf" srcId="{34AD2706-8B20-4704-8DB4-0220D6D06E74}" destId="{E23F35B3-FFC4-4B57-B1D7-03F4989B26FA}" srcOrd="1" destOrd="0" presId="urn:microsoft.com/office/officeart/2005/8/layout/cycle4"/>
    <dgm:cxn modelId="{C81A0308-5313-4471-9A3A-A4263847BD3A}" type="presParOf" srcId="{89F48E88-DE3C-41B2-AA52-586C16227491}" destId="{AB3415A1-DA38-491A-B6A6-0E8016B9CCAE}" srcOrd="1" destOrd="0" presId="urn:microsoft.com/office/officeart/2005/8/layout/cycle4"/>
    <dgm:cxn modelId="{3F2662A5-22D0-420E-A15C-B2FF85FBB798}" type="presParOf" srcId="{AB3415A1-DA38-491A-B6A6-0E8016B9CCAE}" destId="{099C63A9-7319-4002-A1C2-D39C2B7489B6}" srcOrd="0" destOrd="0" presId="urn:microsoft.com/office/officeart/2005/8/layout/cycle4"/>
    <dgm:cxn modelId="{8947E174-AEAD-459C-82FD-FAE9DAEB1C42}" type="presParOf" srcId="{AB3415A1-DA38-491A-B6A6-0E8016B9CCAE}" destId="{1C5F0204-81D8-43AC-83FC-2CF9B1A5EBEF}" srcOrd="1" destOrd="0" presId="urn:microsoft.com/office/officeart/2005/8/layout/cycle4"/>
    <dgm:cxn modelId="{910E42F0-DA53-4CA2-BCC4-1804B8D0B5B1}" type="presParOf" srcId="{89F48E88-DE3C-41B2-AA52-586C16227491}" destId="{FF19B216-80B8-4E6A-8CFA-C3B22137A1D0}" srcOrd="2" destOrd="0" presId="urn:microsoft.com/office/officeart/2005/8/layout/cycle4"/>
    <dgm:cxn modelId="{1E199F78-E2B9-405E-95E6-8A79A2321156}" type="presParOf" srcId="{FF19B216-80B8-4E6A-8CFA-C3B22137A1D0}" destId="{D32847BE-117B-4D89-9428-2615EDCE6ACB}" srcOrd="0" destOrd="0" presId="urn:microsoft.com/office/officeart/2005/8/layout/cycle4"/>
    <dgm:cxn modelId="{BA2AA756-AAC9-4C7C-9065-B3B49BDE1EBA}" type="presParOf" srcId="{FF19B216-80B8-4E6A-8CFA-C3B22137A1D0}" destId="{1F7D2227-28D4-46DD-816F-D5A2158F1C96}" srcOrd="1" destOrd="0" presId="urn:microsoft.com/office/officeart/2005/8/layout/cycle4"/>
    <dgm:cxn modelId="{F36152C5-357F-42EE-96D2-2952E28FE736}" type="presParOf" srcId="{89F48E88-DE3C-41B2-AA52-586C16227491}" destId="{E2A8A65A-9417-4DDE-A9D0-2383A4F3B104}" srcOrd="3" destOrd="0" presId="urn:microsoft.com/office/officeart/2005/8/layout/cycle4"/>
    <dgm:cxn modelId="{A675853F-C1F3-4EAD-8DCF-EE972A8DE373}" type="presParOf" srcId="{E2A8A65A-9417-4DDE-A9D0-2383A4F3B104}" destId="{782CDDBB-D9AB-4023-BDF7-0CF248C2BCE7}" srcOrd="0" destOrd="0" presId="urn:microsoft.com/office/officeart/2005/8/layout/cycle4"/>
    <dgm:cxn modelId="{299FE3D2-92AE-46D5-930E-149A41774020}" type="presParOf" srcId="{E2A8A65A-9417-4DDE-A9D0-2383A4F3B104}" destId="{DC353CD1-6B4B-4CE4-8C35-6C353D32D525}" srcOrd="1" destOrd="0" presId="urn:microsoft.com/office/officeart/2005/8/layout/cycle4"/>
    <dgm:cxn modelId="{01B72023-5CCA-4780-8F78-52A320DD5A2F}" type="presParOf" srcId="{89F48E88-DE3C-41B2-AA52-586C16227491}" destId="{92AAF49D-187C-4606-A6A2-778C68FCB0FC}" srcOrd="4" destOrd="0" presId="urn:microsoft.com/office/officeart/2005/8/layout/cycle4"/>
    <dgm:cxn modelId="{D5603A3E-0E6F-4206-A37E-5340EDFE51FD}" type="presParOf" srcId="{E188D654-9B85-4BA7-88FF-3D40BC333868}" destId="{C2DD4A5C-3DCB-430D-9236-C120754BD20A}" srcOrd="1" destOrd="0" presId="urn:microsoft.com/office/officeart/2005/8/layout/cycle4"/>
    <dgm:cxn modelId="{9454849B-4D73-42FA-BBDE-73431563573D}" type="presParOf" srcId="{C2DD4A5C-3DCB-430D-9236-C120754BD20A}" destId="{12CAEB42-969A-4BA1-960D-7408BFEEE92E}" srcOrd="0" destOrd="0" presId="urn:microsoft.com/office/officeart/2005/8/layout/cycle4"/>
    <dgm:cxn modelId="{9EA5859D-4123-4980-8DCB-F5F7F98D3DE3}" type="presParOf" srcId="{C2DD4A5C-3DCB-430D-9236-C120754BD20A}" destId="{9F86BA2B-6247-4F6D-8C34-854E8E8D76BC}" srcOrd="1" destOrd="0" presId="urn:microsoft.com/office/officeart/2005/8/layout/cycle4"/>
    <dgm:cxn modelId="{543F12DF-C231-4D55-9E98-54917BFC4BF9}" type="presParOf" srcId="{C2DD4A5C-3DCB-430D-9236-C120754BD20A}" destId="{EFA2B19E-759E-494C-88A1-2360A6D4F2D4}" srcOrd="2" destOrd="0" presId="urn:microsoft.com/office/officeart/2005/8/layout/cycle4"/>
    <dgm:cxn modelId="{4F294397-7177-4676-BAD1-804CD382BEF3}" type="presParOf" srcId="{C2DD4A5C-3DCB-430D-9236-C120754BD20A}" destId="{B78FF0D0-F6B7-4BBD-9188-63CE21651FC2}" srcOrd="3" destOrd="0" presId="urn:microsoft.com/office/officeart/2005/8/layout/cycle4"/>
    <dgm:cxn modelId="{10A1E0B1-5D4B-4561-8DC6-A5776BEF411F}" type="presParOf" srcId="{C2DD4A5C-3DCB-430D-9236-C120754BD20A}" destId="{9F38ABEA-A59B-42B5-8491-BB413B2F3E49}" srcOrd="4" destOrd="0" presId="urn:microsoft.com/office/officeart/2005/8/layout/cycle4"/>
    <dgm:cxn modelId="{D71A0F37-4BF9-407D-A487-4DE671E494A8}" type="presParOf" srcId="{E188D654-9B85-4BA7-88FF-3D40BC333868}" destId="{24C4E880-3BB0-47FF-9864-C02825F52A40}" srcOrd="2" destOrd="0" presId="urn:microsoft.com/office/officeart/2005/8/layout/cycle4"/>
    <dgm:cxn modelId="{3B65DFFA-0FE5-4D76-BB3F-7F44822F41A2}" type="presParOf" srcId="{E188D654-9B85-4BA7-88FF-3D40BC333868}" destId="{CC80C35B-D1A4-493F-A1D6-80F0A078A41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F41DB-FDA8-413E-8872-CDFE422FDB62}">
      <dsp:nvSpPr>
        <dsp:cNvPr id="0" name=""/>
        <dsp:cNvSpPr/>
      </dsp:nvSpPr>
      <dsp:spPr>
        <a:xfrm>
          <a:off x="2535902" y="563781"/>
          <a:ext cx="2135925" cy="1831684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9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Health States</a:t>
          </a:r>
        </a:p>
      </dsp:txBody>
      <dsp:txXfrm>
        <a:off x="2820692" y="884326"/>
        <a:ext cx="1566345" cy="824258"/>
      </dsp:txXfrm>
    </dsp:sp>
    <dsp:sp modelId="{CA11C09C-3D95-49BD-B38C-5CAEEF1D8594}">
      <dsp:nvSpPr>
        <dsp:cNvPr id="0" name=""/>
        <dsp:cNvSpPr/>
      </dsp:nvSpPr>
      <dsp:spPr>
        <a:xfrm>
          <a:off x="3347497" y="1797645"/>
          <a:ext cx="2420075" cy="1151937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3324"/>
            <a:lumOff val="2768"/>
            <a:alpha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Data/Methods</a:t>
          </a:r>
        </a:p>
      </dsp:txBody>
      <dsp:txXfrm>
        <a:off x="4087637" y="2095229"/>
        <a:ext cx="1452045" cy="633565"/>
      </dsp:txXfrm>
    </dsp:sp>
    <dsp:sp modelId="{EA663E75-0823-4D19-B0A2-94EA26C32D5F}">
      <dsp:nvSpPr>
        <dsp:cNvPr id="0" name=""/>
        <dsp:cNvSpPr/>
      </dsp:nvSpPr>
      <dsp:spPr>
        <a:xfrm>
          <a:off x="1528985" y="1897336"/>
          <a:ext cx="2514599" cy="1014414"/>
        </a:xfrm>
        <a:prstGeom prst="ellipse">
          <a:avLst/>
        </a:prstGeom>
        <a:solidFill>
          <a:schemeClr val="accent4">
            <a:shade val="80000"/>
            <a:alpha val="50000"/>
            <a:hueOff val="0"/>
            <a:satOff val="6648"/>
            <a:lumOff val="5537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Exposure</a:t>
          </a:r>
        </a:p>
      </dsp:txBody>
      <dsp:txXfrm>
        <a:off x="1765776" y="2159393"/>
        <a:ext cx="1508759" cy="557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847BE-117B-4D89-9428-2615EDCE6ACB}">
      <dsp:nvSpPr>
        <dsp:cNvPr id="0" name=""/>
        <dsp:cNvSpPr/>
      </dsp:nvSpPr>
      <dsp:spPr>
        <a:xfrm>
          <a:off x="5344117" y="2341675"/>
          <a:ext cx="2873432" cy="237993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hlinkClick xmlns:r="http://schemas.openxmlformats.org/officeDocument/2006/relationships" r:id="rId1"/>
            </a:rPr>
            <a:t>Cancer Genetics Study Section </a:t>
          </a:r>
          <a:r>
            <a:rPr lang="en-US" sz="1200" b="1" kern="1200" dirty="0">
              <a:hlinkClick xmlns:r="http://schemas.openxmlformats.org/officeDocument/2006/relationships" r:id="rId1"/>
            </a:rPr>
            <a:t>– CG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hlinkClick xmlns:r="http://schemas.openxmlformats.org/officeDocument/2006/relationships" r:id="rId2"/>
            </a:rPr>
            <a:t>Molecular Cancer Diagnosis and Classification – </a:t>
          </a:r>
          <a:r>
            <a:rPr lang="en-US" sz="1200" b="1" kern="1200" dirty="0">
              <a:hlinkClick xmlns:r="http://schemas.openxmlformats.org/officeDocument/2006/relationships" r:id="rId2"/>
            </a:rPr>
            <a:t>MCDC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rgbClr val="00206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Analytics and Statistics for Population Research Panel A – </a:t>
          </a:r>
          <a:r>
            <a:rPr lang="en-US" sz="1200" b="1" kern="1200" dirty="0">
              <a:solidFill>
                <a:srgbClr val="002060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ASPA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/>
        </a:p>
      </dsp:txBody>
      <dsp:txXfrm>
        <a:off x="6258426" y="2988938"/>
        <a:ext cx="1906844" cy="1680393"/>
      </dsp:txXfrm>
    </dsp:sp>
    <dsp:sp modelId="{782CDDBB-D9AB-4023-BDF7-0CF248C2BCE7}">
      <dsp:nvSpPr>
        <dsp:cNvPr id="0" name=""/>
        <dsp:cNvSpPr/>
      </dsp:nvSpPr>
      <dsp:spPr>
        <a:xfrm>
          <a:off x="794224" y="3153328"/>
          <a:ext cx="2355311" cy="152570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hlinkClick xmlns:r="http://schemas.openxmlformats.org/officeDocument/2006/relationships" r:id="rId4"/>
            </a:rPr>
            <a:t>Basic Mechanisms in Cancer Health Disparities – </a:t>
          </a:r>
          <a:r>
            <a:rPr lang="en-US" sz="1200" b="1" kern="1200" dirty="0">
              <a:hlinkClick xmlns:r="http://schemas.openxmlformats.org/officeDocument/2006/relationships" r:id="rId4"/>
            </a:rPr>
            <a:t>BMCD</a:t>
          </a:r>
          <a:endParaRPr lang="en-US" sz="1200" b="1" kern="1200" dirty="0">
            <a:latin typeface="Arial"/>
            <a:hlinkClick xmlns:r="http://schemas.openxmlformats.org/officeDocument/2006/relationships" r:id="rId5"/>
          </a:endParaRPr>
        </a:p>
      </dsp:txBody>
      <dsp:txXfrm>
        <a:off x="827739" y="3568270"/>
        <a:ext cx="1581687" cy="1077250"/>
      </dsp:txXfrm>
    </dsp:sp>
    <dsp:sp modelId="{099C63A9-7319-4002-A1C2-D39C2B7489B6}">
      <dsp:nvSpPr>
        <dsp:cNvPr id="0" name=""/>
        <dsp:cNvSpPr/>
      </dsp:nvSpPr>
      <dsp:spPr>
        <a:xfrm>
          <a:off x="4721149" y="-155946"/>
          <a:ext cx="3546038" cy="166000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hlinkClick xmlns:r="http://schemas.openxmlformats.org/officeDocument/2006/relationships" r:id="rId6"/>
            </a:rPr>
            <a:t>Clinical Integrative Cardiovascular and Hematological Sciences – </a:t>
          </a:r>
          <a:r>
            <a:rPr lang="en-US" sz="1200" b="1" kern="1200" dirty="0">
              <a:hlinkClick xmlns:r="http://schemas.openxmlformats.org/officeDocument/2006/relationships" r:id="rId6"/>
            </a:rPr>
            <a:t>CCHS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i="0" kern="1200" dirty="0">
              <a:hlinkClick xmlns:r="http://schemas.openxmlformats.org/officeDocument/2006/relationships" r:id="rId7"/>
            </a:rPr>
            <a:t>Clinical Oncology Study Section – </a:t>
          </a:r>
          <a:r>
            <a:rPr lang="en-US" sz="1200" b="1" i="0" kern="1200" dirty="0">
              <a:hlinkClick xmlns:r="http://schemas.openxmlformats.org/officeDocument/2006/relationships" r:id="rId7"/>
            </a:rPr>
            <a:t>CONC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b="0" kern="1200" dirty="0">
              <a:solidFill>
                <a:srgbClr val="002060"/>
              </a:solidFill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Cardiovascular and Respiratory      Diseases – </a:t>
          </a:r>
          <a:r>
            <a:rPr lang="en-US" sz="1200" b="1" kern="1200" dirty="0">
              <a:solidFill>
                <a:srgbClr val="002060"/>
              </a:solidFill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CRD</a:t>
          </a:r>
          <a:r>
            <a:rPr lang="en-US" sz="1200" b="1" kern="1200" dirty="0">
              <a:solidFill>
                <a:srgbClr val="002060"/>
              </a:solidFill>
            </a:rPr>
            <a:t> </a:t>
          </a:r>
          <a:r>
            <a:rPr lang="en-US" sz="1200" b="0" kern="1200" dirty="0">
              <a:solidFill>
                <a:srgbClr val="002060"/>
              </a:solidFill>
            </a:rPr>
            <a:t>(epi)</a:t>
          </a:r>
          <a:endParaRPr lang="en-US" sz="1200" b="1" kern="1200" dirty="0">
            <a:solidFill>
              <a:srgbClr val="002060"/>
            </a:solidFill>
          </a:endParaRPr>
        </a:p>
      </dsp:txBody>
      <dsp:txXfrm>
        <a:off x="5821426" y="-119481"/>
        <a:ext cx="2409297" cy="1172070"/>
      </dsp:txXfrm>
    </dsp:sp>
    <dsp:sp modelId="{2938E7A5-EE51-40F3-AA95-CF66B8FF1D27}">
      <dsp:nvSpPr>
        <dsp:cNvPr id="0" name=""/>
        <dsp:cNvSpPr/>
      </dsp:nvSpPr>
      <dsp:spPr>
        <a:xfrm>
          <a:off x="794224" y="-88799"/>
          <a:ext cx="2355311" cy="152570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2060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Social and Environmental Determinants of Health – </a:t>
          </a:r>
          <a:r>
            <a:rPr lang="en-US" sz="1200" b="1" kern="1200" dirty="0">
              <a:solidFill>
                <a:srgbClr val="002060"/>
              </a:solidFill>
              <a:hlinkClick xmlns:r="http://schemas.openxmlformats.org/officeDocument/2006/relationships"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SEDH</a:t>
          </a:r>
          <a:r>
            <a:rPr lang="en-US" sz="1200" b="1" kern="1200" dirty="0">
              <a:solidFill>
                <a:srgbClr val="002060"/>
              </a:solidFill>
            </a:rPr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>
              <a:solidFill>
                <a:srgbClr val="002060"/>
              </a:solidFill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Lifestyle and Health Behaviors – </a:t>
          </a:r>
          <a:r>
            <a:rPr lang="en-US" sz="1200" b="1" kern="1200" dirty="0">
              <a:solidFill>
                <a:srgbClr val="002060"/>
              </a:solidFill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LHB</a:t>
          </a:r>
          <a:endParaRPr lang="en-US" sz="1200" b="1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1" kern="1200" dirty="0">
            <a:solidFill>
              <a:srgbClr val="002060"/>
            </a:solidFill>
          </a:endParaRPr>
        </a:p>
      </dsp:txBody>
      <dsp:txXfrm>
        <a:off x="827739" y="-55284"/>
        <a:ext cx="1581687" cy="1077250"/>
      </dsp:txXfrm>
    </dsp:sp>
    <dsp:sp modelId="{12CAEB42-969A-4BA1-960D-7408BFEEE92E}">
      <dsp:nvSpPr>
        <dsp:cNvPr id="0" name=""/>
        <dsp:cNvSpPr/>
      </dsp:nvSpPr>
      <dsp:spPr>
        <a:xfrm>
          <a:off x="2022591" y="293419"/>
          <a:ext cx="2176986" cy="2232975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</a:rPr>
            <a:t>Effect of Social, Environmental and Health Behaviors on Cancer and Hematological Disorders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Arial"/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"/>
            </a:rPr>
            <a:t>  </a:t>
          </a:r>
        </a:p>
      </dsp:txBody>
      <dsp:txXfrm>
        <a:off x="2660215" y="947442"/>
        <a:ext cx="1539362" cy="1578952"/>
      </dsp:txXfrm>
    </dsp:sp>
    <dsp:sp modelId="{9F86BA2B-6247-4F6D-8C34-854E8E8D76BC}">
      <dsp:nvSpPr>
        <dsp:cNvPr id="0" name=""/>
        <dsp:cNvSpPr/>
      </dsp:nvSpPr>
      <dsp:spPr>
        <a:xfrm rot="5400000">
          <a:off x="4185332" y="291994"/>
          <a:ext cx="2134045" cy="2136894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Clinical research of Hematological Disorders and Cancer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4183908" y="918466"/>
        <a:ext cx="1511012" cy="1508998"/>
      </dsp:txXfrm>
    </dsp:sp>
    <dsp:sp modelId="{EFA2B19E-759E-494C-88A1-2360A6D4F2D4}">
      <dsp:nvSpPr>
        <dsp:cNvPr id="0" name=""/>
        <dsp:cNvSpPr/>
      </dsp:nvSpPr>
      <dsp:spPr>
        <a:xfrm rot="10800000">
          <a:off x="4160176" y="2436051"/>
          <a:ext cx="2174199" cy="2365844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 Genetic predisposition to cancer and hematological disorders</a:t>
          </a:r>
        </a:p>
      </dsp:txBody>
      <dsp:txXfrm rot="10800000">
        <a:off x="4160176" y="2436051"/>
        <a:ext cx="1537391" cy="1672904"/>
      </dsp:txXfrm>
    </dsp:sp>
    <dsp:sp modelId="{B78FF0D0-F6B7-4BBD-9188-63CE21651FC2}">
      <dsp:nvSpPr>
        <dsp:cNvPr id="0" name=""/>
        <dsp:cNvSpPr/>
      </dsp:nvSpPr>
      <dsp:spPr>
        <a:xfrm rot="16200000">
          <a:off x="1936812" y="2586211"/>
          <a:ext cx="2300855" cy="2130515"/>
        </a:xfrm>
        <a:prstGeom prst="pieWedg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Ethnic and racial disparities in cancer outcomes</a:t>
          </a:r>
        </a:p>
      </dsp:txBody>
      <dsp:txXfrm rot="5400000">
        <a:off x="2645995" y="2501041"/>
        <a:ext cx="1506502" cy="1626950"/>
      </dsp:txXfrm>
    </dsp:sp>
    <dsp:sp modelId="{24C4E880-3BB0-47FF-9864-C02825F52A40}">
      <dsp:nvSpPr>
        <dsp:cNvPr id="0" name=""/>
        <dsp:cNvSpPr/>
      </dsp:nvSpPr>
      <dsp:spPr>
        <a:xfrm>
          <a:off x="3834604" y="2045996"/>
          <a:ext cx="712791" cy="619818"/>
        </a:xfrm>
        <a:prstGeom prst="circular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0C35B-D1A4-493F-A1D6-80F0A078A41C}">
      <dsp:nvSpPr>
        <dsp:cNvPr id="0" name=""/>
        <dsp:cNvSpPr/>
      </dsp:nvSpPr>
      <dsp:spPr>
        <a:xfrm rot="10800000">
          <a:off x="3834604" y="2284388"/>
          <a:ext cx="712791" cy="619818"/>
        </a:xfrm>
        <a:prstGeom prst="circular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699" cy="461804"/>
          </a:xfrm>
          <a:prstGeom prst="rect">
            <a:avLst/>
          </a:prstGeom>
        </p:spPr>
        <p:txBody>
          <a:bodyPr vert="horz" lIns="89653" tIns="44827" rIns="89653" bIns="44827" rtlCol="0"/>
          <a:lstStyle>
            <a:lvl1pPr algn="l">
              <a:defRPr sz="1200"/>
            </a:lvl1pPr>
          </a:lstStyle>
          <a:p>
            <a:endParaRPr lang="en-US" dirty="0">
              <a:latin typeface="Segoe UI Light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3"/>
            <a:ext cx="3011699" cy="461804"/>
          </a:xfrm>
          <a:prstGeom prst="rect">
            <a:avLst/>
          </a:prstGeom>
        </p:spPr>
        <p:txBody>
          <a:bodyPr vert="horz" lIns="89653" tIns="44827" rIns="89653" bIns="44827" rtlCol="0"/>
          <a:lstStyle>
            <a:lvl1pPr algn="r">
              <a:defRPr sz="1200"/>
            </a:lvl1pPr>
          </a:lstStyle>
          <a:p>
            <a:fld id="{61FE9635-8DB6-4044-8D11-7AAFB69160BE}" type="datetimeFigureOut">
              <a:rPr lang="en-US" smtClean="0">
                <a:latin typeface="Segoe UI Light" pitchFamily="34" charset="0"/>
              </a:rPr>
              <a:pPr/>
              <a:t>1/5/23</a:t>
            </a:fld>
            <a:endParaRPr lang="en-US" dirty="0">
              <a:latin typeface="Segoe UI Ligh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89653" tIns="44827" rIns="89653" bIns="44827" rtlCol="0" anchor="b"/>
          <a:lstStyle>
            <a:lvl1pPr algn="l">
              <a:defRPr sz="1200"/>
            </a:lvl1pPr>
          </a:lstStyle>
          <a:p>
            <a:endParaRPr lang="en-US" dirty="0">
              <a:latin typeface="Segoe UI Ligh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89653" tIns="44827" rIns="89653" bIns="44827" rtlCol="0" anchor="b"/>
          <a:lstStyle>
            <a:lvl1pPr algn="r">
              <a:defRPr sz="1200"/>
            </a:lvl1pPr>
          </a:lstStyle>
          <a:p>
            <a:fld id="{2D2FA1CA-7490-463D-B745-C9B4BA55BB2F}" type="slidenum">
              <a:rPr lang="en-US" smtClean="0">
                <a:latin typeface="Segoe UI Light" pitchFamily="34" charset="0"/>
              </a:rPr>
              <a:pPr/>
              <a:t>‹#›</a:t>
            </a:fld>
            <a:endParaRPr lang="en-US" dirty="0"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296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699" cy="461804"/>
          </a:xfrm>
          <a:prstGeom prst="rect">
            <a:avLst/>
          </a:prstGeom>
        </p:spPr>
        <p:txBody>
          <a:bodyPr vert="horz" lIns="89653" tIns="44827" rIns="89653" bIns="44827" rtlCol="0"/>
          <a:lstStyle>
            <a:lvl1pPr algn="l">
              <a:defRPr sz="1200">
                <a:latin typeface="Segoe UI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3"/>
            <a:ext cx="3011699" cy="461804"/>
          </a:xfrm>
          <a:prstGeom prst="rect">
            <a:avLst/>
          </a:prstGeom>
        </p:spPr>
        <p:txBody>
          <a:bodyPr vert="horz" lIns="89653" tIns="44827" rIns="89653" bIns="44827" rtlCol="0"/>
          <a:lstStyle>
            <a:lvl1pPr algn="r">
              <a:defRPr sz="1200">
                <a:latin typeface="Segoe UI Light" pitchFamily="34" charset="0"/>
              </a:defRPr>
            </a:lvl1pPr>
          </a:lstStyle>
          <a:p>
            <a:fld id="{B74433D1-1BE7-47BB-9A7A-53E534EE3FD0}" type="datetimeFigureOut">
              <a:rPr lang="en-US" smtClean="0"/>
              <a:pPr/>
              <a:t>1/4/23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53" tIns="44827" rIns="89653" bIns="448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9"/>
            <a:ext cx="5560060" cy="4156234"/>
          </a:xfrm>
          <a:prstGeom prst="rect">
            <a:avLst/>
          </a:prstGeom>
        </p:spPr>
        <p:txBody>
          <a:bodyPr vert="horz" lIns="89653" tIns="44827" rIns="89653" bIns="448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89653" tIns="44827" rIns="89653" bIns="44827" rtlCol="0" anchor="b"/>
          <a:lstStyle>
            <a:lvl1pPr algn="l">
              <a:defRPr sz="1200">
                <a:latin typeface="Segoe UI Light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9"/>
            <a:ext cx="3011699" cy="461804"/>
          </a:xfrm>
          <a:prstGeom prst="rect">
            <a:avLst/>
          </a:prstGeom>
        </p:spPr>
        <p:txBody>
          <a:bodyPr vert="horz" lIns="89653" tIns="44827" rIns="89653" bIns="44827" rtlCol="0" anchor="b"/>
          <a:lstStyle>
            <a:lvl1pPr algn="r">
              <a:defRPr sz="1200">
                <a:latin typeface="Segoe UI Light" pitchFamily="34" charset="0"/>
              </a:defRPr>
            </a:lvl1pPr>
          </a:lstStyle>
          <a:p>
            <a:fld id="{91900A6A-F631-4DE5-85CD-60A32C70D6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3157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3031" rtl="0" eaLnBrk="1" latinLnBrk="0" hangingPunct="1">
      <a:defRPr sz="12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456514" algn="l" defTabSz="913031" rtl="0" eaLnBrk="1" latinLnBrk="0" hangingPunct="1">
      <a:defRPr sz="12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913031" algn="l" defTabSz="913031" rtl="0" eaLnBrk="1" latinLnBrk="0" hangingPunct="1">
      <a:defRPr sz="12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1369544" algn="l" defTabSz="913031" rtl="0" eaLnBrk="1" latinLnBrk="0" hangingPunct="1">
      <a:defRPr sz="12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1826060" algn="l" defTabSz="913031" rtl="0" eaLnBrk="1" latinLnBrk="0" hangingPunct="1">
      <a:defRPr sz="12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2580" algn="l" defTabSz="9130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088" algn="l" defTabSz="9130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03" algn="l" defTabSz="9130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19" algn="l" defTabSz="9130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87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3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87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02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2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65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8858D0-047E-4AB9-82E3-325F22F401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7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266C7-3C6A-490D-A138-5F620B2EF7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59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61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0803" eaLnBrk="0" hangingPunct="0">
              <a:defRPr sz="19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1pPr>
            <a:lvl2pPr marL="739185" indent="-284302" defTabSz="860803" eaLnBrk="0" hangingPunct="0">
              <a:defRPr sz="19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2pPr>
            <a:lvl3pPr marL="1137208" indent="-227442" defTabSz="860803" eaLnBrk="0" hangingPunct="0">
              <a:defRPr sz="19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3pPr>
            <a:lvl4pPr marL="1592092" indent="-227442" defTabSz="860803" eaLnBrk="0" hangingPunct="0">
              <a:defRPr sz="19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4pPr>
            <a:lvl5pPr marL="2046974" indent="-227442" defTabSz="860803" eaLnBrk="0" hangingPunct="0">
              <a:defRPr sz="19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5pPr>
            <a:lvl6pPr marL="2501857" indent="-227442" algn="ctr" defTabSz="860803" eaLnBrk="0" fontAlgn="base" hangingPunct="0">
              <a:spcBef>
                <a:spcPct val="2000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6pPr>
            <a:lvl7pPr marL="2956740" indent="-227442" algn="ctr" defTabSz="860803" eaLnBrk="0" fontAlgn="base" hangingPunct="0">
              <a:spcBef>
                <a:spcPct val="2000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7pPr>
            <a:lvl8pPr marL="3411625" indent="-227442" algn="ctr" defTabSz="860803" eaLnBrk="0" fontAlgn="base" hangingPunct="0">
              <a:spcBef>
                <a:spcPct val="2000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8pPr>
            <a:lvl9pPr marL="3866509" indent="-227442" algn="ctr" defTabSz="860803" eaLnBrk="0" fontAlgn="base" hangingPunct="0">
              <a:spcBef>
                <a:spcPct val="2000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9pPr>
          </a:lstStyle>
          <a:p>
            <a:fld id="{28F3B4C0-FAF2-40D1-9993-1A4B7D7DD929}" type="slidenum">
              <a:rPr lang="en-US" sz="1200" b="0">
                <a:solidFill>
                  <a:srgbClr val="000000"/>
                </a:solidFill>
                <a:latin typeface="Arial" charset="0"/>
              </a:rPr>
              <a:pPr/>
              <a:t>18</a:t>
            </a:fld>
            <a:endParaRPr lang="en-US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99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266C7-3C6A-490D-A138-5F620B2EF7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17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86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86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86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86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46829" indent="1576" defTabSz="86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00606" indent="1576" defTabSz="86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54384" indent="1576" defTabSz="86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08161" indent="1576" defTabSz="86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E83D33-0D0A-43AC-B8E7-18B36227F8F0}" type="slidenum"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9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266C7-3C6A-490D-A138-5F620B2EF7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6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00A6A-F631-4DE5-85CD-60A32C70D69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7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266C7-3C6A-490D-A138-5F620B2EF7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2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8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8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00A6A-F631-4DE5-85CD-60A32C70D69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6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24"/>
            <a:ext cx="7772400" cy="1470025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6400800" cy="1600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7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6DC63B-75CF-4D3D-ABD9-D23586533D78}"/>
              </a:ext>
            </a:extLst>
          </p:cNvPr>
          <p:cNvSpPr/>
          <p:nvPr userDrawn="1"/>
        </p:nvSpPr>
        <p:spPr>
          <a:xfrm>
            <a:off x="0" y="6233227"/>
            <a:ext cx="9144000" cy="45719"/>
          </a:xfrm>
          <a:prstGeom prst="rect">
            <a:avLst/>
          </a:prstGeom>
          <a:solidFill>
            <a:srgbClr val="7E9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DD73B6-7F4C-4C0F-8B5A-A8F815C096FF}"/>
              </a:ext>
            </a:extLst>
          </p:cNvPr>
          <p:cNvSpPr/>
          <p:nvPr userDrawn="1"/>
        </p:nvSpPr>
        <p:spPr>
          <a:xfrm>
            <a:off x="2077" y="6822458"/>
            <a:ext cx="9144000" cy="45719"/>
          </a:xfrm>
          <a:prstGeom prst="rect">
            <a:avLst/>
          </a:prstGeom>
          <a:solidFill>
            <a:srgbClr val="33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9B24B-EE1A-4950-A80B-4535C3EB8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2"/>
          <a:stretch/>
        </p:blipFill>
        <p:spPr>
          <a:xfrm>
            <a:off x="96626" y="6399991"/>
            <a:ext cx="1096997" cy="309687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91F509F-367C-43B5-9D65-08DF459950B0}"/>
              </a:ext>
            </a:extLst>
          </p:cNvPr>
          <p:cNvSpPr txBox="1">
            <a:spLocks/>
          </p:cNvSpPr>
          <p:nvPr userDrawn="1"/>
        </p:nvSpPr>
        <p:spPr>
          <a:xfrm>
            <a:off x="8682134" y="6430884"/>
            <a:ext cx="415119" cy="245063"/>
          </a:xfrm>
          <a:prstGeom prst="rect">
            <a:avLst/>
          </a:prstGeom>
        </p:spPr>
        <p:txBody>
          <a:bodyPr lIns="64294" tIns="32147" rIns="64294" bIns="32147"/>
          <a:lstStyle>
            <a:defPPr>
              <a:defRPr lang="en-US"/>
            </a:defPPr>
            <a:lvl1pPr marL="0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514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031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544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060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580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088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603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119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706F90A-6013-4415-B906-4E65E6F55155}" type="slidenum">
              <a:rPr lang="en-US" sz="900">
                <a:solidFill>
                  <a:srgbClr val="7E9C3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7E9C3C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8F1641-51F0-42F0-886B-661FE9A1665A}"/>
              </a:ext>
            </a:extLst>
          </p:cNvPr>
          <p:cNvSpPr/>
          <p:nvPr userDrawn="1"/>
        </p:nvSpPr>
        <p:spPr>
          <a:xfrm>
            <a:off x="8767162" y="6416887"/>
            <a:ext cx="245063" cy="242353"/>
          </a:xfrm>
          <a:prstGeom prst="ellipse">
            <a:avLst/>
          </a:prstGeom>
          <a:noFill/>
          <a:ln w="19050">
            <a:solidFill>
              <a:srgbClr val="616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872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>
            <a:lvl2pPr>
              <a:defRPr/>
            </a:lvl2pPr>
            <a:lvl3pPr marL="635000" indent="-292100">
              <a:buFont typeface="Arial" pitchFamily="34" charset="0"/>
              <a:buChar char="−"/>
              <a:defRPr baseline="0"/>
            </a:lvl3pPr>
            <a:lvl4pPr marL="914400" indent="-228600">
              <a:buFont typeface="Arial" pitchFamily="34" charset="0"/>
              <a:buChar char="•"/>
              <a:defRPr/>
            </a:lvl4pPr>
            <a:lvl5pPr marL="1257300" indent="-2794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9458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86"/>
            <a:ext cx="4040188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29540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1935186"/>
            <a:ext cx="4041775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04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43133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407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6019800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4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2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86"/>
            <a:ext cx="4040188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295402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itchFamily="34" charset="0"/>
                <a:cs typeface="Arial" pitchFamily="34" charset="0"/>
              </a:defRPr>
            </a:lvl1pPr>
            <a:lvl2pPr marL="456514" indent="0">
              <a:buNone/>
              <a:defRPr sz="2000" b="1"/>
            </a:lvl2pPr>
            <a:lvl3pPr marL="913031" indent="0">
              <a:buNone/>
              <a:defRPr sz="1800" b="1"/>
            </a:lvl3pPr>
            <a:lvl4pPr marL="1369544" indent="0">
              <a:buNone/>
              <a:defRPr sz="1600" b="1"/>
            </a:lvl4pPr>
            <a:lvl5pPr marL="1826060" indent="0">
              <a:buNone/>
              <a:defRPr sz="1600" b="1"/>
            </a:lvl5pPr>
            <a:lvl6pPr marL="2282580" indent="0">
              <a:buNone/>
              <a:defRPr sz="1600" b="1"/>
            </a:lvl6pPr>
            <a:lvl7pPr marL="2739088" indent="0">
              <a:buNone/>
              <a:defRPr sz="1600" b="1"/>
            </a:lvl7pPr>
            <a:lvl8pPr marL="3195603" indent="0">
              <a:buNone/>
              <a:defRPr sz="1600" b="1"/>
            </a:lvl8pPr>
            <a:lvl9pPr marL="365211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1935186"/>
            <a:ext cx="4041775" cy="3844925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200">
                <a:latin typeface="Arial" pitchFamily="34" charset="0"/>
                <a:cs typeface="Arial" pitchFamily="34" charset="0"/>
              </a:defRPr>
            </a:lvl3pPr>
            <a:lvl4pPr>
              <a:defRPr sz="2200">
                <a:latin typeface="Arial" pitchFamily="34" charset="0"/>
                <a:cs typeface="Arial" pitchFamily="34" charset="0"/>
              </a:defRPr>
            </a:lvl4pPr>
            <a:lvl5pPr>
              <a:defRPr sz="2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6019800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9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43133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none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0" y="6019800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5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60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2DEEB56-F2F1-4774-BB60-E25A69EE533E}"/>
              </a:ext>
            </a:extLst>
          </p:cNvPr>
          <p:cNvSpPr txBox="1">
            <a:spLocks/>
          </p:cNvSpPr>
          <p:nvPr userDrawn="1"/>
        </p:nvSpPr>
        <p:spPr>
          <a:xfrm>
            <a:off x="8682134" y="6393670"/>
            <a:ext cx="415119" cy="326751"/>
          </a:xfrm>
          <a:prstGeom prst="rect">
            <a:avLst/>
          </a:prstGeom>
        </p:spPr>
        <p:txBody>
          <a:bodyPr lIns="64294" tIns="32147" rIns="64294" bIns="32147"/>
          <a:lstStyle>
            <a:defPPr>
              <a:defRPr lang="en-US"/>
            </a:defPPr>
            <a:lvl1pPr marL="0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514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031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544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6060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2580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9088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5603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2119" algn="l" defTabSz="9130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E706F90A-6013-4415-B906-4E65E6F55155}" type="slidenum">
              <a:rPr lang="en-US" sz="900">
                <a:solidFill>
                  <a:srgbClr val="7E9C3C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pPr algn="ctr">
                <a:defRPr/>
              </a:pPr>
              <a:t>‹#›</a:t>
            </a:fld>
            <a:endParaRPr lang="en-US" sz="900">
              <a:solidFill>
                <a:srgbClr val="7E9C3C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A21ADC9-412F-494C-9616-810E2CF47554}"/>
              </a:ext>
            </a:extLst>
          </p:cNvPr>
          <p:cNvSpPr/>
          <p:nvPr userDrawn="1"/>
        </p:nvSpPr>
        <p:spPr>
          <a:xfrm>
            <a:off x="8767163" y="6375007"/>
            <a:ext cx="245063" cy="323137"/>
          </a:xfrm>
          <a:prstGeom prst="ellipse">
            <a:avLst/>
          </a:prstGeom>
          <a:noFill/>
          <a:ln w="19050">
            <a:solidFill>
              <a:srgbClr val="6162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2BA06-DF52-41AA-B29C-660F70F8D0BE}"/>
              </a:ext>
            </a:extLst>
          </p:cNvPr>
          <p:cNvSpPr/>
          <p:nvPr userDrawn="1"/>
        </p:nvSpPr>
        <p:spPr>
          <a:xfrm>
            <a:off x="0" y="6233227"/>
            <a:ext cx="9144000" cy="45719"/>
          </a:xfrm>
          <a:prstGeom prst="rect">
            <a:avLst/>
          </a:prstGeom>
          <a:solidFill>
            <a:srgbClr val="7E9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A99888-FCC7-4588-8E16-08710727DD6C}"/>
              </a:ext>
            </a:extLst>
          </p:cNvPr>
          <p:cNvSpPr/>
          <p:nvPr userDrawn="1"/>
        </p:nvSpPr>
        <p:spPr>
          <a:xfrm>
            <a:off x="2077" y="6809579"/>
            <a:ext cx="9144000" cy="45719"/>
          </a:xfrm>
          <a:prstGeom prst="rect">
            <a:avLst/>
          </a:prstGeom>
          <a:solidFill>
            <a:srgbClr val="336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6BA84A-CABE-4D6B-B0D6-86A68C8C5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2"/>
          <a:stretch/>
        </p:blipFill>
        <p:spPr>
          <a:xfrm>
            <a:off x="96627" y="6335306"/>
            <a:ext cx="1096997" cy="4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75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91305" tIns="45650" rIns="91305" bIns="4565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419600"/>
          </a:xfrm>
          <a:prstGeom prst="rect">
            <a:avLst/>
          </a:prstGeom>
        </p:spPr>
        <p:txBody>
          <a:bodyPr vert="horz" lIns="91305" tIns="45650" rIns="91305" bIns="4565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589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59" r:id="rId9"/>
    <p:sldLayoutId id="2147483760" r:id="rId10"/>
  </p:sldLayoutIdLst>
  <p:hf hdr="0" ftr="0" dt="0"/>
  <p:txStyles>
    <p:titleStyle>
      <a:lvl1pPr algn="l" defTabSz="913031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342385" indent="-342385" algn="l" defTabSz="913031" rtl="0" eaLnBrk="1" latinLnBrk="0" hangingPunct="1">
        <a:spcBef>
          <a:spcPct val="20000"/>
        </a:spcBef>
        <a:buClr>
          <a:srgbClr val="719500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42385" indent="291663" algn="l" defTabSz="913031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49300" indent="-342900" algn="l" defTabSz="913031" rtl="0" eaLnBrk="1" latinLnBrk="0" hangingPunct="1">
        <a:spcBef>
          <a:spcPct val="20000"/>
        </a:spcBef>
        <a:buFont typeface="Arial" pitchFamily="34" charset="0"/>
        <a:buChar char="−"/>
        <a:tabLst>
          <a:tab pos="976436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2200" indent="-292100" algn="l" defTabSz="91303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85900" indent="-342900" algn="l" defTabSz="913031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0829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46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861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376" indent="-228248" algn="l" defTabSz="913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31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44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6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580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088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03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19" algn="l" defTabSz="9130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csr.nih.gov/StudySectio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srdrr@mail.nih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.csr.nih.gov/ForReviewers/BecomeAReviewer/ECR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csr.nih.gov/NewsAndPolicy/PeerReviewVideo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niaid.nih.gov/grants-contracts/sample-application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srdrr@mail.nih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csr.nih.gov/StudySections/CSREnquir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dirty="0">
                <a:latin typeface="Arial" panose="020B0604020202020204" pitchFamily="34" charset="0"/>
              </a:rPr>
              <a:t>The NIH Peer Review Process</a:t>
            </a:r>
            <a:br>
              <a:rPr lang="en-US" altLang="en-US" sz="2400" dirty="0">
                <a:latin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8382000" cy="2895600"/>
          </a:xfrm>
        </p:spPr>
        <p:txBody>
          <a:bodyPr>
            <a:normAutofit fontScale="85000" lnSpcReduction="20000"/>
          </a:bodyPr>
          <a:lstStyle/>
          <a:p>
            <a:pPr marL="328613" indent="-328613" eaLnBrk="0" hangingPunct="0">
              <a:defRPr/>
            </a:pPr>
            <a:r>
              <a:rPr lang="en-US" sz="2300" b="1" dirty="0">
                <a:solidFill>
                  <a:schemeClr val="bg1"/>
                </a:solidFill>
              </a:rPr>
              <a:t>Denise Wiesch, Ph.D., M.P.H</a:t>
            </a:r>
          </a:p>
          <a:p>
            <a:pPr marL="328613" indent="-328613" eaLnBrk="0" hangingPunct="0">
              <a:defRPr/>
            </a:pPr>
            <a:r>
              <a:rPr lang="en-US" sz="2300" b="1" dirty="0">
                <a:solidFill>
                  <a:schemeClr val="bg1"/>
                </a:solidFill>
              </a:rPr>
              <a:t>Ramona Gianina Dumitrescu, Ph.D., M.P.H. (CHD)</a:t>
            </a:r>
          </a:p>
          <a:p>
            <a:pPr marL="328613" indent="-328613" eaLnBrk="0" hangingPunct="0">
              <a:defRPr/>
            </a:pPr>
            <a:r>
              <a:rPr lang="en-US" sz="2300" b="1" dirty="0">
                <a:solidFill>
                  <a:schemeClr val="bg1"/>
                </a:solidFill>
              </a:rPr>
              <a:t>Mohammed Elfaramawi M.D, Ph.D., M.P.H.  (CRD)</a:t>
            </a:r>
          </a:p>
          <a:p>
            <a:pPr marL="328613" indent="-328613" eaLnBrk="0" hangingPunct="0">
              <a:defRPr/>
            </a:pPr>
            <a:endParaRPr lang="en-US" sz="2300" b="1" dirty="0">
              <a:solidFill>
                <a:schemeClr val="bg1"/>
              </a:solidFill>
            </a:endParaRPr>
          </a:p>
          <a:p>
            <a:pPr marL="328613" indent="-328613" eaLnBrk="0" hangingPunct="0"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328613" indent="-328613" eaLnBrk="0" hangingPunct="0">
              <a:defRPr/>
            </a:pPr>
            <a:r>
              <a:rPr lang="en-US" sz="1600" b="1" dirty="0">
                <a:solidFill>
                  <a:schemeClr val="bg1"/>
                </a:solidFill>
              </a:rPr>
              <a:t>Scientific Review Officer</a:t>
            </a:r>
          </a:p>
          <a:p>
            <a:pPr marL="328613" indent="-328613" eaLnBrk="0" hangingPunct="0">
              <a:defRPr/>
            </a:pPr>
            <a:r>
              <a:rPr lang="en-US" sz="1600" b="1" dirty="0">
                <a:solidFill>
                  <a:schemeClr val="bg1"/>
                </a:solidFill>
              </a:rPr>
              <a:t>Cancer and Hematologic Disorders (CHD) Study Section</a:t>
            </a:r>
          </a:p>
          <a:p>
            <a:pPr marL="328613" indent="-328613" eaLnBrk="0" hangingPunct="0">
              <a:defRPr/>
            </a:pPr>
            <a:r>
              <a:rPr lang="en-US" sz="1600" b="1" dirty="0">
                <a:solidFill>
                  <a:schemeClr val="bg1"/>
                </a:solidFill>
              </a:rPr>
              <a:t>Epidemiology and Population Health (EPH) Branch</a:t>
            </a:r>
          </a:p>
          <a:p>
            <a:pPr marL="328613" indent="-328613" eaLnBrk="0" hangingPunct="0">
              <a:defRPr/>
            </a:pPr>
            <a:r>
              <a:rPr lang="en-US" sz="1600" b="1" dirty="0">
                <a:solidFill>
                  <a:schemeClr val="bg1"/>
                </a:solidFill>
              </a:rPr>
              <a:t>Division of AIDS, Behavioral and Population Sciences</a:t>
            </a:r>
          </a:p>
          <a:p>
            <a:pPr marL="328613" indent="-328613" eaLnBrk="0" hangingPunct="0"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 marL="328613" indent="-328613" eaLnBrk="0" hangingPunct="0">
              <a:defRPr/>
            </a:pPr>
            <a:r>
              <a:rPr lang="en-US" sz="1600" b="1" dirty="0">
                <a:solidFill>
                  <a:schemeClr val="bg1"/>
                </a:solidFill>
              </a:rPr>
              <a:t>Center for Scientific Review, NIH</a:t>
            </a:r>
            <a:endParaRPr lang="en-US" sz="16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171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6B7A84-CDEB-4117-959B-994DAE23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91" y="76200"/>
            <a:ext cx="8227267" cy="762000"/>
          </a:xfrm>
        </p:spPr>
        <p:txBody>
          <a:bodyPr>
            <a:normAutofit/>
          </a:bodyPr>
          <a:lstStyle/>
          <a:p>
            <a:pPr algn="ctr"/>
            <a:r>
              <a:rPr lang="en-US" sz="2200" u="sng" dirty="0"/>
              <a:t>CHD</a:t>
            </a:r>
            <a:r>
              <a:rPr lang="en-US" sz="2200" u="sng" dirty="0">
                <a:solidFill>
                  <a:schemeClr val="tx1"/>
                </a:solidFill>
              </a:rPr>
              <a:t> study section scope and topics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BBF0DD-B0D8-44DD-9FF8-7F8103A7A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5562599"/>
          </a:xfrm>
        </p:spPr>
        <p:txBody>
          <a:bodyPr vert="horz" lIns="91289" tIns="45642" rIns="91289" bIns="45642" rtlCol="0" anchor="t">
            <a:normAutofit/>
          </a:bodyPr>
          <a:lstStyle/>
          <a:p>
            <a:pPr marL="213995" indent="-213995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/>
                </a:solidFill>
                <a:latin typeface="Droid Sans"/>
              </a:rPr>
              <a:t>Scope: </a:t>
            </a:r>
            <a:r>
              <a:rPr lang="en-US" sz="2000" dirty="0">
                <a:solidFill>
                  <a:schemeClr val="tx1"/>
                </a:solidFill>
                <a:latin typeface="Droid Sans"/>
              </a:rPr>
              <a:t>reviews applications that seek to understand the etiology, determinants, distribution and outcomes of cancer and hematologic disorders, conditions and phenotypes from a population health perspective. </a:t>
            </a:r>
            <a:r>
              <a:rPr lang="en-US" sz="2000" b="1" u="sng" dirty="0">
                <a:solidFill>
                  <a:schemeClr val="tx1"/>
                </a:solidFill>
                <a:latin typeface="Droid Sans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Droid Sans"/>
              </a:rPr>
              <a:t> </a:t>
            </a:r>
            <a:endParaRPr lang="en-US" sz="2300" dirty="0">
              <a:solidFill>
                <a:schemeClr val="tx1"/>
              </a:solidFill>
              <a:latin typeface="Droid Sans"/>
            </a:endParaRPr>
          </a:p>
          <a:p>
            <a:pPr marL="213995" indent="-213995" defTabSz="685800">
              <a:lnSpc>
                <a:spcPct val="120000"/>
              </a:lnSpc>
            </a:pPr>
            <a:r>
              <a:rPr lang="en-US" sz="2300" b="1" u="sng" dirty="0">
                <a:solidFill>
                  <a:schemeClr val="tx1"/>
                </a:solidFill>
                <a:latin typeface="Droid Sans"/>
              </a:rPr>
              <a:t>Topics: </a:t>
            </a:r>
          </a:p>
          <a:p>
            <a:pPr lvl="2" indent="-342900" defTabSz="685800">
              <a:lnSpc>
                <a:spcPct val="120000"/>
              </a:lnSpc>
              <a:spcAft>
                <a:spcPts val="600"/>
              </a:spcAft>
            </a:pPr>
            <a:r>
              <a:rPr lang="en-US" sz="1800" dirty="0">
                <a:latin typeface="Droid Sans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Droid Sans"/>
              </a:rPr>
              <a:t>ncidence, prevalence, progression and consequences of cancers in large populations including the focus on early detection, survivorship and recurrence</a:t>
            </a:r>
          </a:p>
          <a:p>
            <a:pPr lvl="2" indent="-342900" defTabSz="685800">
              <a:lnSpc>
                <a:spcPct val="120000"/>
              </a:lnSpc>
              <a:spcAft>
                <a:spcPts val="600"/>
              </a:spcAft>
            </a:pPr>
            <a:r>
              <a:rPr lang="en-US" sz="1800" dirty="0">
                <a:latin typeface="Droid Sans"/>
              </a:rPr>
              <a:t>Incidence, prevalence, progression and consequences of hematologic disease and phenotypes in large populations, including but not limited to anemias, disorders of coagulation, lymphomas and leukemias</a:t>
            </a:r>
          </a:p>
          <a:p>
            <a:pPr lvl="2" indent="-342900" defTabSz="685800">
              <a:lnSpc>
                <a:spcPct val="120000"/>
              </a:lnSpc>
              <a:spcAft>
                <a:spcPts val="600"/>
              </a:spcAft>
            </a:pPr>
            <a:r>
              <a:rPr lang="en-US" sz="1800" dirty="0">
                <a:latin typeface="Droid Sans"/>
              </a:rPr>
              <a:t>E</a:t>
            </a:r>
            <a:r>
              <a:rPr lang="en-US" sz="1800" dirty="0">
                <a:solidFill>
                  <a:schemeClr val="tx1"/>
                </a:solidFill>
                <a:latin typeface="Droid Sans"/>
              </a:rPr>
              <a:t>ffects of environmental and other exposures on incidence, progression, and outcomes related to cancer and hematologic disorders in large populations</a:t>
            </a:r>
          </a:p>
          <a:p>
            <a:pPr lvl="2" indent="-342900" defTabSz="685800">
              <a:lnSpc>
                <a:spcPct val="120000"/>
              </a:lnSpc>
              <a:spcAft>
                <a:spcPts val="600"/>
              </a:spcAft>
            </a:pPr>
            <a:r>
              <a:rPr lang="en-US" sz="1800" dirty="0">
                <a:latin typeface="Droid Sans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Droid Sans"/>
              </a:rPr>
              <a:t>ncidence, prevalence and determinants of co-morbidities and multi-morbidities in populations with cancer and hematological disorders</a:t>
            </a:r>
            <a:endParaRPr lang="en-US" sz="2300" b="1" dirty="0">
              <a:solidFill>
                <a:schemeClr val="tx1"/>
              </a:solidFill>
              <a:latin typeface="Droid Sans"/>
              <a:ea typeface="Lato Light"/>
              <a:cs typeface="Lato Light"/>
            </a:endParaRPr>
          </a:p>
          <a:p>
            <a:pPr marL="213995" indent="-213995" defTabSz="68580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/>
            </a:endParaRPr>
          </a:p>
          <a:p>
            <a:pPr marL="213995" indent="-213995" defTabSz="68580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411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6B7A84-CDEB-4117-959B-994DAE23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91" y="76200"/>
            <a:ext cx="8227267" cy="762000"/>
          </a:xfrm>
        </p:spPr>
        <p:txBody>
          <a:bodyPr>
            <a:normAutofit/>
          </a:bodyPr>
          <a:lstStyle/>
          <a:p>
            <a:pPr algn="ctr"/>
            <a:r>
              <a:rPr lang="en-US" sz="2200" u="sng" dirty="0"/>
              <a:t>CRD</a:t>
            </a:r>
            <a:r>
              <a:rPr lang="en-US" sz="2200" u="sng" dirty="0">
                <a:solidFill>
                  <a:schemeClr val="tx1"/>
                </a:solidFill>
              </a:rPr>
              <a:t> study section scope and topics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BBF0DD-B0D8-44DD-9FF8-7F8103A7A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562599"/>
          </a:xfrm>
        </p:spPr>
        <p:txBody>
          <a:bodyPr vert="horz" lIns="91289" tIns="45642" rIns="91289" bIns="45642" rtlCol="0" anchor="t">
            <a:normAutofit fontScale="92500" lnSpcReduction="10000"/>
          </a:bodyPr>
          <a:lstStyle/>
          <a:p>
            <a:pPr marL="213995" indent="-213995" defTabSz="6858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1"/>
                </a:solidFill>
                <a:latin typeface="Droid Sans"/>
              </a:rPr>
              <a:t>Scope: </a:t>
            </a:r>
            <a:r>
              <a:rPr lang="en-US" sz="2000" dirty="0">
                <a:solidFill>
                  <a:schemeClr val="tx1"/>
                </a:solidFill>
                <a:latin typeface="Droid Sans"/>
              </a:rPr>
              <a:t>reviews applications that seek to understand the etiology, determinants, distribution and outcomes of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Droid Sans"/>
              </a:rPr>
              <a:t>cardiovascular and respiratory phenotypes, disorders and diseases from a population health perspective</a:t>
            </a:r>
            <a:r>
              <a:rPr lang="en-US" sz="2000" dirty="0">
                <a:solidFill>
                  <a:schemeClr val="tx1"/>
                </a:solidFill>
                <a:latin typeface="Droid Sans"/>
              </a:rPr>
              <a:t>. </a:t>
            </a:r>
            <a:r>
              <a:rPr lang="en-US" sz="2000" b="1" u="sng" dirty="0">
                <a:solidFill>
                  <a:schemeClr val="tx1"/>
                </a:solidFill>
                <a:latin typeface="Droid Sans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Droid Sans"/>
              </a:rPr>
              <a:t> </a:t>
            </a:r>
            <a:endParaRPr lang="en-US" sz="2000" dirty="0"/>
          </a:p>
          <a:p>
            <a:pPr marL="213995" indent="-213995" defTabSz="6858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tx1"/>
              </a:solidFill>
              <a:latin typeface="Droid Sans"/>
            </a:endParaRPr>
          </a:p>
          <a:p>
            <a:pPr marL="213995" indent="-213995" defTabSz="685800">
              <a:lnSpc>
                <a:spcPct val="120000"/>
              </a:lnSpc>
            </a:pPr>
            <a:r>
              <a:rPr lang="en-US" sz="2300" b="1" u="sng" dirty="0">
                <a:solidFill>
                  <a:schemeClr val="tx1"/>
                </a:solidFill>
                <a:latin typeface="Droid Sans"/>
              </a:rPr>
              <a:t>Topics: </a:t>
            </a:r>
          </a:p>
          <a:p>
            <a:pPr lvl="2" indent="-342900" defTabSz="685800">
              <a:lnSpc>
                <a:spcPct val="120000"/>
              </a:lnSpc>
              <a:spcAft>
                <a:spcPts val="600"/>
              </a:spcAft>
            </a:pPr>
            <a:r>
              <a:rPr lang="en-US" sz="1800" dirty="0">
                <a:latin typeface="Droid Sans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Droid Sans"/>
              </a:rPr>
              <a:t>ncidence, prevalence, progression and consequences of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Droid Sans"/>
              </a:rPr>
              <a:t>cardiovascular and disorders </a:t>
            </a:r>
            <a:r>
              <a:rPr lang="en-US" sz="1800" dirty="0">
                <a:solidFill>
                  <a:schemeClr val="tx1"/>
                </a:solidFill>
                <a:latin typeface="Droid Sans"/>
              </a:rPr>
              <a:t>in large populations that include but are not limited to heart failure, atherosclerosis, pulmonary vascular disease and myocardial infarction</a:t>
            </a:r>
            <a:endParaRPr lang="en-US" sz="1800" dirty="0">
              <a:latin typeface="Droid Sans"/>
            </a:endParaRPr>
          </a:p>
          <a:p>
            <a:pPr lvl="2" indent="-342900" defTabSz="685800">
              <a:lnSpc>
                <a:spcPct val="120000"/>
              </a:lnSpc>
              <a:spcAft>
                <a:spcPts val="600"/>
              </a:spcAft>
            </a:pPr>
            <a:r>
              <a:rPr lang="en-US" sz="1800" dirty="0">
                <a:latin typeface="Droid Sans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Droid Sans"/>
              </a:rPr>
              <a:t>ncidence, prevalence, progression and consequences of respiratory diseases and disorders in large populations that include but are not limited to chronic obstructive pulmonary disease (COPD), asthma, and bronchopulmonary dysplasia</a:t>
            </a:r>
          </a:p>
          <a:p>
            <a:pPr lvl="2" indent="-342900" defTabSz="685800">
              <a:lnSpc>
                <a:spcPct val="120000"/>
              </a:lnSpc>
              <a:spcAft>
                <a:spcPts val="600"/>
              </a:spcAft>
            </a:pPr>
            <a:r>
              <a:rPr lang="en-US" sz="1800" dirty="0">
                <a:latin typeface="Droid Sans"/>
              </a:rPr>
              <a:t>E</a:t>
            </a:r>
            <a:r>
              <a:rPr lang="en-US" sz="1800" dirty="0">
                <a:solidFill>
                  <a:schemeClr val="tx1"/>
                </a:solidFill>
                <a:latin typeface="Droid Sans"/>
              </a:rPr>
              <a:t>ffects of environmental and other exposures on incidence, progression, and outcomes related to cardiovascular and respiratory health in large populations, especially with a focus on the disease or disorder outcome rather than the exposure</a:t>
            </a:r>
          </a:p>
          <a:p>
            <a:pPr lvl="2" indent="-342900" defTabSz="685800">
              <a:lnSpc>
                <a:spcPct val="120000"/>
              </a:lnSpc>
              <a:spcAft>
                <a:spcPts val="600"/>
              </a:spcAft>
            </a:pPr>
            <a:r>
              <a:rPr lang="en-US" sz="1800" dirty="0">
                <a:latin typeface="Droid Sans"/>
              </a:rPr>
              <a:t>Incidence, prevalence and determinants of co-morbidities and multi-morbidities in populations with cardiovascular and respiratory diseases</a:t>
            </a:r>
          </a:p>
          <a:p>
            <a:pPr lvl="2" indent="-342900" defTabSz="685800">
              <a:lnSpc>
                <a:spcPct val="120000"/>
              </a:lnSpc>
              <a:spcAft>
                <a:spcPts val="600"/>
              </a:spcAft>
            </a:pPr>
            <a:endParaRPr lang="en-US" sz="1800" dirty="0">
              <a:latin typeface="Droid Sans"/>
            </a:endParaRPr>
          </a:p>
          <a:p>
            <a:pPr marL="292100" lvl="2" indent="0" defTabSz="685800">
              <a:lnSpc>
                <a:spcPct val="120000"/>
              </a:lnSpc>
              <a:spcAft>
                <a:spcPts val="600"/>
              </a:spcAft>
              <a:buNone/>
            </a:pPr>
            <a:endParaRPr lang="en-US" sz="1800" dirty="0">
              <a:solidFill>
                <a:schemeClr val="tx1"/>
              </a:solidFill>
              <a:latin typeface="Droid Sans"/>
            </a:endParaRPr>
          </a:p>
          <a:p>
            <a:pPr lvl="2" indent="-342900" defTabSz="685800">
              <a:lnSpc>
                <a:spcPct val="120000"/>
              </a:lnSpc>
              <a:spcAft>
                <a:spcPts val="600"/>
              </a:spcAft>
            </a:pPr>
            <a:endParaRPr lang="en-US" sz="2300" dirty="0">
              <a:solidFill>
                <a:schemeClr val="tx1"/>
              </a:solidFill>
              <a:latin typeface="Droid Sans"/>
              <a:ea typeface="Lato Light"/>
              <a:cs typeface="Lato Light"/>
            </a:endParaRPr>
          </a:p>
          <a:p>
            <a:pPr marL="213995" indent="-213995" defTabSz="68580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/>
            </a:endParaRPr>
          </a:p>
          <a:p>
            <a:pPr marL="213995" indent="-213995" defTabSz="685800"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9637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3FE6-6D2D-439C-BEB8-CD5CF245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40" y="2796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cs typeface="Arial"/>
              </a:rPr>
              <a:t>Examples of study sections of shared interest with CHD</a:t>
            </a:r>
          </a:p>
        </p:txBody>
      </p:sp>
      <p:graphicFrame>
        <p:nvGraphicFramePr>
          <p:cNvPr id="4" name="Content Placeholder 3" descr="Diagram showing examples of study sections of shared interest with CHD">
            <a:extLst>
              <a:ext uri="{FF2B5EF4-FFF2-40B4-BE49-F238E27FC236}">
                <a16:creationId xmlns:a16="http://schemas.microsoft.com/office/drawing/2014/main" id="{0F131190-2A1A-4E1F-AFEE-9D48E0DEA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631150"/>
              </p:ext>
            </p:extLst>
          </p:nvPr>
        </p:nvGraphicFramePr>
        <p:xfrm>
          <a:off x="228600" y="764796"/>
          <a:ext cx="8382000" cy="495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A77CA4A5-7F46-463B-801E-1483C30E8C58}"/>
              </a:ext>
            </a:extLst>
          </p:cNvPr>
          <p:cNvSpPr/>
          <p:nvPr/>
        </p:nvSpPr>
        <p:spPr>
          <a:xfrm>
            <a:off x="4038600" y="2819400"/>
            <a:ext cx="762000" cy="79066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/>
                <a:cs typeface="Calibri"/>
              </a:rPr>
              <a:t>CHD</a:t>
            </a:r>
          </a:p>
        </p:txBody>
      </p:sp>
    </p:spTree>
    <p:extLst>
      <p:ext uri="{BB962C8B-B14F-4D97-AF65-F5344CB8AC3E}">
        <p14:creationId xmlns:p14="http://schemas.microsoft.com/office/powerpoint/2010/main" val="408069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E6D6-86DE-4BFF-B5CF-5A971096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Study Sections that have typically reviewed </a:t>
            </a:r>
            <a:br>
              <a:rPr lang="en-US" dirty="0"/>
            </a:br>
            <a:r>
              <a:rPr lang="en-US" dirty="0"/>
              <a:t>Cancer-related Cardiotoxicity applications: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75336FB-4B3A-A1F6-05F9-D0B58A4F1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64427"/>
              </p:ext>
            </p:extLst>
          </p:nvPr>
        </p:nvGraphicFramePr>
        <p:xfrm>
          <a:off x="304800" y="1044514"/>
          <a:ext cx="8728364" cy="498914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233573471"/>
                    </a:ext>
                  </a:extLst>
                </a:gridCol>
                <a:gridCol w="6899564">
                  <a:extLst>
                    <a:ext uri="{9D8B030D-6E8A-4147-A177-3AD203B41FA5}">
                      <a16:colId xmlns:a16="http://schemas.microsoft.com/office/drawing/2014/main" val="2658178669"/>
                    </a:ext>
                  </a:extLst>
                </a:gridCol>
              </a:tblGrid>
              <a:tr h="608880">
                <a:tc>
                  <a:txBody>
                    <a:bodyPr/>
                    <a:lstStyle/>
                    <a:p>
                      <a:r>
                        <a:rPr lang="en-US" dirty="0"/>
                        <a:t>Retired Study Sections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Now Covered by…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35620"/>
                  </a:ext>
                </a:extLst>
              </a:tr>
              <a:tr h="608880">
                <a:tc>
                  <a:txBody>
                    <a:bodyPr/>
                    <a:lstStyle/>
                    <a:p>
                      <a:r>
                        <a:rPr lang="en-US" dirty="0"/>
                        <a:t>CHSA </a:t>
                      </a:r>
                    </a:p>
                    <a:p>
                      <a:r>
                        <a:rPr lang="en-US" dirty="0"/>
                        <a:t>CHSB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Cancer and Hematologic Disorders (CHD)</a:t>
                      </a:r>
                    </a:p>
                    <a:p>
                      <a:r>
                        <a:rPr lang="en-US" dirty="0"/>
                        <a:t>Cardiovascular and Respiratory Disorders (CRD)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863320"/>
                  </a:ext>
                </a:extLst>
              </a:tr>
              <a:tr h="608880">
                <a:tc>
                  <a:txBody>
                    <a:bodyPr/>
                    <a:lstStyle/>
                    <a:p>
                      <a:r>
                        <a:rPr lang="en-US" dirty="0"/>
                        <a:t>CICS</a:t>
                      </a:r>
                    </a:p>
                    <a:p>
                      <a:r>
                        <a:rPr lang="en-US" dirty="0"/>
                        <a:t>CCHF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Clinical Integrative Cardiovascular and Hematologic Sciences (CCHS)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01153"/>
                  </a:ext>
                </a:extLst>
              </a:tr>
              <a:tr h="608880">
                <a:tc>
                  <a:txBody>
                    <a:bodyPr/>
                    <a:lstStyle/>
                    <a:p>
                      <a:r>
                        <a:rPr lang="en-US" dirty="0"/>
                        <a:t>MIM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Integrative Myocardial Physiology / Pathophysiology A / B</a:t>
                      </a:r>
                    </a:p>
                    <a:p>
                      <a:r>
                        <a:rPr lang="en-US" dirty="0"/>
                        <a:t>(MPPA and MPPB)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977406"/>
                  </a:ext>
                </a:extLst>
              </a:tr>
              <a:tr h="1130778">
                <a:tc>
                  <a:txBody>
                    <a:bodyPr/>
                    <a:lstStyle/>
                    <a:p>
                      <a:r>
                        <a:rPr lang="en-US" dirty="0"/>
                        <a:t>HSOD</a:t>
                      </a:r>
                    </a:p>
                    <a:p>
                      <a:r>
                        <a:rPr lang="en-US" dirty="0"/>
                        <a:t>NRCS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 Services Quality and Effectiveness (HSQE)</a:t>
                      </a:r>
                    </a:p>
                    <a:p>
                      <a:r>
                        <a:rPr lang="en-US" dirty="0"/>
                        <a:t>Organization and Delivery of Health Services (ODHS)</a:t>
                      </a:r>
                    </a:p>
                    <a:p>
                      <a:r>
                        <a:rPr lang="en-US" dirty="0"/>
                        <a:t>Clinical Management in General Care Settings (CMGC)</a:t>
                      </a:r>
                    </a:p>
                    <a:p>
                      <a:r>
                        <a:rPr lang="en-US" dirty="0"/>
                        <a:t>Interdisciplinary Clinical Care in Specialty Care Settings (ICSC)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411590"/>
                  </a:ext>
                </a:extLst>
              </a:tr>
              <a:tr h="608880">
                <a:tc>
                  <a:txBody>
                    <a:bodyPr/>
                    <a:lstStyle/>
                    <a:p>
                      <a:pPr marL="0" marR="0" lvl="0" indent="0" algn="l" defTabSz="913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3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Advanced Therapeutics (ATA)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834253"/>
                  </a:ext>
                </a:extLst>
              </a:tr>
              <a:tr h="600021">
                <a:tc>
                  <a:txBody>
                    <a:bodyPr/>
                    <a:lstStyle/>
                    <a:p>
                      <a:r>
                        <a:rPr lang="en-US" dirty="0"/>
                        <a:t>RTB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Radiation Therapeutics and Biology (RTB)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1862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DA07E72-5DBA-8601-1474-493CBE9071C0}"/>
              </a:ext>
            </a:extLst>
          </p:cNvPr>
          <p:cNvSpPr txBox="1"/>
          <p:nvPr/>
        </p:nvSpPr>
        <p:spPr bwMode="auto">
          <a:xfrm>
            <a:off x="2382982" y="6163769"/>
            <a:ext cx="4572000" cy="4564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https://public.csr.nih.gov/StudySections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09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03196"/>
            <a:ext cx="4114800" cy="4251124"/>
          </a:xfrm>
        </p:spPr>
        <p:txBody>
          <a:bodyPr vert="horz" lIns="91289" tIns="45642" rIns="91289" bIns="45642" rtlCol="0" anchor="t">
            <a:normAutofit/>
          </a:bodyPr>
          <a:lstStyle/>
          <a:p>
            <a:pPr marL="321310" indent="-321310">
              <a:defRPr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 required</a:t>
            </a:r>
          </a:p>
          <a:p>
            <a:pPr marL="321310" indent="-321310">
              <a:defRPr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Suggest assignments (study section and institute)</a:t>
            </a:r>
          </a:p>
          <a:p>
            <a:pPr marL="321310" indent="-321310">
              <a:defRPr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potential conflicts of interest</a:t>
            </a:r>
          </a:p>
          <a:p>
            <a:pPr marL="321310" indent="-321310">
              <a:defRPr/>
            </a:pPr>
            <a:r>
              <a:rPr lang="en-US" sz="24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List areas of expertise needed to evaluate the application</a:t>
            </a:r>
          </a:p>
          <a:p>
            <a:pPr marL="0" indent="0">
              <a:buNone/>
              <a:defRPr/>
            </a:pP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21310" indent="-321310">
              <a:buNone/>
              <a:defRPr/>
            </a:pPr>
            <a:endParaRPr lang="en-US" sz="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553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Assignment Request Form (ARF)</a:t>
            </a:r>
          </a:p>
        </p:txBody>
      </p:sp>
      <p:pic>
        <p:nvPicPr>
          <p:cNvPr id="5" name="Picture 4" descr="Screenshot of the Assignment Request Form (ARF)">
            <a:extLst>
              <a:ext uri="{FF2B5EF4-FFF2-40B4-BE49-F238E27FC236}">
                <a16:creationId xmlns:a16="http://schemas.microsoft.com/office/drawing/2014/main" id="{0C7DDD71-6AEC-4FA1-B26A-BC48E7C7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00633"/>
            <a:ext cx="4297680" cy="2804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8CA3120-EE80-4D85-B6BB-2797E30B3D02}"/>
              </a:ext>
            </a:extLst>
          </p:cNvPr>
          <p:cNvSpPr txBox="1">
            <a:spLocks/>
          </p:cNvSpPr>
          <p:nvPr/>
        </p:nvSpPr>
        <p:spPr>
          <a:xfrm>
            <a:off x="457200" y="4876800"/>
            <a:ext cx="8557846" cy="3618031"/>
          </a:xfrm>
          <a:prstGeom prst="rect">
            <a:avLst/>
          </a:prstGeom>
        </p:spPr>
        <p:txBody>
          <a:bodyPr vert="horz" lIns="91289" tIns="45642" rIns="91289" bIns="45642" rtlCol="0" anchor="t">
            <a:normAutofit/>
          </a:bodyPr>
          <a:lstStyle>
            <a:lvl1pPr marL="342325" indent="-342325" algn="l" defTabSz="912872" rtl="0" eaLnBrk="1" latinLnBrk="0" hangingPunct="1">
              <a:spcBef>
                <a:spcPct val="20000"/>
              </a:spcBef>
              <a:buClr>
                <a:srgbClr val="719500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Lato Light" pitchFamily="34" charset="0"/>
                <a:ea typeface="Lato Light" pitchFamily="34" charset="0"/>
                <a:cs typeface="Lato Light" pitchFamily="34" charset="0"/>
              </a:defRPr>
            </a:lvl1pPr>
            <a:lvl2pPr marL="342325" indent="291612" algn="l" defTabSz="9128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634889" indent="-292049" algn="l" defTabSz="912872" rtl="0" eaLnBrk="1" latinLnBrk="0" hangingPunct="1">
              <a:spcBef>
                <a:spcPct val="20000"/>
              </a:spcBef>
              <a:buFont typeface="Arial" pitchFamily="34" charset="0"/>
              <a:buChar char="•"/>
              <a:tabLst>
                <a:tab pos="976265" algn="l"/>
              </a:tabLst>
              <a:defRPr sz="14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914240" indent="-228560" algn="l" defTabSz="91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Lato Light" pitchFamily="34" charset="0"/>
                <a:ea typeface="Lato Light" pitchFamily="34" charset="0"/>
                <a:cs typeface="Lato Light" pitchFamily="34" charset="0"/>
              </a:defRPr>
            </a:lvl4pPr>
            <a:lvl5pPr marL="1257080" indent="-279351" algn="l" defTabSz="9128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Lato Light" pitchFamily="34" charset="0"/>
                <a:ea typeface="Lato Light" pitchFamily="34" charset="0"/>
                <a:cs typeface="Lato Light" pitchFamily="34" charset="0"/>
              </a:defRPr>
            </a:lvl5pPr>
            <a:lvl6pPr marL="2510390" indent="-228208" algn="l" defTabSz="91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827" indent="-228208" algn="l" defTabSz="91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262" indent="-228208" algn="l" defTabSz="91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697" indent="-228208" algn="l" defTabSz="91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Speak freely! This form will not be part of the assembled application; it will not be made available to program or to reviewers.</a:t>
            </a:r>
          </a:p>
          <a:p>
            <a:pPr marL="321310" indent="-321310">
              <a:buFont typeface="Arial" pitchFamily="34" charset="0"/>
              <a:buNone/>
              <a:defRPr/>
            </a:pP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884136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454870" y="867746"/>
            <a:ext cx="8122600" cy="4237654"/>
          </a:xfrm>
        </p:spPr>
        <p:txBody>
          <a:bodyPr vert="horz" lIns="91289" tIns="45642" rIns="91289" bIns="45642" rtlCol="0" anchor="t">
            <a:noAutofit/>
          </a:bodyPr>
          <a:lstStyle/>
          <a:p>
            <a:pPr marL="342265" indent="-342265">
              <a:buFontTx/>
              <a:buNone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Before you submit your application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265" indent="-342265">
              <a:buFontTx/>
              <a:buNone/>
            </a:pPr>
            <a:endParaRPr lang="en-US" sz="2000" dirty="0">
              <a:solidFill>
                <a:srgbClr val="66A9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265" indent="-342265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program officer (PO) at an NIH Institute or Center</a:t>
            </a:r>
          </a:p>
          <a:p>
            <a:pPr marL="342265" indent="-342265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Scientific review officer (SRO)</a:t>
            </a:r>
          </a:p>
          <a:p>
            <a:pPr marL="342265" indent="-342265"/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CSR Division of Receipt and Referral (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csrdrr@mail.nih.gov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</a:p>
          <a:p>
            <a:pPr marL="342265" indent="-342265"/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265" indent="-342265">
              <a:buNone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After you submit </a:t>
            </a:r>
          </a:p>
          <a:p>
            <a:pPr marL="342265" indent="-342265">
              <a:buFontTx/>
              <a:buNone/>
            </a:pPr>
            <a:endParaRPr lang="en-US" sz="700" dirty="0">
              <a:solidFill>
                <a:srgbClr val="66A9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265" indent="-342265"/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SRO</a:t>
            </a:r>
          </a:p>
          <a:p>
            <a:pPr marL="342265" indent="-342265"/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CSR Division of Receipt and Referral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csrdrr@mail.nih.gov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endParaRPr lang="en-US" sz="1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265" indent="-342265">
              <a:buFontTx/>
              <a:buNone/>
            </a:pPr>
            <a:endParaRPr lang="en-US" sz="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265" indent="-342265">
              <a:buNone/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After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review 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265" indent="-342265">
              <a:buFontTx/>
              <a:buNone/>
            </a:pPr>
            <a:endParaRPr lang="en-US" sz="700" dirty="0">
              <a:solidFill>
                <a:srgbClr val="66A9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265" indent="-342265"/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assigned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</a:t>
            </a:r>
            <a:endParaRPr lang="en-US" sz="1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265" indent="-342265"/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265" indent="-342265">
              <a:buNone/>
            </a:pPr>
            <a:r>
              <a:rPr lang="en-US" sz="20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Grants Info</a:t>
            </a:r>
            <a:r>
              <a:rPr lang="en-US" sz="18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GrantsInfo@od.nih.gov – 301 945-7573</a:t>
            </a:r>
          </a:p>
          <a:p>
            <a:pPr marL="342265" indent="-342265">
              <a:buFontTx/>
              <a:buNone/>
            </a:pPr>
            <a:r>
              <a:rPr lang="en-US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   </a:t>
            </a:r>
          </a:p>
        </p:txBody>
      </p:sp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454870" y="76200"/>
            <a:ext cx="8227267" cy="7620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Who Can Answer Your Questions?</a:t>
            </a:r>
          </a:p>
        </p:txBody>
      </p:sp>
    </p:spTree>
    <p:extLst>
      <p:ext uri="{BB962C8B-B14F-4D97-AF65-F5344CB8AC3E}">
        <p14:creationId xmlns:p14="http://schemas.microsoft.com/office/powerpoint/2010/main" val="139149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870" y="135837"/>
            <a:ext cx="8227267" cy="7620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Serve on a Review Panel</a:t>
            </a:r>
          </a:p>
        </p:txBody>
      </p:sp>
      <p:pic>
        <p:nvPicPr>
          <p:cNvPr id="7" name="Picture 6" descr="A screenshot of a a webpage with qualifications for early career reviewers. More information available at https://public.csr.nih.gov/ForReviewers/BecomeAReviewer/ECR ">
            <a:extLst>
              <a:ext uri="{FF2B5EF4-FFF2-40B4-BE49-F238E27FC236}">
                <a16:creationId xmlns:a16="http://schemas.microsoft.com/office/drawing/2014/main" id="{445682B7-7DB8-4FEB-89F3-8CC965D1A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4023360" cy="27802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F9271C-4C17-44DE-993D-BF13A560EA4D}"/>
              </a:ext>
            </a:extLst>
          </p:cNvPr>
          <p:cNvSpPr txBox="1"/>
          <p:nvPr/>
        </p:nvSpPr>
        <p:spPr bwMode="auto">
          <a:xfrm>
            <a:off x="533400" y="762000"/>
            <a:ext cx="4023360" cy="3825772"/>
          </a:xfrm>
          <a:prstGeom prst="rect">
            <a:avLst/>
          </a:prstGeom>
          <a:noFill/>
          <a:ln>
            <a:noFill/>
          </a:ln>
        </p:spPr>
        <p:txBody>
          <a:bodyPr wrap="square" lIns="85433" tIns="42726" rIns="85433" bIns="42726" rtlCol="0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7E9C3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Established Investigators can serve as Ad Hoc or Regular Members – say yes when invited!</a:t>
            </a:r>
          </a:p>
          <a:p>
            <a:pPr marL="285750" indent="-285750">
              <a:spcBef>
                <a:spcPct val="50000"/>
              </a:spcBef>
              <a:buClr>
                <a:srgbClr val="7E9C3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Early career scientists can enroll in CSR’s early career reviewer (ECR) program.</a:t>
            </a:r>
          </a:p>
          <a:p>
            <a:pPr marL="285750" indent="-285750">
              <a:spcBef>
                <a:spcPct val="50000"/>
              </a:spcBef>
              <a:buClr>
                <a:srgbClr val="7E9C3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ECR’s serve one time and review 2 applications as Reviewere#3.</a:t>
            </a:r>
          </a:p>
          <a:p>
            <a:pPr marL="285750" indent="-285750">
              <a:spcBef>
                <a:spcPct val="50000"/>
              </a:spcBef>
              <a:buClr>
                <a:srgbClr val="7E9C3C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 ECR qualifications and application process.</a:t>
            </a: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 https://public.csr.nih.gov/ForReviewers/BecomeAReviewer/ECR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50E3B-AB70-4E20-8FD8-4E384E74B830}"/>
              </a:ext>
            </a:extLst>
          </p:cNvPr>
          <p:cNvSpPr txBox="1"/>
          <p:nvPr/>
        </p:nvSpPr>
        <p:spPr bwMode="auto">
          <a:xfrm>
            <a:off x="453920" y="4610818"/>
            <a:ext cx="8030386" cy="1332782"/>
          </a:xfrm>
          <a:prstGeom prst="rect">
            <a:avLst/>
          </a:prstGeom>
          <a:noFill/>
          <a:ln>
            <a:noFill/>
          </a:ln>
        </p:spPr>
        <p:txBody>
          <a:bodyPr wrap="square" lIns="85433" tIns="42726" rIns="85433" bIns="42726" rtlCol="0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7E9C3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Aimed at early career, independent scientists – postdocs are not eligible and tenured professors are not eligible</a:t>
            </a:r>
          </a:p>
          <a:p>
            <a:pPr marL="285750" indent="-285750">
              <a:spcBef>
                <a:spcPct val="50000"/>
              </a:spcBef>
              <a:buClr>
                <a:srgbClr val="7E9C3C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 experience and successful competition for an R01 or equivalent are disqualifiers.</a:t>
            </a:r>
          </a:p>
        </p:txBody>
      </p:sp>
    </p:spTree>
    <p:extLst>
      <p:ext uri="{BB962C8B-B14F-4D97-AF65-F5344CB8AC3E}">
        <p14:creationId xmlns:p14="http://schemas.microsoft.com/office/powerpoint/2010/main" val="343256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407544" y="808783"/>
            <a:ext cx="8554280" cy="32861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3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Webinars - Early Career Reviewer Panel Q &amp; A and Grants 101 -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https://public.csr.nih.gov/NewsAndPolicy/PeerReviewVideos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Sample applications at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https://www.niaid.nih.gov/grants-contracts/sample-applications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endPara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Tx/>
              <a:buNone/>
            </a:pPr>
            <a:endParaRPr lang="en-US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buFontTx/>
              <a:buNone/>
            </a:pPr>
            <a:endParaRPr lang="en-US" sz="2400" dirty="0">
              <a:solidFill>
                <a:srgbClr val="66A9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2647121" y="228277"/>
            <a:ext cx="3432355" cy="534293"/>
          </a:xfrm>
        </p:spPr>
        <p:txBody>
          <a:bodyPr/>
          <a:lstStyle/>
          <a:p>
            <a:pPr algn="ctr"/>
            <a:r>
              <a:rPr lang="en-US" sz="2600" dirty="0"/>
              <a:t>Other </a:t>
            </a:r>
            <a:r>
              <a:rPr lang="en-US" dirty="0"/>
              <a:t>Resources</a:t>
            </a:r>
          </a:p>
        </p:txBody>
      </p:sp>
      <p:pic>
        <p:nvPicPr>
          <p:cNvPr id="3" name="Picture 2" descr="Screenshot from Sample applications and more page available at https://www.niaid.nih.gov/grants-contracts/sample-applications &#10;">
            <a:extLst>
              <a:ext uri="{FF2B5EF4-FFF2-40B4-BE49-F238E27FC236}">
                <a16:creationId xmlns:a16="http://schemas.microsoft.com/office/drawing/2014/main" id="{147FFABA-0CCA-43AB-8D1F-532DF8421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2624" y="3703325"/>
            <a:ext cx="5029200" cy="2172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Screenshot of webpage with webinars for Early Career Reviewer Panel Q &amp; A and Grants 101m More information available at https://public.csr.nih.gov/NewsAndPolicy/PeerReviewVideos &#10;">
            <a:extLst>
              <a:ext uri="{FF2B5EF4-FFF2-40B4-BE49-F238E27FC236}">
                <a16:creationId xmlns:a16="http://schemas.microsoft.com/office/drawing/2014/main" id="{15780D41-3394-496F-A532-5356E32B5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6" y="2778549"/>
            <a:ext cx="5669280" cy="1849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950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2" descr="An image of the NIH Office of Extramural Research grants website. Source: NI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81" y="3557290"/>
            <a:ext cx="2775645" cy="185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1" descr="An image of the CSR website.  Source NIH/CS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29" y="1295400"/>
            <a:ext cx="2946797" cy="191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Box 7"/>
          <p:cNvSpPr txBox="1">
            <a:spLocks noChangeArrowheads="1"/>
          </p:cNvSpPr>
          <p:nvPr/>
        </p:nvSpPr>
        <p:spPr bwMode="auto">
          <a:xfrm>
            <a:off x="685800" y="3962401"/>
            <a:ext cx="4713386" cy="120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93" tIns="42706" rIns="85393" bIns="42706">
            <a:spAutoFit/>
          </a:bodyPr>
          <a:lstStyle>
            <a:lvl1pPr defTabSz="966788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1pPr>
            <a:lvl2pPr marL="742950" indent="-285750" defTabSz="966788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2pPr>
            <a:lvl3pPr marL="1143000" indent="-228600" defTabSz="966788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3pPr>
            <a:lvl4pPr marL="1600200" indent="-228600" defTabSz="966788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4pPr>
            <a:lvl5pPr marL="2057400" indent="-228600" defTabSz="966788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100" dirty="0">
                <a:solidFill>
                  <a:srgbClr val="66A900"/>
                </a:solidFill>
                <a:latin typeface="Arial" charset="0"/>
                <a:cs typeface="Arial" charset="0"/>
              </a:rPr>
              <a:t>NIH Office of Extramural Research</a:t>
            </a:r>
          </a:p>
          <a:p>
            <a:pPr eaLnBrk="1" hangingPunct="1">
              <a:spcBef>
                <a:spcPct val="0"/>
              </a:spcBef>
            </a:pPr>
            <a:r>
              <a:rPr lang="en-US" sz="800" dirty="0">
                <a:solidFill>
                  <a:srgbClr val="66A900"/>
                </a:solidFill>
                <a:latin typeface="Arial" charset="0"/>
                <a:cs typeface="Arial" charset="0"/>
              </a:rPr>
              <a:t> </a:t>
            </a:r>
            <a:br>
              <a:rPr lang="en-US" sz="2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100" dirty="0">
                <a:solidFill>
                  <a:srgbClr val="000000"/>
                </a:solidFill>
                <a:latin typeface="Arial" charset="0"/>
                <a:cs typeface="Arial" charset="0"/>
              </a:rPr>
              <a:t>http://grants.nih.gov/  </a:t>
            </a:r>
          </a:p>
          <a:p>
            <a:pPr eaLnBrk="1" hangingPunct="1">
              <a:spcBef>
                <a:spcPct val="0"/>
              </a:spcBef>
            </a:pPr>
            <a:endParaRPr lang="en-US" sz="2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547" name="TextBox 5"/>
          <p:cNvSpPr txBox="1">
            <a:spLocks noChangeArrowheads="1"/>
          </p:cNvSpPr>
          <p:nvPr/>
        </p:nvSpPr>
        <p:spPr bwMode="auto">
          <a:xfrm>
            <a:off x="685802" y="1760341"/>
            <a:ext cx="4505027" cy="120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93" tIns="42706" rIns="85393" bIns="42706">
            <a:spAutoFit/>
          </a:bodyPr>
          <a:lstStyle>
            <a:lvl1pPr defTabSz="966788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1pPr>
            <a:lvl2pPr marL="742950" indent="-285750" defTabSz="966788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2pPr>
            <a:lvl3pPr marL="1143000" indent="-228600" defTabSz="966788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3pPr>
            <a:lvl4pPr marL="1600200" indent="-228600" defTabSz="966788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4pPr>
            <a:lvl5pPr marL="2057400" indent="-228600" defTabSz="966788" eaLnBrk="0" hangingPunct="0"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5pPr>
            <a:lvl6pPr marL="25146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6pPr>
            <a:lvl7pPr marL="29718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7pPr>
            <a:lvl8pPr marL="34290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8pPr>
            <a:lvl9pPr marL="3886200" indent="-228600" algn="ctr" defTabSz="966788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odoni MT" pitchFamily="18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100" dirty="0">
                <a:solidFill>
                  <a:srgbClr val="66A900"/>
                </a:solidFill>
                <a:latin typeface="Arial" charset="0"/>
                <a:cs typeface="Arial" charset="0"/>
              </a:rPr>
              <a:t>NIH Center for Scientific Review</a:t>
            </a:r>
            <a:br>
              <a:rPr lang="en-US" sz="2100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en-US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Arial" charset="0"/>
                <a:cs typeface="Arial" charset="0"/>
              </a:rPr>
              <a:t>http://www.csr.nih.gov  </a:t>
            </a:r>
          </a:p>
          <a:p>
            <a:pPr eaLnBrk="1" hangingPunct="1">
              <a:spcBef>
                <a:spcPct val="0"/>
              </a:spcBef>
            </a:pPr>
            <a:endParaRPr lang="en-US" sz="2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5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600" dirty="0"/>
              <a:t>Key NIH Review and Grants Web Sites</a:t>
            </a:r>
          </a:p>
        </p:txBody>
      </p:sp>
    </p:spTree>
    <p:extLst>
      <p:ext uri="{BB962C8B-B14F-4D97-AF65-F5344CB8AC3E}">
        <p14:creationId xmlns:p14="http://schemas.microsoft.com/office/powerpoint/2010/main" val="251757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 of the organizational structure of NIH">
            <a:extLst>
              <a:ext uri="{FF2B5EF4-FFF2-40B4-BE49-F238E27FC236}">
                <a16:creationId xmlns:a16="http://schemas.microsoft.com/office/drawing/2014/main" id="{3E3BE827-84FC-4EB4-9258-30AE4E9C1F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46566" cy="4123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5AC76-5E16-DB94-721E-66B9705C84C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/>
              <a:t>National Institutes</a:t>
            </a:r>
            <a:r>
              <a:rPr lang="en-US" baseline="0" dirty="0"/>
              <a:t> of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59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467600" cy="609600"/>
          </a:xfrm>
        </p:spPr>
        <p:txBody>
          <a:bodyPr lIns="84678" tIns="41596" rIns="84678" bIns="41596" anchor="ctr"/>
          <a:lstStyle/>
          <a:p>
            <a:pPr eaLnBrk="1" hangingPunct="1"/>
            <a:r>
              <a:rPr lang="en-US" altLang="en-US" sz="2600" dirty="0"/>
              <a:t>24 NIH Institutes and Centers Fund Grants</a:t>
            </a:r>
          </a:p>
        </p:txBody>
      </p:sp>
      <p:pic>
        <p:nvPicPr>
          <p:cNvPr id="55" name="Picture 54" descr="An image that include a circle with the words Center for Scientific Review in it and arrows that point to the accornyms for all the 24 funding Institutes and Cetners and NIH: NIAAA, NIA, NIAID, NIAID, NIAMS, NCCIH, NCI, NIDA, NIDCD, NIDCR, NIDDK, NIBIB, NIEHS, NEI, NIGMS, NICHD, NHGRI, NHLBI, NIMHD, NIMH, NINR, NINDS, NCATS, and FIC">
            <a:extLst>
              <a:ext uri="{FF2B5EF4-FFF2-40B4-BE49-F238E27FC236}">
                <a16:creationId xmlns:a16="http://schemas.microsoft.com/office/drawing/2014/main" id="{F9F2E4F0-1AFA-444B-A1C3-8357AF979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342658"/>
            <a:ext cx="5995354" cy="4448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8572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33" y="204173"/>
            <a:ext cx="8227267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Role of CSR: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Receipt &amp; Referral, Review</a:t>
            </a:r>
          </a:p>
        </p:txBody>
      </p:sp>
      <p:pic>
        <p:nvPicPr>
          <p:cNvPr id="7" name="Picture 2" descr="A photo of CSR's Office Building in Bethesda, MD">
            <a:extLst>
              <a:ext uri="{FF2B5EF4-FFF2-40B4-BE49-F238E27FC236}">
                <a16:creationId xmlns:a16="http://schemas.microsoft.com/office/drawing/2014/main" id="{8A8A4038-4EF7-496C-B020-88891033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5" y="2062595"/>
            <a:ext cx="3422765" cy="25094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D5C6B4C-098B-40D3-AD7E-AB56EA16A999}"/>
              </a:ext>
            </a:extLst>
          </p:cNvPr>
          <p:cNvSpPr txBox="1">
            <a:spLocks noChangeArrowheads="1"/>
          </p:cNvSpPr>
          <p:nvPr/>
        </p:nvSpPr>
        <p:spPr>
          <a:xfrm>
            <a:off x="4003040" y="1303076"/>
            <a:ext cx="4956225" cy="4564323"/>
          </a:xfrm>
          <a:prstGeom prst="rect">
            <a:avLst/>
          </a:prstGeom>
        </p:spPr>
        <p:txBody>
          <a:bodyPr vert="horz" lIns="91305" tIns="45650" rIns="91305" bIns="45650" rtlCol="0" anchor="t">
            <a:noAutofit/>
          </a:bodyPr>
          <a:lstStyle>
            <a:lvl1pPr marL="342325" indent="-342325" algn="l" defTabSz="912872" rtl="0" eaLnBrk="1" latinLnBrk="0" hangingPunct="1">
              <a:spcBef>
                <a:spcPct val="20000"/>
              </a:spcBef>
              <a:buClr>
                <a:srgbClr val="719500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Lato Light" pitchFamily="34" charset="0"/>
                <a:ea typeface="Lato Light" pitchFamily="34" charset="0"/>
                <a:cs typeface="Lato Light" pitchFamily="34" charset="0"/>
              </a:defRPr>
            </a:lvl1pPr>
            <a:lvl2pPr marL="342325" indent="291612" algn="l" defTabSz="91287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749169" indent="-342840" algn="l" defTabSz="912872" rtl="0" eaLnBrk="1" latinLnBrk="0" hangingPunct="1">
              <a:spcBef>
                <a:spcPct val="20000"/>
              </a:spcBef>
              <a:buFont typeface="Arial" pitchFamily="34" charset="0"/>
              <a:buChar char="−"/>
              <a:tabLst>
                <a:tab pos="976265" algn="l"/>
              </a:tabLst>
              <a:defRPr sz="1600" kern="1200">
                <a:solidFill>
                  <a:schemeClr val="tx1">
                    <a:lumMod val="95000"/>
                    <a:lumOff val="5000"/>
                  </a:schemeClr>
                </a:solidFill>
                <a:latin typeface="Lato Light" pitchFamily="34" charset="0"/>
                <a:ea typeface="Lato Light" pitchFamily="34" charset="0"/>
                <a:cs typeface="Lato Light" pitchFamily="34" charset="0"/>
              </a:defRPr>
            </a:lvl3pPr>
            <a:lvl4pPr marL="1092009" indent="-292049" algn="l" defTabSz="91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95000"/>
                    <a:lumOff val="5000"/>
                  </a:schemeClr>
                </a:solidFill>
                <a:latin typeface="Lato Light" pitchFamily="34" charset="0"/>
                <a:ea typeface="Lato Light" pitchFamily="34" charset="0"/>
                <a:cs typeface="Lato Light" pitchFamily="34" charset="0"/>
              </a:defRPr>
            </a:lvl4pPr>
            <a:lvl5pPr marL="1485640" indent="-342840" algn="l" defTabSz="91287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Lato Light" pitchFamily="34" charset="0"/>
                <a:ea typeface="Lato Light" pitchFamily="34" charset="0"/>
                <a:cs typeface="Lato Light" pitchFamily="34" charset="0"/>
              </a:defRPr>
            </a:lvl5pPr>
            <a:lvl6pPr marL="2510390" indent="-228208" algn="l" defTabSz="91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827" indent="-228208" algn="l" defTabSz="91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3262" indent="-228208" algn="l" defTabSz="91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697" indent="-228208" algn="l" defTabSz="91287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tabLst>
                <a:tab pos="457200" algn="l"/>
              </a:tabLst>
            </a:pP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Center for Scientific Review (CSR) </a:t>
            </a:r>
            <a:r>
              <a:rPr lang="en-US" sz="1800" b="1" u="sng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receives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all NIH grant applications</a:t>
            </a:r>
          </a:p>
          <a:p>
            <a:pPr marL="342900" indent="-342900">
              <a:spcBef>
                <a:spcPts val="0"/>
              </a:spcBef>
              <a:tabLst>
                <a:tab pos="457200" algn="l"/>
              </a:tabLst>
            </a:pPr>
            <a:endParaRPr lang="en-US" sz="1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ts val="0"/>
              </a:spcBef>
              <a:tabLst>
                <a:tab pos="457200" algn="l"/>
              </a:tabLst>
            </a:pPr>
            <a:r>
              <a:rPr lang="en-US" sz="1800" b="1" u="sng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Refers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applications to CSR or NIH institute scientific review groups </a:t>
            </a:r>
            <a:r>
              <a:rPr lang="en-US" sz="1800" u="sng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review 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scientific merit</a:t>
            </a:r>
          </a:p>
          <a:p>
            <a:pPr marL="342900" indent="-342900">
              <a:spcBef>
                <a:spcPts val="0"/>
              </a:spcBef>
              <a:tabLst>
                <a:tab pos="457200" algn="l"/>
              </a:tabLst>
            </a:pPr>
            <a:endParaRPr lang="en-US" sz="1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ts val="0"/>
              </a:spcBef>
              <a:tabLst>
                <a:tab pos="457200" algn="l"/>
              </a:tabLst>
            </a:pPr>
            <a:r>
              <a:rPr lang="en-US" sz="1800" b="1" u="sng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Refers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applications to one or more NIH </a:t>
            </a:r>
            <a:r>
              <a:rPr lang="en-US" sz="1800" u="sng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institutes or centers (IC) for funding  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  <a:tabLst>
                <a:tab pos="457200" algn="l"/>
              </a:tabLst>
            </a:pPr>
            <a:endParaRPr lang="en-US" sz="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spcBef>
                <a:spcPts val="0"/>
              </a:spcBef>
              <a:buFont typeface="Arial" pitchFamily="34" charset="0"/>
              <a:buNone/>
              <a:tabLst>
                <a:tab pos="457200" algn="l"/>
              </a:tabLst>
            </a:pPr>
            <a:endParaRPr lang="en-US" sz="8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42900" indent="-342900">
              <a:spcBef>
                <a:spcPts val="0"/>
              </a:spcBef>
              <a:tabLst>
                <a:tab pos="457200" algn="l"/>
              </a:tabLst>
            </a:pPr>
            <a:r>
              <a:rPr lang="en-US" sz="1800" u="sng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Administers the </a:t>
            </a:r>
            <a:r>
              <a:rPr lang="en-US" sz="1800" b="1" u="sng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</a:t>
            </a:r>
            <a:r>
              <a:rPr lang="en-US" sz="1800" u="sng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scientific merit of most NIH research applications </a:t>
            </a:r>
          </a:p>
          <a:p>
            <a:pPr marL="749744" lvl="2" indent="-342900">
              <a:spcBef>
                <a:spcPts val="0"/>
              </a:spcBef>
              <a:tabLst>
                <a:tab pos="457200" algn="l"/>
              </a:tabLst>
            </a:pPr>
            <a:r>
              <a:rPr lang="en-US" sz="1400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Study section in CSR review 76% of all NIH grant applications = ~61,000 applications a year</a:t>
            </a: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endParaRPr lang="en-US" sz="1800" b="1" strike="sngStrike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18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CSR study sections are </a:t>
            </a:r>
            <a:r>
              <a:rPr lang="en-US" sz="1800" i="1" u="sng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</a:t>
            </a:r>
            <a:r>
              <a:rPr lang="en-US" sz="18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IC specific</a:t>
            </a:r>
          </a:p>
          <a:p>
            <a:pPr marL="0" indent="0">
              <a:spcBef>
                <a:spcPct val="60000"/>
              </a:spcBef>
              <a:buFont typeface="Arial" pitchFamily="34" charset="0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616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CSR’s Division of Receipt and Referral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61" y="1127760"/>
            <a:ext cx="8229600" cy="4419600"/>
          </a:xfrm>
        </p:spPr>
        <p:txBody>
          <a:bodyPr vert="horz" lIns="91289" tIns="45642" rIns="91289" bIns="45642" rtlCol="0" anchor="t">
            <a:normAutofit fontScale="92500" lnSpcReduction="10000"/>
          </a:bodyPr>
          <a:lstStyle/>
          <a:p>
            <a:pPr marL="342265" indent="-342265"/>
            <a:endParaRPr lang="en-US" dirty="0"/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Determines if your application is</a:t>
            </a:r>
          </a:p>
          <a:p>
            <a:pPr marL="342265" indent="-342265"/>
            <a:r>
              <a:rPr lang="en-US" sz="2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time</a:t>
            </a:r>
          </a:p>
          <a:p>
            <a:pPr marL="342265" indent="-342265"/>
            <a:r>
              <a:rPr lang="en-US" sz="2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Formatted correctly</a:t>
            </a:r>
          </a:p>
          <a:p>
            <a:pPr marL="342265" indent="-342265"/>
            <a:r>
              <a:rPr lang="en-US" sz="2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Complete</a:t>
            </a:r>
          </a:p>
          <a:p>
            <a:pPr marL="342265" indent="-342265"/>
            <a:r>
              <a:rPr lang="en-US" sz="2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Compliant with NIH policy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Assigns your application to</a:t>
            </a:r>
          </a:p>
          <a:p>
            <a:pPr marL="342265" indent="-342265"/>
            <a:r>
              <a:rPr lang="en-US" sz="2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Institute(s) or center for funding consideration </a:t>
            </a:r>
          </a:p>
          <a:p>
            <a:pPr marL="342265" indent="-342265"/>
            <a:r>
              <a:rPr lang="en-US" sz="2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 group for review of scientific and technical merit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If you have questions during these stages, please reach out to DRR: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csrdrr@mail.nih.gov</a:t>
            </a:r>
            <a:r>
              <a:rPr lang="en-US" sz="22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pic>
        <p:nvPicPr>
          <p:cNvPr id="7" name="Picture 3" descr="Photo of a referral officer at work at their computer.  Source CSR/NIH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81" y="1416366"/>
            <a:ext cx="3099696" cy="178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9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70" y="990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Institutes or Centers based on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Overall mission and guidelines of the IC </a:t>
            </a:r>
            <a:r>
              <a:rPr lang="en-US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(Institute/Center)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Specific programmatic mandates and interests of the IC</a:t>
            </a:r>
          </a:p>
          <a:p>
            <a:pPr lvl="2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Applications can only be assigned to ICs participating in the FOA</a:t>
            </a: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1" indent="0">
              <a:lnSpc>
                <a:spcPct val="150000"/>
              </a:lnSpc>
              <a:buNone/>
            </a:pPr>
            <a:endParaRPr lang="en-US" sz="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Scientific review groups based on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Specific, published review guidelines for each review group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Suggestions made in the Assignment Request Form are considered</a:t>
            </a:r>
          </a:p>
          <a:p>
            <a:pPr marL="50285" lvl="1" indent="0">
              <a:lnSpc>
                <a:spcPct val="150000"/>
              </a:lnSpc>
              <a:buNone/>
            </a:pPr>
            <a:endParaRPr lang="en-US" sz="200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50285" lvl="1" indent="0">
              <a:lnSpc>
                <a:spcPct val="150000"/>
              </a:lnSpc>
              <a:buNone/>
            </a:pPr>
            <a:r>
              <a:rPr lang="en-US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Referral Process:</a:t>
            </a:r>
          </a:p>
          <a:p>
            <a:pPr marL="342900" lvl="2" indent="0">
              <a:lnSpc>
                <a:spcPct val="150000"/>
              </a:lnSpc>
              <a:buNone/>
            </a:pPr>
            <a:r>
              <a:rPr lang="en-US" sz="20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DRR        Referral Officers        Branch Chiefs       SROs        Applicant</a:t>
            </a:r>
            <a:endParaRPr lang="en-US" sz="2000" i="1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Applications Are Assigned to:</a:t>
            </a:r>
          </a:p>
        </p:txBody>
      </p:sp>
      <p:sp>
        <p:nvSpPr>
          <p:cNvPr id="4" name="Arrow: Right 3" descr="Arrow">
            <a:extLst>
              <a:ext uri="{FF2B5EF4-FFF2-40B4-BE49-F238E27FC236}">
                <a16:creationId xmlns:a16="http://schemas.microsoft.com/office/drawing/2014/main" id="{C6266F30-AA7D-496D-9A7B-EF036A18C4AF}"/>
              </a:ext>
            </a:extLst>
          </p:cNvPr>
          <p:cNvSpPr/>
          <p:nvPr/>
        </p:nvSpPr>
        <p:spPr>
          <a:xfrm>
            <a:off x="1447800" y="5562600"/>
            <a:ext cx="228600" cy="76200"/>
          </a:xfrm>
          <a:prstGeom prst="rightArrow">
            <a:avLst/>
          </a:prstGeom>
          <a:solidFill>
            <a:srgbClr val="475F1F"/>
          </a:solidFill>
          <a:ln>
            <a:solidFill>
              <a:srgbClr val="475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8000"/>
              </a:highlight>
            </a:endParaRPr>
          </a:p>
        </p:txBody>
      </p:sp>
      <p:sp>
        <p:nvSpPr>
          <p:cNvPr id="5" name="Arrow: Right 4" descr="Arrow ">
            <a:extLst>
              <a:ext uri="{FF2B5EF4-FFF2-40B4-BE49-F238E27FC236}">
                <a16:creationId xmlns:a16="http://schemas.microsoft.com/office/drawing/2014/main" id="{51AC6404-534B-4056-BF53-A61864D72C32}"/>
              </a:ext>
            </a:extLst>
          </p:cNvPr>
          <p:cNvSpPr/>
          <p:nvPr/>
        </p:nvSpPr>
        <p:spPr>
          <a:xfrm>
            <a:off x="3581400" y="5562600"/>
            <a:ext cx="228600" cy="76200"/>
          </a:xfrm>
          <a:prstGeom prst="rightArrow">
            <a:avLst/>
          </a:prstGeom>
          <a:solidFill>
            <a:srgbClr val="475F1F"/>
          </a:solidFill>
          <a:ln>
            <a:solidFill>
              <a:srgbClr val="475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8000"/>
              </a:highlight>
            </a:endParaRPr>
          </a:p>
        </p:txBody>
      </p:sp>
      <p:sp>
        <p:nvSpPr>
          <p:cNvPr id="6" name="Arrow: Right 5" descr="Arrow">
            <a:extLst>
              <a:ext uri="{FF2B5EF4-FFF2-40B4-BE49-F238E27FC236}">
                <a16:creationId xmlns:a16="http://schemas.microsoft.com/office/drawing/2014/main" id="{233D061F-083C-402C-AB4D-2C6F98CB9EC2}"/>
              </a:ext>
            </a:extLst>
          </p:cNvPr>
          <p:cNvSpPr/>
          <p:nvPr/>
        </p:nvSpPr>
        <p:spPr>
          <a:xfrm>
            <a:off x="5410200" y="5562600"/>
            <a:ext cx="228600" cy="76200"/>
          </a:xfrm>
          <a:prstGeom prst="rightArrow">
            <a:avLst/>
          </a:prstGeom>
          <a:solidFill>
            <a:srgbClr val="475F1F"/>
          </a:solidFill>
          <a:ln>
            <a:solidFill>
              <a:srgbClr val="475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8000"/>
              </a:highlight>
            </a:endParaRPr>
          </a:p>
        </p:txBody>
      </p:sp>
      <p:sp>
        <p:nvSpPr>
          <p:cNvPr id="7" name="Arrow: Right 6" descr="Arrow">
            <a:extLst>
              <a:ext uri="{FF2B5EF4-FFF2-40B4-BE49-F238E27FC236}">
                <a16:creationId xmlns:a16="http://schemas.microsoft.com/office/drawing/2014/main" id="{7723CAEF-B63F-43EE-8C61-19FECD16E390}"/>
              </a:ext>
            </a:extLst>
          </p:cNvPr>
          <p:cNvSpPr/>
          <p:nvPr/>
        </p:nvSpPr>
        <p:spPr>
          <a:xfrm>
            <a:off x="6400800" y="5562600"/>
            <a:ext cx="228600" cy="76200"/>
          </a:xfrm>
          <a:prstGeom prst="rightArrow">
            <a:avLst/>
          </a:prstGeom>
          <a:solidFill>
            <a:srgbClr val="475F1F"/>
          </a:solidFill>
          <a:ln>
            <a:solidFill>
              <a:srgbClr val="475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6699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02AEB-F184-40FE-9777-3CBCA6EF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ENQUIRE:  Overview and details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EA4384-2411-4AFD-B689-8B8803143AAC}"/>
              </a:ext>
            </a:extLst>
          </p:cNvPr>
          <p:cNvSpPr/>
          <p:nvPr/>
        </p:nvSpPr>
        <p:spPr>
          <a:xfrm>
            <a:off x="1752600" y="5731192"/>
            <a:ext cx="84963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https://public.csr.nih.gov/StudySections/CSREnquire</a:t>
            </a:r>
            <a:endParaRPr lang="en-US" sz="2000" dirty="0"/>
          </a:p>
          <a:p>
            <a:endParaRPr lang="en-US" sz="2400" dirty="0"/>
          </a:p>
        </p:txBody>
      </p:sp>
      <p:pic>
        <p:nvPicPr>
          <p:cNvPr id="6" name="Picture 5" descr="Screenshot of ENQUIRE webpage, more information available at https://public.csr.nih.gov/StudySections/CSREnquire&#10;">
            <a:extLst>
              <a:ext uri="{FF2B5EF4-FFF2-40B4-BE49-F238E27FC236}">
                <a16:creationId xmlns:a16="http://schemas.microsoft.com/office/drawing/2014/main" id="{8B29C7CD-9E0B-441F-A292-C20D3EDD4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567" y="990600"/>
            <a:ext cx="8215232" cy="451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9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5DC47E-687F-4409-A1D1-72EA1063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609600"/>
          </a:xfrm>
        </p:spPr>
        <p:txBody>
          <a:bodyPr>
            <a:noAutofit/>
          </a:bodyPr>
          <a:lstStyle/>
          <a:p>
            <a:r>
              <a:rPr lang="en-US" sz="2400" dirty="0"/>
              <a:t>Epidemiology and Population Health scientific review groups ended after summer 2022 review meetings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28BD9-1C1E-412C-9872-5572D62E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6482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640000"/>
                </a:solidFill>
              </a:rPr>
              <a:t>Behavioral Genetics and Epidemiology (BGES) </a:t>
            </a:r>
          </a:p>
          <a:p>
            <a:r>
              <a:rPr lang="en-US" sz="2000" dirty="0">
                <a:solidFill>
                  <a:srgbClr val="640000"/>
                </a:solidFill>
              </a:rPr>
              <a:t>Biostatistical Methods and Research Design (BMRD)</a:t>
            </a:r>
          </a:p>
          <a:p>
            <a:r>
              <a:rPr lang="en-US" sz="2000" b="1" dirty="0">
                <a:solidFill>
                  <a:srgbClr val="640000"/>
                </a:solidFill>
              </a:rPr>
              <a:t>Cancer, Heart, and Sleep Epidemiology Panel A (CHSA)</a:t>
            </a:r>
          </a:p>
          <a:p>
            <a:r>
              <a:rPr lang="en-US" sz="2000" b="1" dirty="0">
                <a:solidFill>
                  <a:srgbClr val="640000"/>
                </a:solidFill>
              </a:rPr>
              <a:t>Cancer, Heart, and Sleep Epidemiology Panel B (CHSB)</a:t>
            </a:r>
          </a:p>
          <a:p>
            <a:r>
              <a:rPr lang="en-US" sz="2000" dirty="0">
                <a:solidFill>
                  <a:srgbClr val="640000"/>
                </a:solidFill>
              </a:rPr>
              <a:t>Clinical Research &amp; Field Studies of Infectious Disease* (CRFS)</a:t>
            </a:r>
          </a:p>
          <a:p>
            <a:r>
              <a:rPr lang="en-US" sz="2000" dirty="0">
                <a:solidFill>
                  <a:srgbClr val="640000"/>
                </a:solidFill>
              </a:rPr>
              <a:t>Infectious Diseases, Reproductive Health, Asthma and Pulmonary Conditions* (IRAP)</a:t>
            </a:r>
          </a:p>
          <a:p>
            <a:r>
              <a:rPr lang="en-US" sz="2000" dirty="0">
                <a:solidFill>
                  <a:srgbClr val="640000"/>
                </a:solidFill>
              </a:rPr>
              <a:t>Kidney, Nutrition, Obesity, and Diabetes (KNOD)</a:t>
            </a:r>
          </a:p>
          <a:p>
            <a:r>
              <a:rPr lang="en-US" sz="2000" dirty="0">
                <a:solidFill>
                  <a:srgbClr val="640000"/>
                </a:solidFill>
              </a:rPr>
              <a:t>Neurological, Aging and Musculoskeletal Epidemiology* (NAME)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40000"/>
                </a:solidFill>
              </a:rPr>
              <a:t>     (*and overflow SEPs)</a:t>
            </a:r>
          </a:p>
          <a:p>
            <a:pPr marL="0" indent="0">
              <a:buNone/>
            </a:pPr>
            <a:endParaRPr lang="en-US" sz="2000" dirty="0">
              <a:solidFill>
                <a:srgbClr val="640000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rgbClr val="640000"/>
                </a:solidFill>
              </a:rPr>
              <a:t>Revised scope after 2022 review meetings:</a:t>
            </a:r>
          </a:p>
          <a:p>
            <a:r>
              <a:rPr lang="en-US" sz="2000" dirty="0">
                <a:solidFill>
                  <a:srgbClr val="640000"/>
                </a:solidFill>
              </a:rPr>
              <a:t>Genetics of Health and Disease (GHD)</a:t>
            </a:r>
          </a:p>
          <a:p>
            <a:pPr marL="0" indent="0">
              <a:buNone/>
            </a:pPr>
            <a:endParaRPr lang="en-US" sz="2000" dirty="0">
              <a:solidFill>
                <a:srgbClr val="6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6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1870-5360-45B8-B8E9-8F0B8416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7620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New Epidemiology and Population Health Branch </a:t>
            </a:r>
            <a:br>
              <a:rPr lang="en-US" sz="2000" dirty="0"/>
            </a:br>
            <a:r>
              <a:rPr lang="en-US" sz="2000" dirty="0"/>
              <a:t>Conceptual Framework </a:t>
            </a:r>
          </a:p>
        </p:txBody>
      </p:sp>
      <p:graphicFrame>
        <p:nvGraphicFramePr>
          <p:cNvPr id="4" name="Content Placeholder 3" descr="New Epidemiology and Population Health Branch Conceptual Framework including topics related to Health States, Exposure and Data/Methods">
            <a:extLst>
              <a:ext uri="{FF2B5EF4-FFF2-40B4-BE49-F238E27FC236}">
                <a16:creationId xmlns:a16="http://schemas.microsoft.com/office/drawing/2014/main" id="{1973A46A-E381-4AA4-8795-BD83DE4BF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07618"/>
              </p:ext>
            </p:extLst>
          </p:nvPr>
        </p:nvGraphicFramePr>
        <p:xfrm>
          <a:off x="762000" y="1143001"/>
          <a:ext cx="7160468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ABBEBC2-4427-4917-AB57-7AD6F6C1F53D}"/>
              </a:ext>
            </a:extLst>
          </p:cNvPr>
          <p:cNvSpPr txBox="1"/>
          <p:nvPr/>
        </p:nvSpPr>
        <p:spPr bwMode="auto">
          <a:xfrm>
            <a:off x="6262008" y="1263572"/>
            <a:ext cx="2362200" cy="180983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5433" tIns="42726" rIns="85433" bIns="42726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Cancer and Hematological Disorders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/>
              </a:rPr>
              <a:t>(CHD)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Cardiovascular and Respiratory Diseases </a:t>
            </a:r>
            <a:r>
              <a:rPr lang="en-US" sz="1400" b="1" dirty="0">
                <a:solidFill>
                  <a:schemeClr val="tx1"/>
                </a:solidFill>
                <a:latin typeface="Calibri" panose="020F0502020204030204"/>
              </a:rPr>
              <a:t>(CRD)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Kidney, Endocrine, and Digestive Disorders (KEDD)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Neurological, Mental, and Behavioral Health (NMBH)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166D8-982B-4135-9A71-450E8500EF23}"/>
              </a:ext>
            </a:extLst>
          </p:cNvPr>
          <p:cNvSpPr txBox="1"/>
          <p:nvPr/>
        </p:nvSpPr>
        <p:spPr bwMode="auto">
          <a:xfrm>
            <a:off x="2446171" y="4452236"/>
            <a:ext cx="1830977" cy="137894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5433" tIns="42726" rIns="85433" bIns="42726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Lifestyle and Health Behaviors (LHB)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Social and Environmental Determinants of Health (SEDH)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53FCE5-2B41-4D90-8DCE-38736B3ED868}"/>
              </a:ext>
            </a:extLst>
          </p:cNvPr>
          <p:cNvSpPr txBox="1"/>
          <p:nvPr/>
        </p:nvSpPr>
        <p:spPr bwMode="auto">
          <a:xfrm>
            <a:off x="4686300" y="4452236"/>
            <a:ext cx="3001191" cy="94806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85433" tIns="42726" rIns="85433" bIns="42726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Analytics and Statistics for Population Research panel A (ASPA)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Analytics and Statistics for Population Research panel B (ASPB)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478C1B-CD5F-4E93-B824-1ECE710E7EE3}"/>
              </a:ext>
            </a:extLst>
          </p:cNvPr>
          <p:cNvSpPr txBox="1"/>
          <p:nvPr/>
        </p:nvSpPr>
        <p:spPr bwMode="auto">
          <a:xfrm>
            <a:off x="191857" y="1263572"/>
            <a:ext cx="2973977" cy="137894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85433" tIns="42726" rIns="85433" bIns="42726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Aging, Injury, Musculoskeletal, and Rheumatologic Disorders (AIMR)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Reproductive, Perinatal, and Pediatric Health (RPPH)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/>
              </a:rPr>
              <a:t>Population-based Research in Infectious Disease (PRID)</a:t>
            </a:r>
          </a:p>
        </p:txBody>
      </p:sp>
      <p:sp>
        <p:nvSpPr>
          <p:cNvPr id="9" name="Arrow: Right 8" descr="Arrow">
            <a:extLst>
              <a:ext uri="{FF2B5EF4-FFF2-40B4-BE49-F238E27FC236}">
                <a16:creationId xmlns:a16="http://schemas.microsoft.com/office/drawing/2014/main" id="{63B8E2CE-9BE6-4296-81A6-01CB411D0011}"/>
              </a:ext>
            </a:extLst>
          </p:cNvPr>
          <p:cNvSpPr/>
          <p:nvPr/>
        </p:nvSpPr>
        <p:spPr>
          <a:xfrm>
            <a:off x="5569668" y="2396931"/>
            <a:ext cx="457200" cy="173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 descr="Arrow">
            <a:extLst>
              <a:ext uri="{FF2B5EF4-FFF2-40B4-BE49-F238E27FC236}">
                <a16:creationId xmlns:a16="http://schemas.microsoft.com/office/drawing/2014/main" id="{BF304191-7A97-41EA-82E5-8D43A5F9A163}"/>
              </a:ext>
            </a:extLst>
          </p:cNvPr>
          <p:cNvSpPr/>
          <p:nvPr/>
        </p:nvSpPr>
        <p:spPr>
          <a:xfrm rot="5400000">
            <a:off x="5467815" y="4060243"/>
            <a:ext cx="272146" cy="22859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 descr="Arrow">
            <a:extLst>
              <a:ext uri="{FF2B5EF4-FFF2-40B4-BE49-F238E27FC236}">
                <a16:creationId xmlns:a16="http://schemas.microsoft.com/office/drawing/2014/main" id="{BA911D73-EB13-4B39-9299-7E10918E6C1B}"/>
              </a:ext>
            </a:extLst>
          </p:cNvPr>
          <p:cNvSpPr/>
          <p:nvPr/>
        </p:nvSpPr>
        <p:spPr>
          <a:xfrm rot="12266362">
            <a:off x="3081411" y="2684791"/>
            <a:ext cx="240844" cy="1685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 descr="Arrow">
            <a:extLst>
              <a:ext uri="{FF2B5EF4-FFF2-40B4-BE49-F238E27FC236}">
                <a16:creationId xmlns:a16="http://schemas.microsoft.com/office/drawing/2014/main" id="{E0224B88-BE60-4853-90C7-BE495F60121B}"/>
              </a:ext>
            </a:extLst>
          </p:cNvPr>
          <p:cNvSpPr/>
          <p:nvPr/>
        </p:nvSpPr>
        <p:spPr>
          <a:xfrm rot="5400000">
            <a:off x="3339887" y="4060244"/>
            <a:ext cx="272146" cy="22859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58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VESELECTION" val="True"/>
</p:tagLst>
</file>

<file path=ppt/theme/theme1.xml><?xml version="1.0" encoding="utf-8"?>
<a:theme xmlns:a="http://schemas.openxmlformats.org/drawingml/2006/main" name="1_Center for Scientific Revie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6C3A77"/>
        </a:solidFill>
        <a:ln>
          <a:noFill/>
        </a:ln>
      </a:spPr>
      <a:bodyPr wrap="square" lIns="85433" tIns="42726" rIns="85433" bIns="42726">
        <a:spAutoFit/>
      </a:bodyPr>
      <a:lstStyle>
        <a:defPPr eaLnBrk="1" hangingPunct="1">
          <a:spcBef>
            <a:spcPct val="50000"/>
          </a:spcBef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e310801d6584d60bf42e2c310a44a44 xmlns="c0bb6cde-e53a-43db-9b14-605d24ba45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PSE</TermName>
          <TermId xmlns="http://schemas.microsoft.com/office/infopath/2007/PartnerControls">0fba6761-00d2-4b13-acb2-5f27c89f3046</TermId>
        </TermInfo>
      </Terms>
    </ge310801d6584d60bf42e2c310a44a44>
    <TaxCatchAll xmlns="d589b8ef-b842-40a7-aaa9-57bf0fcd3ea4">
      <Value>2578</Value>
    </TaxCatchAll>
    <TaxKeywordTaxHTField xmlns="d589b8ef-b842-40a7-aaa9-57bf0fcd3ea4">
      <Terms xmlns="http://schemas.microsoft.com/office/infopath/2007/PartnerControls"/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63F6489661424AB7BD7AD12A1C3E0C" ma:contentTypeVersion="5" ma:contentTypeDescription="Create a new document." ma:contentTypeScope="" ma:versionID="2713d8a36c3be85085e3cbef823e48c2">
  <xsd:schema xmlns:xsd="http://www.w3.org/2001/XMLSchema" xmlns:xs="http://www.w3.org/2001/XMLSchema" xmlns:p="http://schemas.microsoft.com/office/2006/metadata/properties" xmlns:ns2="d589b8ef-b842-40a7-aaa9-57bf0fcd3ea4" xmlns:ns3="c0bb6cde-e53a-43db-9b14-605d24ba4572" targetNamespace="http://schemas.microsoft.com/office/2006/metadata/properties" ma:root="true" ma:fieldsID="78d7ce4e8f9ef5d1ec3ac7f42e858774" ns2:_="" ns3:_="">
    <xsd:import namespace="d589b8ef-b842-40a7-aaa9-57bf0fcd3ea4"/>
    <xsd:import namespace="c0bb6cde-e53a-43db-9b14-605d24ba457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ge310801d6584d60bf42e2c310a44a44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9b8ef-b842-40a7-aaa9-57bf0fcd3ea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a38a2f78-79e5-4c3c-a64d-412ba1a8da2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6366c2f-eb1d-49a1-b355-83494b149e14}" ma:internalName="TaxCatchAll" ma:showField="CatchAllData" ma:web="29be26a3-facf-4948-839a-a61f5577f1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b6cde-e53a-43db-9b14-605d24ba4572" elementFormDefault="qualified">
    <xsd:import namespace="http://schemas.microsoft.com/office/2006/documentManagement/types"/>
    <xsd:import namespace="http://schemas.microsoft.com/office/infopath/2007/PartnerControls"/>
    <xsd:element name="ge310801d6584d60bf42e2c310a44a44" ma:index="12" ma:taxonomy="true" ma:internalName="ge310801d6584d60bf42e2c310a44a44" ma:taxonomyFieldName="SystemTags" ma:displayName="SystemTags" ma:default="" ma:fieldId="{0e310801-d658-4d60-bf42-e2c310a44a44}" ma:taxonomyMulti="true" ma:sspId="4d397924-5cf9-416a-b6ed-7f11b17ae0dc" ma:termSetId="859cbc28-ab18-43e4-880b-525cd2183fb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A4FF73-383A-4063-9730-241685646EE2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d589b8ef-b842-40a7-aaa9-57bf0fcd3ea4"/>
    <ds:schemaRef ds:uri="c0bb6cde-e53a-43db-9b14-605d24ba457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35B4C7-13FE-4A72-AA14-AFEC857C0A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89b8ef-b842-40a7-aaa9-57bf0fcd3ea4"/>
    <ds:schemaRef ds:uri="c0bb6cde-e53a-43db-9b14-605d24ba45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93CAD9-6D0F-49F2-9BDE-640ED4A523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CSR Core Slide Collection</Template>
  <TotalTime>0</TotalTime>
  <Words>1445</Words>
  <Application>Microsoft Macintosh PowerPoint</Application>
  <PresentationFormat>On-screen Show (4:3)</PresentationFormat>
  <Paragraphs>203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Droid Sans</vt:lpstr>
      <vt:lpstr>Lato</vt:lpstr>
      <vt:lpstr>Lato Light</vt:lpstr>
      <vt:lpstr>Segoe UI Light</vt:lpstr>
      <vt:lpstr>1_Center for Scientific Review</vt:lpstr>
      <vt:lpstr>The NIH Peer Review Process </vt:lpstr>
      <vt:lpstr>National Institutes of Health</vt:lpstr>
      <vt:lpstr>24 NIH Institutes and Centers Fund Grants</vt:lpstr>
      <vt:lpstr>Role of CSR:  Receipt &amp; Referral, Review</vt:lpstr>
      <vt:lpstr>CSR’s Division of Receipt and Referral</vt:lpstr>
      <vt:lpstr>Applications Are Assigned to:</vt:lpstr>
      <vt:lpstr>ENQUIRE:  Overview and details</vt:lpstr>
      <vt:lpstr>Epidemiology and Population Health scientific review groups ended after summer 2022 review meetings</vt:lpstr>
      <vt:lpstr>New Epidemiology and Population Health Branch  Conceptual Framework </vt:lpstr>
      <vt:lpstr>CHD study section scope and topics</vt:lpstr>
      <vt:lpstr>CRD study section scope and topics</vt:lpstr>
      <vt:lpstr>Examples of study sections of shared interest with CHD</vt:lpstr>
      <vt:lpstr>Study Sections that have typically reviewed  Cancer-related Cardiotoxicity applications:</vt:lpstr>
      <vt:lpstr>Assignment Request Form (ARF)</vt:lpstr>
      <vt:lpstr>Who Can Answer Your Questions?</vt:lpstr>
      <vt:lpstr>Serve on a Review Panel</vt:lpstr>
      <vt:lpstr>Other Resources</vt:lpstr>
      <vt:lpstr>Key NIH Review and Grants Web 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CSR Slide Template41513</dc:title>
  <dc:creator/>
  <cp:lastModifiedBy/>
  <cp:revision>1</cp:revision>
  <dcterms:created xsi:type="dcterms:W3CDTF">2013-02-11T18:18:00Z</dcterms:created>
  <dcterms:modified xsi:type="dcterms:W3CDTF">2023-01-06T15:36:19Z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SystemTags">
    <vt:lpwstr>2578;#PSE|0fba6761-00d2-4b13-acb2-5f27c89f3046</vt:lpwstr>
  </property>
  <property fmtid="{D5CDD505-2E9C-101B-9397-08002B2CF9AE}" pid="4" name="ContentTypeId">
    <vt:lpwstr>0x0101004663F6489661424AB7BD7AD12A1C3E0C</vt:lpwstr>
  </property>
</Properties>
</file>