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831" r:id="rId2"/>
  </p:sldMasterIdLst>
  <p:notesMasterIdLst>
    <p:notesMasterId r:id="rId25"/>
  </p:notesMasterIdLst>
  <p:handoutMasterIdLst>
    <p:handoutMasterId r:id="rId26"/>
  </p:handoutMasterIdLst>
  <p:sldIdLst>
    <p:sldId id="308" r:id="rId3"/>
    <p:sldId id="336" r:id="rId4"/>
    <p:sldId id="366" r:id="rId5"/>
    <p:sldId id="306" r:id="rId6"/>
    <p:sldId id="325" r:id="rId7"/>
    <p:sldId id="368" r:id="rId8"/>
    <p:sldId id="365" r:id="rId9"/>
    <p:sldId id="339" r:id="rId10"/>
    <p:sldId id="2140754190" r:id="rId11"/>
    <p:sldId id="329" r:id="rId12"/>
    <p:sldId id="327" r:id="rId13"/>
    <p:sldId id="324" r:id="rId14"/>
    <p:sldId id="273" r:id="rId15"/>
    <p:sldId id="961" r:id="rId16"/>
    <p:sldId id="367" r:id="rId17"/>
    <p:sldId id="310" r:id="rId18"/>
    <p:sldId id="3139" r:id="rId19"/>
    <p:sldId id="343" r:id="rId20"/>
    <p:sldId id="370" r:id="rId21"/>
    <p:sldId id="360" r:id="rId22"/>
    <p:sldId id="256" r:id="rId23"/>
    <p:sldId id="346" r:id="rId24"/>
  </p:sldIdLst>
  <p:sldSz cx="9144000" cy="5143500" type="screen16x9"/>
  <p:notesSz cx="7023100" cy="93091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67A5"/>
    <a:srgbClr val="2A5DA5"/>
    <a:srgbClr val="7F7F7F"/>
    <a:srgbClr val="6C6C6C"/>
    <a:srgbClr val="E8E8E8"/>
    <a:srgbClr val="F2F2F2"/>
    <a:srgbClr val="4C4C4C"/>
    <a:srgbClr val="565656"/>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3" autoAdjust="0"/>
  </p:normalViewPr>
  <p:slideViewPr>
    <p:cSldViewPr snapToGrid="0" snapToObjects="1">
      <p:cViewPr varScale="1">
        <p:scale>
          <a:sx n="68" d="100"/>
          <a:sy n="68" d="100"/>
        </p:scale>
        <p:origin x="72" y="648"/>
      </p:cViewPr>
      <p:guideLst>
        <p:guide orient="horz" pos="1620"/>
        <p:guide pos="2880"/>
      </p:guideLst>
    </p:cSldViewPr>
  </p:slideViewPr>
  <p:outlineViewPr>
    <p:cViewPr>
      <p:scale>
        <a:sx n="33" d="100"/>
        <a:sy n="33" d="100"/>
      </p:scale>
      <p:origin x="0" y="-1227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499F3A4-7CE6-7D4B-82F4-AAB0A89D24A0}" type="datetimeFigureOut">
              <a:rPr lang="en-US" smtClean="0"/>
              <a:t>3/29/2022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093AD1B-1BAA-D548-ACF0-7463C0C7D0E7}" type="slidenum">
              <a:rPr lang="en-US" smtClean="0"/>
              <a:t>‹#›</a:t>
            </a:fld>
            <a:endParaRPr lang="en-US" dirty="0"/>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703C395-96D9-3549-B668-03A5D401BEEB}" type="datetimeFigureOut">
              <a:rPr lang="en-US" smtClean="0"/>
              <a:t>3/29/2022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1459DD9-C07A-0F4A-BE38-5AFB42BB2A68}" type="slidenum">
              <a:rPr lang="en-US" smtClean="0"/>
              <a:t>‹#›</a:t>
            </a:fld>
            <a:endParaRPr lang="en-US" dirty="0"/>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pPr/>
              <a:t>2</a:t>
            </a:fld>
            <a:endParaRPr lang="en-US"/>
          </a:p>
        </p:txBody>
      </p:sp>
    </p:spTree>
    <p:extLst>
      <p:ext uri="{BB962C8B-B14F-4D97-AF65-F5344CB8AC3E}">
        <p14:creationId xmlns:p14="http://schemas.microsoft.com/office/powerpoint/2010/main" val="12558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8258" indent="-291638">
              <a:defRPr sz="2400">
                <a:solidFill>
                  <a:schemeClr val="tx1"/>
                </a:solidFill>
                <a:latin typeface="Arial" charset="0"/>
                <a:ea typeface="ＭＳ Ｐゴシック" charset="0"/>
              </a:defRPr>
            </a:lvl2pPr>
            <a:lvl3pPr marL="1166552" indent="-233311">
              <a:defRPr sz="2400">
                <a:solidFill>
                  <a:schemeClr val="tx1"/>
                </a:solidFill>
                <a:latin typeface="Arial" charset="0"/>
                <a:ea typeface="ＭＳ Ｐゴシック" charset="0"/>
              </a:defRPr>
            </a:lvl3pPr>
            <a:lvl4pPr marL="1633172" indent="-233311">
              <a:defRPr sz="2400">
                <a:solidFill>
                  <a:schemeClr val="tx1"/>
                </a:solidFill>
                <a:latin typeface="Arial" charset="0"/>
                <a:ea typeface="ＭＳ Ｐゴシック" charset="0"/>
              </a:defRPr>
            </a:lvl4pPr>
            <a:lvl5pPr marL="2099793" indent="-233311">
              <a:defRPr sz="2400">
                <a:solidFill>
                  <a:schemeClr val="tx1"/>
                </a:solidFill>
                <a:latin typeface="Arial" charset="0"/>
                <a:ea typeface="ＭＳ Ｐゴシック" charset="0"/>
              </a:defRPr>
            </a:lvl5pPr>
            <a:lvl6pPr marL="2566413" indent="-233311" eaLnBrk="0" fontAlgn="base" hangingPunct="0">
              <a:spcBef>
                <a:spcPct val="0"/>
              </a:spcBef>
              <a:spcAft>
                <a:spcPct val="0"/>
              </a:spcAft>
              <a:defRPr sz="2400">
                <a:solidFill>
                  <a:schemeClr val="tx1"/>
                </a:solidFill>
                <a:latin typeface="Arial" charset="0"/>
                <a:ea typeface="ＭＳ Ｐゴシック" charset="0"/>
              </a:defRPr>
            </a:lvl6pPr>
            <a:lvl7pPr marL="3033035" indent="-233311" eaLnBrk="0" fontAlgn="base" hangingPunct="0">
              <a:spcBef>
                <a:spcPct val="0"/>
              </a:spcBef>
              <a:spcAft>
                <a:spcPct val="0"/>
              </a:spcAft>
              <a:defRPr sz="2400">
                <a:solidFill>
                  <a:schemeClr val="tx1"/>
                </a:solidFill>
                <a:latin typeface="Arial" charset="0"/>
                <a:ea typeface="ＭＳ Ｐゴシック" charset="0"/>
              </a:defRPr>
            </a:lvl7pPr>
            <a:lvl8pPr marL="3499655" indent="-233311" eaLnBrk="0" fontAlgn="base" hangingPunct="0">
              <a:spcBef>
                <a:spcPct val="0"/>
              </a:spcBef>
              <a:spcAft>
                <a:spcPct val="0"/>
              </a:spcAft>
              <a:defRPr sz="2400">
                <a:solidFill>
                  <a:schemeClr val="tx1"/>
                </a:solidFill>
                <a:latin typeface="Arial" charset="0"/>
                <a:ea typeface="ＭＳ Ｐゴシック" charset="0"/>
              </a:defRPr>
            </a:lvl8pPr>
            <a:lvl9pPr marL="3966276" indent="-23331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3241" rtl="0" eaLnBrk="1" fontAlgn="auto" latinLnBrk="0" hangingPunct="1">
              <a:lnSpc>
                <a:spcPct val="100000"/>
              </a:lnSpc>
              <a:spcBef>
                <a:spcPts val="0"/>
              </a:spcBef>
              <a:spcAft>
                <a:spcPts val="0"/>
              </a:spcAft>
              <a:buClrTx/>
              <a:buSzTx/>
              <a:buFontTx/>
              <a:buNone/>
              <a:tabLst/>
              <a:defRPr/>
            </a:pPr>
            <a:fld id="{7CB335DA-FC97-5049-B64E-43A2E1CD7283}" type="slidenum">
              <a:rPr kumimoji="0" lang="en-US" sz="1200" b="0" i="0" u="none" strike="noStrike" kern="0" cap="none" spc="0" normalizeH="0" baseline="0" noProof="0">
                <a:ln>
                  <a:noFill/>
                </a:ln>
                <a:solidFill>
                  <a:prstClr val="black"/>
                </a:solidFill>
                <a:effectLst/>
                <a:uLnTx/>
                <a:uFillTx/>
                <a:latin typeface="Arial" charset="0"/>
                <a:ea typeface="ＭＳ Ｐゴシック" charset="0"/>
              </a:rPr>
              <a:pPr marL="0" marR="0" lvl="0" indent="0" algn="r" defTabSz="9332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Arial" charset="0"/>
              <a:ea typeface="ＭＳ Ｐゴシック" charset="0"/>
            </a:endParaRPr>
          </a:p>
        </p:txBody>
      </p:sp>
      <p:sp>
        <p:nvSpPr>
          <p:cNvPr id="40962" name="Rectangle 7"/>
          <p:cNvSpPr txBox="1">
            <a:spLocks noGrp="1" noChangeArrowheads="1"/>
          </p:cNvSpPr>
          <p:nvPr/>
        </p:nvSpPr>
        <p:spPr bwMode="auto">
          <a:xfrm>
            <a:off x="3979758" y="8843645"/>
            <a:ext cx="3043343" cy="465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24" tIns="46662" rIns="93324" bIns="46662"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33241" rtl="0" eaLnBrk="1" fontAlgn="auto" latinLnBrk="0" hangingPunct="1">
              <a:lnSpc>
                <a:spcPct val="100000"/>
              </a:lnSpc>
              <a:spcBef>
                <a:spcPts val="0"/>
              </a:spcBef>
              <a:spcAft>
                <a:spcPts val="0"/>
              </a:spcAft>
              <a:buClrTx/>
              <a:buSzTx/>
              <a:buFontTx/>
              <a:buNone/>
              <a:tabLst/>
              <a:defRPr/>
            </a:pPr>
            <a:fld id="{D93D1195-AA05-1A46-9CE1-CD1623C40E51}" type="slidenum">
              <a:rPr kumimoji="0" lang="en-US" sz="1200" b="0" i="0" u="none" strike="noStrike" kern="0" cap="none" spc="0" normalizeH="0" baseline="0" noProof="0">
                <a:ln>
                  <a:noFill/>
                </a:ln>
                <a:solidFill>
                  <a:prstClr val="black"/>
                </a:solidFill>
                <a:effectLst/>
                <a:uLnTx/>
                <a:uFillTx/>
                <a:latin typeface="Times" charset="0"/>
                <a:ea typeface="ＭＳ Ｐゴシック" charset="0"/>
              </a:rPr>
              <a:pPr marL="0" marR="0" lvl="0" indent="0" algn="r" defTabSz="9332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Times" charset="0"/>
              <a:ea typeface="ＭＳ Ｐゴシック" charset="0"/>
            </a:endParaRPr>
          </a:p>
        </p:txBody>
      </p:sp>
      <p:sp>
        <p:nvSpPr>
          <p:cNvPr id="40963" name="Rectangle 2"/>
          <p:cNvSpPr>
            <a:spLocks noGrp="1" noRot="1" noChangeAspect="1" noChangeArrowheads="1"/>
          </p:cNvSpPr>
          <p:nvPr>
            <p:ph type="sldImg"/>
          </p:nvPr>
        </p:nvSpPr>
        <p:spPr>
          <a:xfrm>
            <a:off x="409575" y="698500"/>
            <a:ext cx="6203950" cy="3490913"/>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34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E173195-69BA-445B-8BF7-F851FB0CC84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DDE83A0-5F14-41FD-9144-ACDD31AA09F4}"/>
              </a:ext>
            </a:extLst>
          </p:cNvPr>
          <p:cNvSpPr>
            <a:spLocks noGrp="1"/>
          </p:cNvSpPr>
          <p:nvPr>
            <p:ph type="body" idx="1"/>
          </p:nvPr>
        </p:nvSpPr>
        <p:spPr/>
        <p:txBody>
          <a:bodyPr/>
          <a:lstStyle/>
          <a:p>
            <a:pPr>
              <a:defRPr/>
            </a:pPr>
            <a:r>
              <a:rPr lang="en-US" b="1" u="sng" dirty="0"/>
              <a:t>There are four major challenges in liquid biopsy:</a:t>
            </a:r>
          </a:p>
          <a:p>
            <a:pPr marL="228326" indent="-228326">
              <a:buFontTx/>
              <a:buAutoNum type="arabicPeriod"/>
              <a:defRPr/>
            </a:pPr>
            <a:r>
              <a:rPr lang="en-US" b="1" dirty="0"/>
              <a:t>Standardized pre-analytical workflow, from sample collection, stabilization, transportation and extraction. </a:t>
            </a:r>
            <a:r>
              <a:rPr lang="en-US" dirty="0"/>
              <a:t>Variability in each stage can affect the final result. For example, the quantity and qualify of </a:t>
            </a:r>
            <a:r>
              <a:rPr lang="en-US" dirty="0" err="1"/>
              <a:t>cfDNA</a:t>
            </a:r>
            <a:r>
              <a:rPr lang="en-US" dirty="0"/>
              <a:t> will vary depending on whether the samples was collected in an EDTA or </a:t>
            </a:r>
            <a:r>
              <a:rPr lang="en-US" dirty="0" err="1"/>
              <a:t>Streck</a:t>
            </a:r>
            <a:r>
              <a:rPr lang="en-US" dirty="0"/>
              <a:t> tubes.</a:t>
            </a:r>
          </a:p>
          <a:p>
            <a:pPr>
              <a:defRPr/>
            </a:pPr>
            <a:r>
              <a:rPr lang="en-US" dirty="0"/>
              <a:t> </a:t>
            </a:r>
          </a:p>
          <a:p>
            <a:pPr>
              <a:defRPr/>
            </a:pPr>
            <a:r>
              <a:rPr lang="en-US" b="1" dirty="0"/>
              <a:t>2. Common approaches are usually based on small panels, so cannot cover broad and heterogeneous patient populations. </a:t>
            </a:r>
            <a:r>
              <a:rPr lang="en-US" dirty="0"/>
              <a:t>The largest panel so far is around 500 genes. </a:t>
            </a:r>
            <a:endParaRPr lang="en-US" b="1" dirty="0"/>
          </a:p>
          <a:p>
            <a:pPr>
              <a:defRPr/>
            </a:pPr>
            <a:endParaRPr lang="en-US" dirty="0"/>
          </a:p>
          <a:p>
            <a:pPr>
              <a:defRPr/>
            </a:pPr>
            <a:r>
              <a:rPr lang="en-US" b="1" dirty="0"/>
              <a:t>3. few bioinformatics tools are available to facilitate the analysis of liquid biopsy data, although liquid biopsy shows great promise in many applications.</a:t>
            </a:r>
            <a:r>
              <a:rPr lang="en-US" dirty="0"/>
              <a:t> Take cfDNA as example, cfDNA sequencing data possess unique properties that are not addressed by existing methods, therefore bioinformatics analysis is currently the major bottleneck or barrier preventing many diagnostic companies from entering the liquid biopsy market. Currently, no comprehensive cfDNA bioinformatics analyses and variant annotation platforms exist for clinical use.</a:t>
            </a:r>
          </a:p>
          <a:p>
            <a:pPr>
              <a:defRPr/>
            </a:pPr>
            <a:endParaRPr lang="en-US" dirty="0"/>
          </a:p>
          <a:p>
            <a:pPr>
              <a:defRPr/>
            </a:pPr>
            <a:r>
              <a:rPr lang="en-US" b="1" dirty="0"/>
              <a:t>4. Publicly available liquid biopsy data is scarce to reproduce the accuracy claimed in literatures and commercial products.</a:t>
            </a:r>
          </a:p>
          <a:p>
            <a:pPr>
              <a:defRPr/>
            </a:pPr>
            <a:endParaRPr lang="en-US" dirty="0"/>
          </a:p>
          <a:p>
            <a:pPr>
              <a:defRPr/>
            </a:pPr>
            <a:r>
              <a:rPr lang="en-US" dirty="0"/>
              <a:t>We can address these suggestions by the following actions.</a:t>
            </a:r>
          </a:p>
          <a:p>
            <a:pPr>
              <a:defRPr/>
            </a:pPr>
            <a:r>
              <a:rPr lang="en-US" b="1" dirty="0"/>
              <a:t>For the first challenge, </a:t>
            </a:r>
            <a:r>
              <a:rPr lang="en-US" dirty="0"/>
              <a:t>professional organizations (e.g. Association for Molecular Pathology, American Society of Clinical Pathology) shall establish recommendations on the standardized workflows. </a:t>
            </a:r>
          </a:p>
          <a:p>
            <a:pPr>
              <a:defRPr/>
            </a:pPr>
            <a:endParaRPr lang="en-US" dirty="0"/>
          </a:p>
          <a:p>
            <a:pPr>
              <a:defRPr/>
            </a:pPr>
            <a:r>
              <a:rPr lang="en-US" b="1" dirty="0"/>
              <a:t>For the second challenge, </a:t>
            </a:r>
            <a:r>
              <a:rPr lang="en-US" dirty="0"/>
              <a:t>we can use the broad and shallow genome-based approach as the alternative. For example, </a:t>
            </a:r>
            <a:r>
              <a:rPr lang="en-US" i="1" dirty="0"/>
              <a:t>CancerDetector</a:t>
            </a:r>
            <a:r>
              <a:rPr lang="en-US" dirty="0"/>
              <a:t> is a recent </a:t>
            </a:r>
            <a:r>
              <a:rPr lang="en-US" dirty="0" err="1"/>
              <a:t>methylome</a:t>
            </a:r>
            <a:r>
              <a:rPr lang="en-US" dirty="0"/>
              <a:t>-based approach that can sensitively detect cancer with shallow whole-genome sequencing data (Li </a:t>
            </a:r>
            <a:r>
              <a:rPr lang="en-US" i="1" dirty="0"/>
              <a:t>et al</a:t>
            </a:r>
            <a:r>
              <a:rPr lang="en-US" dirty="0"/>
              <a:t>. 2018). Another example is a copy number alteration (CNA) method that uses the shallow whole-exome sequencing data (Viktor </a:t>
            </a:r>
            <a:r>
              <a:rPr lang="en-US" i="1" dirty="0"/>
              <a:t>et al</a:t>
            </a:r>
            <a:r>
              <a:rPr lang="en-US" dirty="0"/>
              <a:t>. 2017).</a:t>
            </a:r>
          </a:p>
          <a:p>
            <a:pPr>
              <a:defRPr/>
            </a:pPr>
            <a:endParaRPr lang="en-US" dirty="0"/>
          </a:p>
          <a:p>
            <a:pPr>
              <a:defRPr/>
            </a:pPr>
            <a:r>
              <a:rPr lang="en-US" b="1" dirty="0"/>
              <a:t>For the third challenge, </a:t>
            </a:r>
            <a:r>
              <a:rPr lang="en-US" dirty="0"/>
              <a:t>we can fund more grants on bioinformatics efforts both for research and for small businesses.</a:t>
            </a:r>
          </a:p>
          <a:p>
            <a:pPr>
              <a:defRPr/>
            </a:pPr>
            <a:endParaRPr lang="en-US" dirty="0"/>
          </a:p>
          <a:p>
            <a:pPr>
              <a:defRPr/>
            </a:pPr>
            <a:r>
              <a:rPr lang="en-US" b="1" dirty="0"/>
              <a:t>For the fourth challenge, </a:t>
            </a:r>
            <a:r>
              <a:rPr lang="en-US" dirty="0"/>
              <a:t>journals shall require data and code release upon the publication of the paper, in order for independent effort to replicate the results.</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87044" name="Slide Number Placeholder 3">
            <a:extLst>
              <a:ext uri="{FF2B5EF4-FFF2-40B4-BE49-F238E27FC236}">
                <a16:creationId xmlns:a16="http://schemas.microsoft.com/office/drawing/2014/main" id="{3AEADF98-A810-4A41-B932-FC71738FF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67C474-2E0D-4A58-A113-E3EE0990C3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39" eaLnBrk="0" hangingPunct="0">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58255" indent="-291636" defTabSz="94943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66546" indent="-233309" defTabSz="94943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34785" indent="-233309" defTabSz="94943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101403" indent="-233309" defTabSz="949439" eaLnBrk="0" hangingPunct="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68021" indent="-233309" defTabSz="94943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3034640" indent="-233309" defTabSz="94943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501258" indent="-233309" defTabSz="94943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967876" indent="-233309" defTabSz="949439"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pPr>
            <a:fld id="{F1E5BF58-607E-40B4-A6A3-E5D93971C3F0}"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175046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E8854C1-B45B-460F-9C23-3EC5C13B3DCF}"/>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2317B010-F5EF-42A2-B1E4-E80D5F6725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Academic partners can offer original technologies and clinical resources; and industry partner can offer funds and production pipelines</a:t>
            </a:r>
            <a:endParaRPr lang="en-US" altLang="en-US">
              <a:solidFill>
                <a:srgbClr val="FF0000"/>
              </a:solidFill>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The ideal partnership would be to validate the technologies (from academia) via large-scale clinical trials using industry financial resources</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The challenge for industry is to recognize truly exceptional technologies, which need to be validated in at least medium-scale trial; and the challenge for academia is to secure funds for medium-scale clinical validation. NIH funds could bridge those two needs, and therefore facilitate fruitful collaborations. </a:t>
            </a:r>
          </a:p>
          <a:p>
            <a:endParaRPr lang="en-US" altLang="en-US">
              <a:latin typeface="Arial" panose="020B0604020202020204" pitchFamily="34" charset="0"/>
              <a:cs typeface="Arial" panose="020B0604020202020204" pitchFamily="34" charset="0"/>
            </a:endParaRPr>
          </a:p>
        </p:txBody>
      </p:sp>
      <p:sp>
        <p:nvSpPr>
          <p:cNvPr id="91140" name="Slide Number Placeholder 3">
            <a:extLst>
              <a:ext uri="{FF2B5EF4-FFF2-40B4-BE49-F238E27FC236}">
                <a16:creationId xmlns:a16="http://schemas.microsoft.com/office/drawing/2014/main" id="{3C11B207-F58A-4D2B-AC0F-BFDBA897D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DFAD7-2DC4-4DFD-A8CE-73B27F6D7EC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21</a:t>
            </a:fld>
            <a:endParaRPr lang="en-US" dirty="0"/>
          </a:p>
        </p:txBody>
      </p:sp>
    </p:spTree>
    <p:extLst>
      <p:ext uri="{BB962C8B-B14F-4D97-AF65-F5344CB8AC3E}">
        <p14:creationId xmlns:p14="http://schemas.microsoft.com/office/powerpoint/2010/main" val="4230321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entagon 13"/>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ctrTitle" hasCustomPrompt="1"/>
          </p:nvPr>
        </p:nvSpPr>
        <p:spPr>
          <a:xfrm>
            <a:off x="685800" y="1228725"/>
            <a:ext cx="7772400" cy="1370882"/>
          </a:xfrm>
        </p:spPr>
        <p:txBody>
          <a:bodyPr lIns="0" tIns="0" rIns="0" bIns="0" anchor="b">
            <a:noAutofit/>
          </a:bodyPr>
          <a:lstStyle>
            <a:lvl1pPr algn="r">
              <a:defRPr sz="2800"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8" name="Date Placeholder 3"/>
          <p:cNvSpPr>
            <a:spLocks noGrp="1"/>
          </p:cNvSpPr>
          <p:nvPr>
            <p:ph type="dt" sz="half" idx="2"/>
          </p:nvPr>
        </p:nvSpPr>
        <p:spPr>
          <a:xfrm>
            <a:off x="6400800" y="4297680"/>
            <a:ext cx="2286000" cy="356616"/>
          </a:xfrm>
          <a:prstGeom prst="rect">
            <a:avLst/>
          </a:prstGeom>
        </p:spPr>
        <p:txBody>
          <a:bodyPr vert="horz" lIns="0" tIns="0" rIns="0" bIns="0" rtlCol="0" anchor="ctr"/>
          <a:lstStyle>
            <a:lvl1pPr algn="r" fontAlgn="auto">
              <a:spcBef>
                <a:spcPts val="0"/>
              </a:spcBef>
              <a:spcAft>
                <a:spcPts val="0"/>
              </a:spcAft>
              <a:defRPr sz="1400" smtClean="0">
                <a:solidFill>
                  <a:srgbClr val="000000"/>
                </a:solidFill>
                <a:latin typeface="+mn-lt"/>
                <a:ea typeface="+mn-ea"/>
                <a:cs typeface="SapientSansRegular"/>
              </a:defRPr>
            </a:lvl1pPr>
          </a:lstStyle>
          <a:p>
            <a:pPr>
              <a:defRPr/>
            </a:pPr>
            <a:fld id="{646BEAE4-16B3-0744-BFCA-11CE0C224282}" type="datetime4">
              <a:rPr lang="en-US" smtClean="0"/>
              <a:t>March 29, 2022</a:t>
            </a:fld>
            <a:endParaRPr lang="en-US" dirty="0"/>
          </a:p>
        </p:txBody>
      </p:sp>
    </p:spTree>
    <p:extLst>
      <p:ext uri="{BB962C8B-B14F-4D97-AF65-F5344CB8AC3E}">
        <p14:creationId xmlns:p14="http://schemas.microsoft.com/office/powerpoint/2010/main" val="247467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entagon 10"/>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a:grpSpLocks noChangeAspect="1"/>
          </p:cNvGrpSpPr>
          <p:nvPr userDrawn="1"/>
        </p:nvGrpSpPr>
        <p:grpSpPr>
          <a:xfrm>
            <a:off x="2990088" y="2148840"/>
            <a:ext cx="3163776" cy="813435"/>
            <a:chOff x="2333626" y="1990725"/>
            <a:chExt cx="4519680" cy="1162050"/>
          </a:xfrm>
        </p:grpSpPr>
        <p:pic>
          <p:nvPicPr>
            <p:cNvPr id="3" name="Picture 2" descr="4_hhs_logo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pic>
          <p:nvPicPr>
            <p:cNvPr id="6" name="Picture 5" descr="NCI-Logo-Stack-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grpSp>
      <p:sp>
        <p:nvSpPr>
          <p:cNvPr id="7"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1" dirty="0">
                <a:solidFill>
                  <a:srgbClr val="606060"/>
                </a:solidFill>
                <a:latin typeface="Arial" charset="0"/>
              </a:rPr>
              <a:t>www.cancer.gov                 www.cancer.gov/espanol</a:t>
            </a:r>
          </a:p>
        </p:txBody>
      </p:sp>
    </p:spTree>
    <p:extLst>
      <p:ext uri="{BB962C8B-B14F-4D97-AF65-F5344CB8AC3E}">
        <p14:creationId xmlns:p14="http://schemas.microsoft.com/office/powerpoint/2010/main" val="2837012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58301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BCED-602D-4639-8470-2E1C51EFA97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8EDDC5B-7141-4203-97DD-3E12DFD61FE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5412C2B-59F3-4D8C-9B99-509C21EB3998}"/>
              </a:ext>
            </a:extLst>
          </p:cNvPr>
          <p:cNvSpPr>
            <a:spLocks noGrp="1"/>
          </p:cNvSpPr>
          <p:nvPr>
            <p:ph type="dt" sz="half" idx="10"/>
          </p:nvPr>
        </p:nvSpPr>
        <p:spPr/>
        <p:txBody>
          <a:bodyPr/>
          <a:lstStyle/>
          <a:p>
            <a:fld id="{5BFDBDF0-2FFF-4727-ADBC-BCDE64DE2127}" type="datetimeFigureOut">
              <a:rPr lang="en-US" smtClean="0"/>
              <a:t>3/29/2022</a:t>
            </a:fld>
            <a:endParaRPr lang="en-US"/>
          </a:p>
        </p:txBody>
      </p:sp>
      <p:sp>
        <p:nvSpPr>
          <p:cNvPr id="5" name="Footer Placeholder 4">
            <a:extLst>
              <a:ext uri="{FF2B5EF4-FFF2-40B4-BE49-F238E27FC236}">
                <a16:creationId xmlns:a16="http://schemas.microsoft.com/office/drawing/2014/main" id="{7C5FD288-884A-4F58-B84F-E119E5AB9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24C9F-CBAC-4556-BF3C-3DFB36F36BB5}"/>
              </a:ext>
            </a:extLst>
          </p:cNvPr>
          <p:cNvSpPr>
            <a:spLocks noGrp="1"/>
          </p:cNvSpPr>
          <p:nvPr>
            <p:ph type="sldNum" sz="quarter" idx="12"/>
          </p:nvPr>
        </p:nvSpPr>
        <p:spPr/>
        <p:txBody>
          <a:bodyPr/>
          <a:lstStyle/>
          <a:p>
            <a:fld id="{42FD0471-AC06-4109-8CE6-31FB796D37C5}" type="slidenum">
              <a:rPr lang="en-US" smtClean="0"/>
              <a:t>‹#›</a:t>
            </a:fld>
            <a:endParaRPr lang="en-US"/>
          </a:p>
        </p:txBody>
      </p:sp>
    </p:spTree>
    <p:extLst>
      <p:ext uri="{BB962C8B-B14F-4D97-AF65-F5344CB8AC3E}">
        <p14:creationId xmlns:p14="http://schemas.microsoft.com/office/powerpoint/2010/main" val="261397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9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34"/>
            <a:ext cx="7772400" cy="1103878"/>
          </a:xfrm>
          <a:prstGeom prst="rect">
            <a:avLst/>
          </a:prstGeom>
        </p:spPr>
        <p:txBody>
          <a:bodyPr vert="horz" lIns="91380" tIns="45690" rIns="91380" bIns="45690"/>
          <a:lstStyle/>
          <a:p>
            <a:r>
              <a:rPr lang="en-US"/>
              <a:t>Click to edit Master title style</a:t>
            </a:r>
          </a:p>
        </p:txBody>
      </p:sp>
      <p:sp>
        <p:nvSpPr>
          <p:cNvPr id="3" name="Subtitle 2"/>
          <p:cNvSpPr>
            <a:spLocks noGrp="1"/>
          </p:cNvSpPr>
          <p:nvPr>
            <p:ph type="subTitle" idx="1"/>
          </p:nvPr>
        </p:nvSpPr>
        <p:spPr>
          <a:xfrm>
            <a:off x="1371600" y="2915127"/>
            <a:ext cx="6400800" cy="1313234"/>
          </a:xfrm>
          <a:prstGeom prst="rect">
            <a:avLst/>
          </a:prstGeom>
        </p:spPr>
        <p:txBody>
          <a:bodyPr vert="horz" lIns="91380" tIns="45690" rIns="91380" bIns="45690"/>
          <a:lstStyle>
            <a:lvl1pPr marL="0" indent="0" algn="ctr">
              <a:buNone/>
              <a:defRPr/>
            </a:lvl1pPr>
            <a:lvl2pPr marL="342671" indent="0" algn="ctr">
              <a:buNone/>
              <a:defRPr/>
            </a:lvl2pPr>
            <a:lvl3pPr marL="685343" indent="0" algn="ctr">
              <a:buNone/>
              <a:defRPr/>
            </a:lvl3pPr>
            <a:lvl4pPr marL="1028014" indent="0" algn="ctr">
              <a:buNone/>
              <a:defRPr/>
            </a:lvl4pPr>
            <a:lvl5pPr marL="1370685" indent="0" algn="ctr">
              <a:buNone/>
              <a:defRPr/>
            </a:lvl5pPr>
            <a:lvl6pPr marL="1713356" indent="0" algn="ctr">
              <a:buNone/>
              <a:defRPr/>
            </a:lvl6pPr>
            <a:lvl7pPr marL="2056028" indent="0" algn="ctr">
              <a:buNone/>
              <a:defRPr/>
            </a:lvl7pPr>
            <a:lvl8pPr marL="2398699" indent="0" algn="ctr">
              <a:buNone/>
              <a:defRPr/>
            </a:lvl8pPr>
            <a:lvl9pPr marL="2741370" indent="0" algn="ctr">
              <a:buNone/>
              <a:defRPr/>
            </a:lvl9pPr>
          </a:lstStyle>
          <a:p>
            <a:r>
              <a:rPr lang="en-US"/>
              <a:t>Click to edit Master subtitle style</a:t>
            </a:r>
          </a:p>
        </p:txBody>
      </p:sp>
    </p:spTree>
    <p:extLst>
      <p:ext uri="{BB962C8B-B14F-4D97-AF65-F5344CB8AC3E}">
        <p14:creationId xmlns:p14="http://schemas.microsoft.com/office/powerpoint/2010/main" val="311322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99311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a:spLocks noChangeAspect="1"/>
          </p:cNvSpPr>
          <p:nvPr userDrawn="1"/>
        </p:nvSpPr>
        <p:spPr>
          <a:xfrm>
            <a:off x="0" y="0"/>
            <a:ext cx="3228985" cy="5148072"/>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48839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entagon 4"/>
          <p:cNvSpPr/>
          <p:nvPr userDrawn="1"/>
        </p:nvSpPr>
        <p:spPr>
          <a:xfrm>
            <a:off x="0"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9100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sz="900" smtClean="0">
                <a:solidFill>
                  <a:srgbClr val="6C6C6C"/>
                </a:solidFill>
                <a:latin typeface="+mn-lt"/>
                <a:ea typeface="+mn-ea"/>
                <a:cs typeface="SapientSansRegular"/>
              </a:defRPr>
            </a:lvl1pPr>
          </a:lstStyle>
          <a:p>
            <a:pPr>
              <a:defRPr/>
            </a:pPr>
            <a:fld id="{8767E79B-3863-C648-ACD5-D5A69BA31F7C}" type="datetime4">
              <a:rPr lang="en-US" smtClean="0"/>
              <a:pPr>
                <a:defRPr/>
              </a:pPr>
              <a:t>March 29, 2022</a:t>
            </a:fld>
            <a:endParaRPr lang="en-US" dirty="0"/>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755" r:id="rId2"/>
    <p:sldLayoutId id="2147483826" r:id="rId3"/>
    <p:sldLayoutId id="2147483827" r:id="rId4"/>
    <p:sldLayoutId id="2147483828"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829" r:id="rId16"/>
    <p:sldLayoutId id="2147483830" r:id="rId17"/>
    <p:sldLayoutId id="2147483835" r:id="rId18"/>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152452"/>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24337"/>
      </p:ext>
    </p:extLst>
  </p:cSld>
  <p:clrMap bg1="lt1" tx1="dk1" bg2="lt2" tx2="dk2" accent1="accent1" accent2="accent2" accent3="accent3" accent4="accent4" accent5="accent5" accent6="accent6" hlink="hlink" folHlink="folHlink"/>
  <p:sldLayoutIdLst>
    <p:sldLayoutId id="2147483833" r:id="rId1"/>
    <p:sldLayoutId id="2147483834" r:id="rId2"/>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5pPr>
      <a:lvl6pPr marL="342671" algn="ctr" rtl="0" fontAlgn="base">
        <a:spcBef>
          <a:spcPct val="0"/>
        </a:spcBef>
        <a:spcAft>
          <a:spcPct val="0"/>
        </a:spcAft>
        <a:defRPr sz="3300">
          <a:solidFill>
            <a:schemeClr val="tx2"/>
          </a:solidFill>
          <a:latin typeface="Arial" charset="0"/>
          <a:ea typeface="ＭＳ Ｐゴシック" charset="-128"/>
          <a:cs typeface="ＭＳ Ｐゴシック" charset="-128"/>
        </a:defRPr>
      </a:lvl6pPr>
      <a:lvl7pPr marL="685343" algn="ctr" rtl="0" fontAlgn="base">
        <a:spcBef>
          <a:spcPct val="0"/>
        </a:spcBef>
        <a:spcAft>
          <a:spcPct val="0"/>
        </a:spcAft>
        <a:defRPr sz="3300">
          <a:solidFill>
            <a:schemeClr val="tx2"/>
          </a:solidFill>
          <a:latin typeface="Arial" charset="0"/>
          <a:ea typeface="ＭＳ Ｐゴシック" charset="-128"/>
          <a:cs typeface="ＭＳ Ｐゴシック" charset="-128"/>
        </a:defRPr>
      </a:lvl7pPr>
      <a:lvl8pPr marL="1028014" algn="ctr" rtl="0" fontAlgn="base">
        <a:spcBef>
          <a:spcPct val="0"/>
        </a:spcBef>
        <a:spcAft>
          <a:spcPct val="0"/>
        </a:spcAft>
        <a:defRPr sz="3300">
          <a:solidFill>
            <a:schemeClr val="tx2"/>
          </a:solidFill>
          <a:latin typeface="Arial" charset="0"/>
          <a:ea typeface="ＭＳ Ｐゴシック" charset="-128"/>
          <a:cs typeface="ＭＳ Ｐゴシック" charset="-128"/>
        </a:defRPr>
      </a:lvl8pPr>
      <a:lvl9pPr marL="1370685" algn="ctr" rtl="0" fontAlgn="base">
        <a:spcBef>
          <a:spcPct val="0"/>
        </a:spcBef>
        <a:spcAft>
          <a:spcPct val="0"/>
        </a:spcAft>
        <a:defRPr sz="3300">
          <a:solidFill>
            <a:schemeClr val="tx2"/>
          </a:solidFill>
          <a:latin typeface="Arial" charset="0"/>
          <a:ea typeface="ＭＳ Ｐゴシック" charset="-128"/>
          <a:cs typeface="ＭＳ Ｐゴシック" charset="-128"/>
        </a:defRPr>
      </a:lvl9pPr>
    </p:titleStyle>
    <p:bodyStyle>
      <a:lvl1pPr marL="257005" indent="-257005" algn="l" rtl="0" eaLnBrk="0" fontAlgn="base" hangingPunct="0">
        <a:spcBef>
          <a:spcPct val="20000"/>
        </a:spcBef>
        <a:spcAft>
          <a:spcPct val="0"/>
        </a:spcAft>
        <a:buChar char="•"/>
        <a:defRPr sz="2400">
          <a:solidFill>
            <a:schemeClr val="tx1"/>
          </a:solidFill>
          <a:latin typeface="+mn-lt"/>
          <a:ea typeface="+mn-ea"/>
          <a:cs typeface="+mn-cs"/>
        </a:defRPr>
      </a:lvl1pPr>
      <a:lvl2pPr marL="556841" indent="-214170" algn="l" rtl="0" eaLnBrk="0" fontAlgn="base" hangingPunct="0">
        <a:spcBef>
          <a:spcPct val="20000"/>
        </a:spcBef>
        <a:spcAft>
          <a:spcPct val="0"/>
        </a:spcAft>
        <a:buChar char="–"/>
        <a:defRPr sz="2100">
          <a:solidFill>
            <a:schemeClr val="tx1"/>
          </a:solidFill>
          <a:latin typeface="+mn-lt"/>
          <a:ea typeface="+mn-ea"/>
        </a:defRPr>
      </a:lvl2pPr>
      <a:lvl3pPr marL="856678" indent="-171337" algn="l" rtl="0" eaLnBrk="0" fontAlgn="base" hangingPunct="0">
        <a:spcBef>
          <a:spcPct val="20000"/>
        </a:spcBef>
        <a:spcAft>
          <a:spcPct val="0"/>
        </a:spcAft>
        <a:buChar char="•"/>
        <a:defRPr sz="1800">
          <a:solidFill>
            <a:schemeClr val="tx1"/>
          </a:solidFill>
          <a:latin typeface="+mn-lt"/>
          <a:ea typeface="+mn-ea"/>
        </a:defRPr>
      </a:lvl3pPr>
      <a:lvl4pPr marL="1199351" indent="-171337" algn="l" rtl="0" eaLnBrk="0" fontAlgn="base" hangingPunct="0">
        <a:spcBef>
          <a:spcPct val="20000"/>
        </a:spcBef>
        <a:spcAft>
          <a:spcPct val="0"/>
        </a:spcAft>
        <a:buChar char="–"/>
        <a:defRPr sz="1500">
          <a:solidFill>
            <a:schemeClr val="tx1"/>
          </a:solidFill>
          <a:latin typeface="+mn-lt"/>
          <a:ea typeface="+mn-ea"/>
        </a:defRPr>
      </a:lvl4pPr>
      <a:lvl5pPr marL="1542022" indent="-171337" algn="l" rtl="0" eaLnBrk="0" fontAlgn="base" hangingPunct="0">
        <a:spcBef>
          <a:spcPct val="20000"/>
        </a:spcBef>
        <a:spcAft>
          <a:spcPct val="0"/>
        </a:spcAft>
        <a:buChar char="»"/>
        <a:defRPr sz="1500">
          <a:solidFill>
            <a:schemeClr val="tx1"/>
          </a:solidFill>
          <a:latin typeface="+mn-lt"/>
          <a:ea typeface="+mn-ea"/>
        </a:defRPr>
      </a:lvl5pPr>
      <a:lvl6pPr marL="1884693" indent="-171337" algn="l" rtl="0" fontAlgn="base">
        <a:spcBef>
          <a:spcPct val="20000"/>
        </a:spcBef>
        <a:spcAft>
          <a:spcPct val="0"/>
        </a:spcAft>
        <a:buChar char="»"/>
        <a:defRPr sz="1500">
          <a:solidFill>
            <a:schemeClr val="tx1"/>
          </a:solidFill>
          <a:latin typeface="+mn-lt"/>
          <a:ea typeface="+mn-ea"/>
        </a:defRPr>
      </a:lvl6pPr>
      <a:lvl7pPr marL="2227363" indent="-171337" algn="l" rtl="0" fontAlgn="base">
        <a:spcBef>
          <a:spcPct val="20000"/>
        </a:spcBef>
        <a:spcAft>
          <a:spcPct val="0"/>
        </a:spcAft>
        <a:buChar char="»"/>
        <a:defRPr sz="1500">
          <a:solidFill>
            <a:schemeClr val="tx1"/>
          </a:solidFill>
          <a:latin typeface="+mn-lt"/>
          <a:ea typeface="+mn-ea"/>
        </a:defRPr>
      </a:lvl7pPr>
      <a:lvl8pPr marL="2570036" indent="-171337" algn="l" rtl="0" fontAlgn="base">
        <a:spcBef>
          <a:spcPct val="20000"/>
        </a:spcBef>
        <a:spcAft>
          <a:spcPct val="0"/>
        </a:spcAft>
        <a:buChar char="»"/>
        <a:defRPr sz="1500">
          <a:solidFill>
            <a:schemeClr val="tx1"/>
          </a:solidFill>
          <a:latin typeface="+mn-lt"/>
          <a:ea typeface="+mn-ea"/>
        </a:defRPr>
      </a:lvl8pPr>
      <a:lvl9pPr marL="2912706" indent="-171337"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671" rtl="0" eaLnBrk="1" latinLnBrk="0" hangingPunct="1">
        <a:defRPr sz="1350" kern="1200">
          <a:solidFill>
            <a:schemeClr val="tx1"/>
          </a:solidFill>
          <a:latin typeface="+mn-lt"/>
          <a:ea typeface="+mn-ea"/>
          <a:cs typeface="+mn-cs"/>
        </a:defRPr>
      </a:lvl1pPr>
      <a:lvl2pPr marL="342671" algn="l" defTabSz="342671" rtl="0" eaLnBrk="1" latinLnBrk="0" hangingPunct="1">
        <a:defRPr sz="1350" kern="1200">
          <a:solidFill>
            <a:schemeClr val="tx1"/>
          </a:solidFill>
          <a:latin typeface="+mn-lt"/>
          <a:ea typeface="+mn-ea"/>
          <a:cs typeface="+mn-cs"/>
        </a:defRPr>
      </a:lvl2pPr>
      <a:lvl3pPr marL="685343" algn="l" defTabSz="342671" rtl="0" eaLnBrk="1" latinLnBrk="0" hangingPunct="1">
        <a:defRPr sz="1350" kern="1200">
          <a:solidFill>
            <a:schemeClr val="tx1"/>
          </a:solidFill>
          <a:latin typeface="+mn-lt"/>
          <a:ea typeface="+mn-ea"/>
          <a:cs typeface="+mn-cs"/>
        </a:defRPr>
      </a:lvl3pPr>
      <a:lvl4pPr marL="1028014" algn="l" defTabSz="342671" rtl="0" eaLnBrk="1" latinLnBrk="0" hangingPunct="1">
        <a:defRPr sz="1350" kern="1200">
          <a:solidFill>
            <a:schemeClr val="tx1"/>
          </a:solidFill>
          <a:latin typeface="+mn-lt"/>
          <a:ea typeface="+mn-ea"/>
          <a:cs typeface="+mn-cs"/>
        </a:defRPr>
      </a:lvl4pPr>
      <a:lvl5pPr marL="1370685" algn="l" defTabSz="342671" rtl="0" eaLnBrk="1" latinLnBrk="0" hangingPunct="1">
        <a:defRPr sz="1350" kern="1200">
          <a:solidFill>
            <a:schemeClr val="tx1"/>
          </a:solidFill>
          <a:latin typeface="+mn-lt"/>
          <a:ea typeface="+mn-ea"/>
          <a:cs typeface="+mn-cs"/>
        </a:defRPr>
      </a:lvl5pPr>
      <a:lvl6pPr marL="1713356" algn="l" defTabSz="342671" rtl="0" eaLnBrk="1" latinLnBrk="0" hangingPunct="1">
        <a:defRPr sz="1350" kern="1200">
          <a:solidFill>
            <a:schemeClr val="tx1"/>
          </a:solidFill>
          <a:latin typeface="+mn-lt"/>
          <a:ea typeface="+mn-ea"/>
          <a:cs typeface="+mn-cs"/>
        </a:defRPr>
      </a:lvl6pPr>
      <a:lvl7pPr marL="2056028" algn="l" defTabSz="342671" rtl="0" eaLnBrk="1" latinLnBrk="0" hangingPunct="1">
        <a:defRPr sz="1350" kern="1200">
          <a:solidFill>
            <a:schemeClr val="tx1"/>
          </a:solidFill>
          <a:latin typeface="+mn-lt"/>
          <a:ea typeface="+mn-ea"/>
          <a:cs typeface="+mn-cs"/>
        </a:defRPr>
      </a:lvl7pPr>
      <a:lvl8pPr marL="2398699" algn="l" defTabSz="342671" rtl="0" eaLnBrk="1" latinLnBrk="0" hangingPunct="1">
        <a:defRPr sz="1350" kern="1200">
          <a:solidFill>
            <a:schemeClr val="tx1"/>
          </a:solidFill>
          <a:latin typeface="+mn-lt"/>
          <a:ea typeface="+mn-ea"/>
          <a:cs typeface="+mn-cs"/>
        </a:defRPr>
      </a:lvl8pPr>
      <a:lvl9pPr marL="2741370" algn="l" defTabSz="34267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045" y="1111847"/>
            <a:ext cx="7772400" cy="1370882"/>
          </a:xfrm>
        </p:spPr>
        <p:txBody>
          <a:bodyPr/>
          <a:lstStyle/>
          <a:p>
            <a:pPr algn="ctr"/>
            <a:r>
              <a:rPr lang="en-US" b="1" dirty="0">
                <a:solidFill>
                  <a:srgbClr val="2A67A5"/>
                </a:solidFill>
              </a:rPr>
              <a:t>Symposium on The Course of Liquid Biopsy in Precision Prevention and Treatment</a:t>
            </a:r>
            <a:endParaRPr lang="en-US" dirty="0"/>
          </a:p>
        </p:txBody>
      </p:sp>
      <p:sp>
        <p:nvSpPr>
          <p:cNvPr id="3" name="Subtitle 2"/>
          <p:cNvSpPr>
            <a:spLocks noGrp="1"/>
          </p:cNvSpPr>
          <p:nvPr>
            <p:ph type="subTitle" idx="1"/>
          </p:nvPr>
        </p:nvSpPr>
        <p:spPr>
          <a:xfrm>
            <a:off x="195943" y="2901196"/>
            <a:ext cx="8394604" cy="717509"/>
          </a:xfrm>
        </p:spPr>
        <p:txBody>
          <a:bodyPr/>
          <a:lstStyle/>
          <a:p>
            <a:pPr algn="ctr"/>
            <a:r>
              <a:rPr lang="en-US" sz="1600" b="1" dirty="0"/>
              <a:t>Sudhir Srivastava, Ph.D., MPH</a:t>
            </a:r>
          </a:p>
          <a:p>
            <a:pPr algn="ctr"/>
            <a:r>
              <a:rPr lang="en-US" sz="1600" b="1" dirty="0"/>
              <a:t>Cancer Biomarkers Research Group, Division of Cancer Prevention, NCI</a:t>
            </a:r>
          </a:p>
        </p:txBody>
      </p:sp>
    </p:spTree>
    <p:extLst>
      <p:ext uri="{BB962C8B-B14F-4D97-AF65-F5344CB8AC3E}">
        <p14:creationId xmlns:p14="http://schemas.microsoft.com/office/powerpoint/2010/main" val="261492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98369" y="75343"/>
            <a:ext cx="7922544" cy="914177"/>
          </a:xfrm>
        </p:spPr>
        <p:txBody>
          <a:bodyPr/>
          <a:lstStyle/>
          <a:p>
            <a:r>
              <a:rPr lang="en-US" altLang="en-US" b="1" dirty="0">
                <a:solidFill>
                  <a:srgbClr val="2A5DA5"/>
                </a:solidFill>
              </a:rPr>
              <a:t>Liquid Biopsy Offers an Environment Suitable for Precompetitive Collaboration</a:t>
            </a:r>
          </a:p>
        </p:txBody>
      </p:sp>
      <p:sp>
        <p:nvSpPr>
          <p:cNvPr id="8195" name="Content Placeholder 2"/>
          <p:cNvSpPr>
            <a:spLocks noGrp="1"/>
          </p:cNvSpPr>
          <p:nvPr>
            <p:ph idx="1"/>
          </p:nvPr>
        </p:nvSpPr>
        <p:spPr>
          <a:xfrm>
            <a:off x="545395" y="820210"/>
            <a:ext cx="7586680" cy="3168102"/>
          </a:xfrm>
        </p:spPr>
        <p:txBody>
          <a:bodyPr/>
          <a:lstStyle/>
          <a:p>
            <a:pPr marL="0" indent="0">
              <a:buNone/>
            </a:pPr>
            <a:endParaRPr lang="en-US" altLang="en-US" dirty="0"/>
          </a:p>
          <a:p>
            <a:pPr>
              <a:buFont typeface="Wingdings" panose="05000000000000000000" pitchFamily="2" charset="2"/>
              <a:buChar char="§"/>
            </a:pPr>
            <a:r>
              <a:rPr lang="en-US" altLang="en-US" dirty="0"/>
              <a:t>Opportunities for collaboration on data sharing, data integration and standards; results from the verification of a product and technology performance can be used to inform additional discovery efforts.</a:t>
            </a:r>
          </a:p>
          <a:p>
            <a:pPr marL="0" indent="0">
              <a:buNone/>
            </a:pPr>
            <a:endParaRPr lang="en-US" altLang="en-US" dirty="0"/>
          </a:p>
          <a:p>
            <a:pPr>
              <a:buFont typeface="Wingdings" panose="05000000000000000000" pitchFamily="2" charset="2"/>
              <a:buChar char="§"/>
            </a:pPr>
            <a:r>
              <a:rPr lang="en-US" altLang="en-US" dirty="0"/>
              <a:t>Private sector will have opportunities to quickly improve their return on investment through collaboration on validating their technologies.</a:t>
            </a:r>
          </a:p>
          <a:p>
            <a:pPr>
              <a:buFont typeface="Wingdings" panose="05000000000000000000" pitchFamily="2" charset="2"/>
              <a:buChar char="§"/>
            </a:pPr>
            <a:endParaRPr lang="en-US" altLang="en-US" dirty="0"/>
          </a:p>
        </p:txBody>
      </p:sp>
      <p:cxnSp>
        <p:nvCxnSpPr>
          <p:cNvPr id="5" name="Straight Connector 4">
            <a:extLst>
              <a:ext uri="{C183D7F6-B498-43B3-948B-1728B52AA6E4}">
                <adec:decorative xmlns:adec="http://schemas.microsoft.com/office/drawing/2017/decorative" val="1"/>
              </a:ext>
            </a:extLst>
          </p:cNvPr>
          <p:cNvCxnSpPr/>
          <p:nvPr/>
        </p:nvCxnSpPr>
        <p:spPr>
          <a:xfrm>
            <a:off x="493776" y="823952"/>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2306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92962" y="269068"/>
            <a:ext cx="6724055" cy="914177"/>
          </a:xfrm>
        </p:spPr>
        <p:txBody>
          <a:bodyPr/>
          <a:lstStyle/>
          <a:p>
            <a:r>
              <a:rPr lang="en-US" altLang="en-US" b="1" dirty="0">
                <a:solidFill>
                  <a:srgbClr val="2A67A5"/>
                </a:solidFill>
              </a:rPr>
              <a:t>Precompetitive Collaboration?</a:t>
            </a:r>
          </a:p>
        </p:txBody>
      </p:sp>
      <p:sp>
        <p:nvSpPr>
          <p:cNvPr id="6147" name="Content Placeholder 2"/>
          <p:cNvSpPr>
            <a:spLocks noGrp="1"/>
          </p:cNvSpPr>
          <p:nvPr>
            <p:ph idx="1"/>
          </p:nvPr>
        </p:nvSpPr>
        <p:spPr>
          <a:xfrm>
            <a:off x="814929" y="893132"/>
            <a:ext cx="7021053" cy="3840709"/>
          </a:xfrm>
        </p:spPr>
        <p:txBody>
          <a:bodyPr/>
          <a:lstStyle/>
          <a:p>
            <a:pPr>
              <a:spcAft>
                <a:spcPts val="1800"/>
              </a:spcAft>
              <a:buFont typeface="Wingdings" panose="05000000000000000000" pitchFamily="2" charset="2"/>
              <a:buChar char="§"/>
            </a:pPr>
            <a:r>
              <a:rPr lang="en-US" altLang="en-US" sz="1800" dirty="0"/>
              <a:t>Offers an opportunity for collectively developing standards, data, and processes to accelerate technology development and validation.</a:t>
            </a:r>
          </a:p>
          <a:p>
            <a:pPr>
              <a:spcAft>
                <a:spcPts val="1800"/>
              </a:spcAft>
              <a:buFont typeface="Wingdings" panose="05000000000000000000" pitchFamily="2" charset="2"/>
              <a:buChar char="§"/>
            </a:pPr>
            <a:r>
              <a:rPr lang="en-US" altLang="en-US" sz="1800" dirty="0"/>
              <a:t>Accepted as a </a:t>
            </a:r>
            <a:r>
              <a:rPr lang="en-US" altLang="en-US" sz="1800" b="1" dirty="0"/>
              <a:t>driver </a:t>
            </a:r>
            <a:r>
              <a:rPr lang="en-US" altLang="en-US" sz="1800" dirty="0"/>
              <a:t>for improved efficiency, while simultaneously improving our understanding of increasing complexity.</a:t>
            </a:r>
          </a:p>
          <a:p>
            <a:pPr>
              <a:spcAft>
                <a:spcPts val="1800"/>
              </a:spcAft>
              <a:buFont typeface="Wingdings" panose="05000000000000000000" pitchFamily="2" charset="2"/>
              <a:buChar char="§"/>
            </a:pPr>
            <a:r>
              <a:rPr lang="en-US" altLang="en-US" sz="1800" dirty="0"/>
              <a:t>Efficient utilization and sharing of resources allows effective movement to market competition. </a:t>
            </a:r>
          </a:p>
          <a:p>
            <a:pPr>
              <a:spcAft>
                <a:spcPts val="1800"/>
              </a:spcAft>
              <a:buFont typeface="Wingdings" panose="05000000000000000000" pitchFamily="2" charset="2"/>
              <a:buChar char="§"/>
            </a:pPr>
            <a:r>
              <a:rPr lang="en-US" altLang="en-US" sz="1800" dirty="0"/>
              <a:t>Pharmaceutical Companies use Precompetitive Collaboration, a term used when competitors share early stages of research and development that are beneficial to all stakeholders.</a:t>
            </a:r>
          </a:p>
          <a:p>
            <a:pPr>
              <a:spcAft>
                <a:spcPts val="1800"/>
              </a:spcAft>
              <a:buFont typeface="Wingdings" panose="05000000000000000000" pitchFamily="2" charset="2"/>
              <a:buChar char="§"/>
            </a:pPr>
            <a:endParaRPr lang="en-US" altLang="en-US" dirty="0"/>
          </a:p>
          <a:p>
            <a:pPr>
              <a:spcAft>
                <a:spcPts val="1800"/>
              </a:spcAft>
              <a:buFont typeface="Wingdings" panose="05000000000000000000" pitchFamily="2" charset="2"/>
              <a:buChar char="§"/>
            </a:pPr>
            <a:endParaRPr lang="en-US" alt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792962" y="761197"/>
            <a:ext cx="7713085"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2086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86886"/>
            <a:ext cx="8165592" cy="629053"/>
          </a:xfrm>
        </p:spPr>
        <p:txBody>
          <a:bodyPr/>
          <a:lstStyle/>
          <a:p>
            <a:r>
              <a:rPr lang="en-US" b="1" dirty="0">
                <a:solidFill>
                  <a:srgbClr val="2A67A5"/>
                </a:solidFill>
              </a:rPr>
              <a:t>NCI Precompetitive Collaboration on Liquid Biopsy:</a:t>
            </a:r>
            <a:br>
              <a:rPr lang="en-US" b="1" dirty="0">
                <a:solidFill>
                  <a:srgbClr val="2A67A5"/>
                </a:solidFill>
              </a:rPr>
            </a:br>
            <a:r>
              <a:rPr lang="en-US" sz="2000" b="1" dirty="0">
                <a:solidFill>
                  <a:srgbClr val="2A67A5"/>
                </a:solidFill>
              </a:rPr>
              <a:t>The Liquid Biopsy Consortium (LBC)</a:t>
            </a:r>
          </a:p>
        </p:txBody>
      </p:sp>
      <p:sp>
        <p:nvSpPr>
          <p:cNvPr id="3" name="Content Placeholder 2"/>
          <p:cNvSpPr>
            <a:spLocks noGrp="1"/>
          </p:cNvSpPr>
          <p:nvPr>
            <p:ph sz="quarter" idx="11"/>
          </p:nvPr>
        </p:nvSpPr>
        <p:spPr>
          <a:xfrm>
            <a:off x="493776" y="898628"/>
            <a:ext cx="8165592" cy="3600450"/>
          </a:xfrm>
        </p:spPr>
        <p:txBody>
          <a:bodyPr/>
          <a:lstStyle/>
          <a:p>
            <a:pPr>
              <a:spcAft>
                <a:spcPts val="1800"/>
              </a:spcAft>
            </a:pPr>
            <a:r>
              <a:rPr lang="en-US" sz="1600" dirty="0"/>
              <a:t>Promotes Public-Private Partnership to develop new and/or validate existing technologies, methods, and assays for the capture and quantification of tumor associated cells, DNA, RNA, or exosomes in body fluids of patients with </a:t>
            </a:r>
            <a:r>
              <a:rPr lang="en-US" sz="1600" b="1" dirty="0">
                <a:solidFill>
                  <a:srgbClr val="2A5DA5"/>
                </a:solidFill>
              </a:rPr>
              <a:t>early-stage disease</a:t>
            </a:r>
            <a:r>
              <a:rPr lang="en-US" sz="1600" b="1" dirty="0"/>
              <a:t> </a:t>
            </a:r>
            <a:r>
              <a:rPr lang="en-US" sz="1600" dirty="0"/>
              <a:t>or those at high risk.</a:t>
            </a:r>
          </a:p>
          <a:p>
            <a:pPr>
              <a:spcAft>
                <a:spcPts val="1800"/>
              </a:spcAft>
            </a:pPr>
            <a:r>
              <a:rPr lang="en-US" sz="1600" dirty="0"/>
              <a:t>Develops precompetitive alliances with industry to harmonize and validate technologies, methods, and assays associated with liquid biopsies.</a:t>
            </a:r>
          </a:p>
          <a:p>
            <a:pPr lvl="0"/>
            <a:r>
              <a:rPr lang="en-US" sz="1600" dirty="0"/>
              <a:t>Emphasis on:</a:t>
            </a:r>
          </a:p>
          <a:p>
            <a:pPr lvl="2">
              <a:spcAft>
                <a:spcPts val="0"/>
              </a:spcAft>
              <a:buFont typeface="Wingdings" panose="05000000000000000000" pitchFamily="2" charset="2"/>
              <a:buChar char="Ø"/>
            </a:pPr>
            <a:r>
              <a:rPr lang="en-US" sz="1600" dirty="0"/>
              <a:t>early cancer detection; </a:t>
            </a:r>
          </a:p>
          <a:p>
            <a:pPr lvl="2">
              <a:spcAft>
                <a:spcPts val="0"/>
              </a:spcAft>
              <a:buFont typeface="Wingdings" panose="05000000000000000000" pitchFamily="2" charset="2"/>
              <a:buChar char="Ø"/>
            </a:pPr>
            <a:r>
              <a:rPr lang="en-US" sz="1600" dirty="0"/>
              <a:t>distinguishing benign disease from cancer; </a:t>
            </a:r>
          </a:p>
          <a:p>
            <a:pPr lvl="2">
              <a:spcAft>
                <a:spcPts val="0"/>
              </a:spcAft>
              <a:buFont typeface="Wingdings" panose="05000000000000000000" pitchFamily="2" charset="2"/>
              <a:buChar char="Ø"/>
            </a:pPr>
            <a:r>
              <a:rPr lang="en-US" sz="1600" dirty="0"/>
              <a:t>distinguishing aggressive from nonaggressive cancers; </a:t>
            </a:r>
          </a:p>
          <a:p>
            <a:pPr lvl="2">
              <a:spcAft>
                <a:spcPts val="0"/>
              </a:spcAft>
              <a:buFont typeface="Wingdings" panose="05000000000000000000" pitchFamily="2" charset="2"/>
              <a:buChar char="Ø"/>
            </a:pPr>
            <a:r>
              <a:rPr lang="en-US" sz="1600" dirty="0"/>
              <a:t>use with other classes of biomarkers to improve detection accuracy, reproducibility and predictability. </a:t>
            </a:r>
          </a:p>
          <a:p>
            <a:pPr>
              <a:spcAft>
                <a:spcPts val="1800"/>
              </a:spcAft>
            </a:pPr>
            <a:endParaRPr lang="en-US" sz="1600" dirty="0"/>
          </a:p>
          <a:p>
            <a:pPr marL="0" lvl="0" indent="0">
              <a:buNone/>
            </a:pPr>
            <a:endParaRPr lang="en-US" sz="1600" dirty="0"/>
          </a:p>
          <a:p>
            <a:endParaRPr lang="en-US" sz="1600" dirty="0"/>
          </a:p>
        </p:txBody>
      </p:sp>
      <p:cxnSp>
        <p:nvCxnSpPr>
          <p:cNvPr id="5" name="Straight Connector 4">
            <a:extLst>
              <a:ext uri="{C183D7F6-B498-43B3-948B-1728B52AA6E4}">
                <adec:decorative xmlns:adec="http://schemas.microsoft.com/office/drawing/2017/decorative" val="1"/>
              </a:ext>
            </a:extLst>
          </p:cNvPr>
          <p:cNvCxnSpPr/>
          <p:nvPr/>
        </p:nvCxnSpPr>
        <p:spPr>
          <a:xfrm>
            <a:off x="493776" y="726157"/>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32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AA94D405-C504-443D-BEF9-06F7B5C95B9F}"/>
              </a:ext>
            </a:extLst>
          </p:cNvPr>
          <p:cNvSpPr>
            <a:spLocks noGrp="1"/>
          </p:cNvSpPr>
          <p:nvPr>
            <p:ph type="title"/>
          </p:nvPr>
        </p:nvSpPr>
        <p:spPr>
          <a:xfrm>
            <a:off x="89065" y="210964"/>
            <a:ext cx="8719457" cy="785813"/>
          </a:xfrm>
        </p:spPr>
        <p:txBody>
          <a:bodyPr>
            <a:normAutofit/>
          </a:bodyPr>
          <a:lstStyle/>
          <a:p>
            <a:pPr>
              <a:defRPr/>
            </a:pPr>
            <a:r>
              <a:rPr lang="en-US" sz="2100" b="1" dirty="0">
                <a:solidFill>
                  <a:srgbClr val="2A67A5"/>
                </a:solidFill>
                <a:cs typeface="Arial" panose="020B0604020202020204" pitchFamily="34" charset="0"/>
              </a:rPr>
              <a:t>Areas Where Academic and Industry Partners Can Bring Liquid Biopsy to Clinical Fruition</a:t>
            </a:r>
          </a:p>
        </p:txBody>
      </p:sp>
      <p:sp>
        <p:nvSpPr>
          <p:cNvPr id="12" name="TextBox 11">
            <a:extLst>
              <a:ext uri="{FF2B5EF4-FFF2-40B4-BE49-F238E27FC236}">
                <a16:creationId xmlns:a16="http://schemas.microsoft.com/office/drawing/2014/main" id="{F4294586-6DC8-4449-A1E0-3FFC2CA2F2A6}"/>
              </a:ext>
            </a:extLst>
          </p:cNvPr>
          <p:cNvSpPr txBox="1">
            <a:spLocks noChangeArrowheads="1"/>
          </p:cNvSpPr>
          <p:nvPr/>
        </p:nvSpPr>
        <p:spPr bwMode="auto">
          <a:xfrm>
            <a:off x="3041995" y="2228622"/>
            <a:ext cx="3085207" cy="204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42938" eaLnBrk="0" hangingPunct="0"/>
            <a:r>
              <a:rPr lang="en-US" altLang="en-US" sz="1898" b="1" dirty="0">
                <a:solidFill>
                  <a:srgbClr val="000000"/>
                </a:solidFill>
                <a:latin typeface="Arial" panose="020B0604020202020204" pitchFamily="34" charset="0"/>
                <a:ea typeface="MS PGothic" panose="020B0600070205080204" pitchFamily="34" charset="-128"/>
                <a:cs typeface="Arial" panose="020B0604020202020204" pitchFamily="34" charset="0"/>
              </a:rPr>
              <a:t>Ideal partnership would be to validate the technologies (from industry/academia) via large-scale clinical trials using industry financial resources</a:t>
            </a:r>
          </a:p>
        </p:txBody>
      </p:sp>
      <p:sp>
        <p:nvSpPr>
          <p:cNvPr id="24" name="TextBox 23">
            <a:extLst>
              <a:ext uri="{FF2B5EF4-FFF2-40B4-BE49-F238E27FC236}">
                <a16:creationId xmlns:a16="http://schemas.microsoft.com/office/drawing/2014/main" id="{7FADEDD0-9227-486B-A9E3-F17ECE2251A6}"/>
              </a:ext>
            </a:extLst>
          </p:cNvPr>
          <p:cNvSpPr txBox="1"/>
          <p:nvPr/>
        </p:nvSpPr>
        <p:spPr>
          <a:xfrm>
            <a:off x="1401891" y="3372074"/>
            <a:ext cx="955477" cy="219163"/>
          </a:xfrm>
          <a:prstGeom prst="rect">
            <a:avLst/>
          </a:prstGeom>
          <a:noFill/>
        </p:spPr>
        <p:txBody>
          <a:bodyPr lIns="0" tIns="0" rIns="0" bIns="0">
            <a:spAutoFit/>
          </a:bodyPr>
          <a:lstStyle/>
          <a:p>
            <a:pPr algn="ctr" defTabSz="642938" eaLnBrk="0" hangingPunct="0">
              <a:defRPr/>
            </a:pPr>
            <a:r>
              <a:rPr lang="en-US" sz="1424" b="1" dirty="0">
                <a:solidFill>
                  <a:srgbClr val="FFE3F3">
                    <a:lumMod val="75000"/>
                  </a:srgbClr>
                </a:solidFill>
                <a:latin typeface="Arial" panose="020B0604020202020204" pitchFamily="34" charset="0"/>
                <a:ea typeface="MS PGothic" panose="020B0600070205080204" pitchFamily="34" charset="-128"/>
                <a:cs typeface="Arial" panose="020B0604020202020204" pitchFamily="34" charset="0"/>
              </a:rPr>
              <a:t>Academia</a:t>
            </a:r>
          </a:p>
        </p:txBody>
      </p:sp>
      <p:pic>
        <p:nvPicPr>
          <p:cNvPr id="5" name="Picture 4" descr="Illustration with a human head in profile, with gears where the brain would be. There are science-related icons and images above the head.">
            <a:extLst>
              <a:ext uri="{FF2B5EF4-FFF2-40B4-BE49-F238E27FC236}">
                <a16:creationId xmlns:a16="http://schemas.microsoft.com/office/drawing/2014/main" id="{17DA5FA6-AB35-4CD0-AD62-888CC7C72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37" y="1849004"/>
            <a:ext cx="1620049" cy="1589360"/>
          </a:xfrm>
          <a:prstGeom prst="ellipse">
            <a:avLst/>
          </a:prstGeom>
          <a:ln>
            <a:noFill/>
          </a:ln>
          <a:effectLst>
            <a:softEdge rad="112500"/>
          </a:effectLst>
        </p:spPr>
      </p:pic>
      <p:sp>
        <p:nvSpPr>
          <p:cNvPr id="25" name="TextBox 24">
            <a:extLst>
              <a:ext uri="{FF2B5EF4-FFF2-40B4-BE49-F238E27FC236}">
                <a16:creationId xmlns:a16="http://schemas.microsoft.com/office/drawing/2014/main" id="{8F19824A-FBAC-464D-A549-61D7E8A49C7A}"/>
              </a:ext>
            </a:extLst>
          </p:cNvPr>
          <p:cNvSpPr txBox="1"/>
          <p:nvPr/>
        </p:nvSpPr>
        <p:spPr>
          <a:xfrm>
            <a:off x="6942832" y="3372074"/>
            <a:ext cx="955477" cy="219163"/>
          </a:xfrm>
          <a:prstGeom prst="rect">
            <a:avLst/>
          </a:prstGeom>
          <a:noFill/>
        </p:spPr>
        <p:txBody>
          <a:bodyPr lIns="0" tIns="0" rIns="0" bIns="0">
            <a:spAutoFit/>
          </a:bodyPr>
          <a:lstStyle/>
          <a:p>
            <a:pPr algn="ctr" defTabSz="642938" eaLnBrk="0" hangingPunct="0">
              <a:defRPr/>
            </a:pPr>
            <a:r>
              <a:rPr lang="en-US" sz="1424" b="1" dirty="0">
                <a:solidFill>
                  <a:srgbClr val="FFE3F3">
                    <a:lumMod val="75000"/>
                  </a:srgbClr>
                </a:solidFill>
                <a:latin typeface="Arial" panose="020B0604020202020204" pitchFamily="34" charset="0"/>
                <a:ea typeface="MS PGothic" panose="020B0600070205080204" pitchFamily="34" charset="-128"/>
                <a:cs typeface="Arial" panose="020B0604020202020204" pitchFamily="34" charset="0"/>
              </a:rPr>
              <a:t>Industry</a:t>
            </a:r>
          </a:p>
        </p:txBody>
      </p:sp>
      <p:pic>
        <p:nvPicPr>
          <p:cNvPr id="10" name="Picture 9" descr="Two masked scientists wearing white lab coats in a laboratory setting.">
            <a:extLst>
              <a:ext uri="{FF2B5EF4-FFF2-40B4-BE49-F238E27FC236}">
                <a16:creationId xmlns:a16="http://schemas.microsoft.com/office/drawing/2014/main" id="{17E643B2-6C1D-4E54-B800-CF8319982C97}"/>
              </a:ext>
            </a:extLst>
          </p:cNvPr>
          <p:cNvPicPr>
            <a:picLocks noChangeAspect="1"/>
          </p:cNvPicPr>
          <p:nvPr/>
        </p:nvPicPr>
        <p:blipFill rotWithShape="1">
          <a:blip r:embed="rId4">
            <a:extLst>
              <a:ext uri="{28A0092B-C50C-407E-A947-70E740481C1C}">
                <a14:useLocalDpi xmlns:a14="http://schemas.microsoft.com/office/drawing/2010/main" val="0"/>
              </a:ext>
            </a:extLst>
          </a:blip>
          <a:srcRect l="18562" r="2703" b="3031"/>
          <a:stretch/>
        </p:blipFill>
        <p:spPr>
          <a:xfrm>
            <a:off x="6371885" y="1823711"/>
            <a:ext cx="1835309" cy="1577282"/>
          </a:xfrm>
          <a:prstGeom prst="ellipse">
            <a:avLst/>
          </a:prstGeom>
          <a:ln>
            <a:noFill/>
          </a:ln>
          <a:effectLst>
            <a:softEdge rad="112500"/>
          </a:effectLst>
        </p:spPr>
      </p:pic>
      <p:grpSp>
        <p:nvGrpSpPr>
          <p:cNvPr id="13" name="Group 12" descr="Academia can provide technologies and clinical resources. Industry can provide funds and production pipelines.">
            <a:extLst>
              <a:ext uri="{FF2B5EF4-FFF2-40B4-BE49-F238E27FC236}">
                <a16:creationId xmlns:a16="http://schemas.microsoft.com/office/drawing/2014/main" id="{6B801DA1-3DDE-4280-BCB1-41EAD93372C2}"/>
              </a:ext>
            </a:extLst>
          </p:cNvPr>
          <p:cNvGrpSpPr>
            <a:grpSpLocks/>
          </p:cNvGrpSpPr>
          <p:nvPr/>
        </p:nvGrpSpPr>
        <p:grpSpPr bwMode="auto">
          <a:xfrm>
            <a:off x="2599693" y="1510554"/>
            <a:ext cx="3927755" cy="914723"/>
            <a:chOff x="2676673" y="1581686"/>
            <a:chExt cx="6621824" cy="1541879"/>
          </a:xfrm>
        </p:grpSpPr>
        <p:sp>
          <p:nvSpPr>
            <p:cNvPr id="9" name="TextBox 8">
              <a:extLst>
                <a:ext uri="{FF2B5EF4-FFF2-40B4-BE49-F238E27FC236}">
                  <a16:creationId xmlns:a16="http://schemas.microsoft.com/office/drawing/2014/main" id="{E60C9CCB-E2DD-4A8F-8869-E53D0D39BA4B}"/>
                </a:ext>
              </a:extLst>
            </p:cNvPr>
            <p:cNvSpPr txBox="1"/>
            <p:nvPr/>
          </p:nvSpPr>
          <p:spPr>
            <a:xfrm>
              <a:off x="2917092" y="1581686"/>
              <a:ext cx="2611973" cy="492423"/>
            </a:xfrm>
            <a:prstGeom prst="rect">
              <a:avLst/>
            </a:prstGeom>
            <a:noFill/>
          </p:spPr>
          <p:txBody>
            <a:bodyPr lIns="0" tIns="0" rIns="0" bIns="0">
              <a:spAutoFit/>
            </a:bodyPr>
            <a:lstStyle/>
            <a:p>
              <a:pPr algn="ctr" defTabSz="642938" eaLnBrk="0" hangingPunct="0">
                <a:defRPr/>
              </a:pPr>
              <a:r>
                <a:rPr lang="en-US" sz="949" b="1" dirty="0">
                  <a:solidFill>
                    <a:srgbClr val="FFFFFF"/>
                  </a:solidFill>
                  <a:latin typeface="Arial" panose="020B0604020202020204" pitchFamily="34" charset="0"/>
                  <a:ea typeface="MS PGothic" panose="020B0600070205080204" pitchFamily="34" charset="-128"/>
                  <a:cs typeface="Arial" panose="020B0604020202020204" pitchFamily="34" charset="0"/>
                </a:rPr>
                <a:t>Original </a:t>
              </a:r>
              <a:r>
                <a:rPr lang="en-US" sz="949" b="1" dirty="0">
                  <a:solidFill>
                    <a:srgbClr val="2A5DA5"/>
                  </a:solidFill>
                  <a:latin typeface="Arial" panose="020B0604020202020204" pitchFamily="34" charset="0"/>
                  <a:ea typeface="MS PGothic" panose="020B0600070205080204" pitchFamily="34" charset="-128"/>
                  <a:cs typeface="Arial" panose="020B0604020202020204" pitchFamily="34" charset="0"/>
                </a:rPr>
                <a:t>technologies and clinical resources</a:t>
              </a:r>
            </a:p>
          </p:txBody>
        </p:sp>
        <p:sp>
          <p:nvSpPr>
            <p:cNvPr id="11" name="TextBox 10">
              <a:extLst>
                <a:ext uri="{FF2B5EF4-FFF2-40B4-BE49-F238E27FC236}">
                  <a16:creationId xmlns:a16="http://schemas.microsoft.com/office/drawing/2014/main" id="{69527CB3-3F9C-4F8E-8FF6-534ACD8931AA}"/>
                </a:ext>
              </a:extLst>
            </p:cNvPr>
            <p:cNvSpPr txBox="1"/>
            <p:nvPr/>
          </p:nvSpPr>
          <p:spPr>
            <a:xfrm>
              <a:off x="6130271" y="1599736"/>
              <a:ext cx="2610090" cy="492423"/>
            </a:xfrm>
            <a:prstGeom prst="rect">
              <a:avLst/>
            </a:prstGeom>
            <a:noFill/>
          </p:spPr>
          <p:txBody>
            <a:bodyPr lIns="0" tIns="0" rIns="0" bIns="0">
              <a:spAutoFit/>
            </a:bodyPr>
            <a:lstStyle/>
            <a:p>
              <a:pPr algn="ctr" defTabSz="642938" eaLnBrk="0" hangingPunct="0">
                <a:defRPr/>
              </a:pPr>
              <a:r>
                <a:rPr lang="en-US" sz="949" b="1" dirty="0">
                  <a:solidFill>
                    <a:srgbClr val="2A5DA5"/>
                  </a:solidFill>
                  <a:latin typeface="Arial" panose="020B0604020202020204" pitchFamily="34" charset="0"/>
                  <a:ea typeface="MS PGothic" panose="020B0600070205080204" pitchFamily="34" charset="-128"/>
                  <a:cs typeface="Arial" panose="020B0604020202020204" pitchFamily="34" charset="0"/>
                </a:rPr>
                <a:t>Funds and production pipelines</a:t>
              </a:r>
            </a:p>
          </p:txBody>
        </p:sp>
        <p:grpSp>
          <p:nvGrpSpPr>
            <p:cNvPr id="90136" name="Group 34">
              <a:extLst>
                <a:ext uri="{FF2B5EF4-FFF2-40B4-BE49-F238E27FC236}">
                  <a16:creationId xmlns:a16="http://schemas.microsoft.com/office/drawing/2014/main" id="{90D7781C-C5B1-4885-A3DB-1535AAF0A957}"/>
                </a:ext>
              </a:extLst>
            </p:cNvPr>
            <p:cNvGrpSpPr>
              <a:grpSpLocks/>
            </p:cNvGrpSpPr>
            <p:nvPr/>
          </p:nvGrpSpPr>
          <p:grpSpPr bwMode="auto">
            <a:xfrm rot="17345447" flipH="1">
              <a:off x="2547987" y="2067234"/>
              <a:ext cx="1185017" cy="927645"/>
              <a:chOff x="8733451" y="1361566"/>
              <a:chExt cx="1185017" cy="927645"/>
            </a:xfrm>
          </p:grpSpPr>
          <p:pic>
            <p:nvPicPr>
              <p:cNvPr id="90141" name="Picture 35">
                <a:extLst>
                  <a:ext uri="{FF2B5EF4-FFF2-40B4-BE49-F238E27FC236}">
                    <a16:creationId xmlns:a16="http://schemas.microsoft.com/office/drawing/2014/main" id="{82896F30-2FB5-491E-A3D8-55C44E152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0229"/>
              <a:stretch>
                <a:fillRect/>
              </a:stretch>
            </p:blipFill>
            <p:spPr bwMode="auto">
              <a:xfrm rot="19223861" flipH="1">
                <a:off x="9586495" y="1361566"/>
                <a:ext cx="331973" cy="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rrow: Left 36">
                <a:extLst>
                  <a:ext uri="{FF2B5EF4-FFF2-40B4-BE49-F238E27FC236}">
                    <a16:creationId xmlns:a16="http://schemas.microsoft.com/office/drawing/2014/main" id="{64584B0A-F725-41E5-9A4B-0D1F2D0E1A38}"/>
                  </a:ext>
                </a:extLst>
              </p:cNvPr>
              <p:cNvSpPr/>
              <p:nvPr/>
            </p:nvSpPr>
            <p:spPr>
              <a:xfrm rot="19203582">
                <a:off x="8733451" y="1719017"/>
                <a:ext cx="1010373" cy="570194"/>
              </a:xfrm>
              <a:prstGeom prst="leftArrow">
                <a:avLst/>
              </a:prstGeom>
              <a:solidFill>
                <a:srgbClr val="4FB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1898">
                  <a:solidFill>
                    <a:srgbClr val="FFFFFF"/>
                  </a:solidFill>
                  <a:latin typeface="Arial"/>
                </a:endParaRPr>
              </a:p>
            </p:txBody>
          </p:sp>
          <p:sp>
            <p:nvSpPr>
              <p:cNvPr id="38" name="TextBox 37">
                <a:extLst>
                  <a:ext uri="{FF2B5EF4-FFF2-40B4-BE49-F238E27FC236}">
                    <a16:creationId xmlns:a16="http://schemas.microsoft.com/office/drawing/2014/main" id="{ADEC3B57-B6E5-421E-AF66-294E0D7C7776}"/>
                  </a:ext>
                </a:extLst>
              </p:cNvPr>
              <p:cNvSpPr txBox="1"/>
              <p:nvPr/>
            </p:nvSpPr>
            <p:spPr>
              <a:xfrm rot="19174573">
                <a:off x="9020194" y="1745325"/>
                <a:ext cx="617135" cy="215336"/>
              </a:xfrm>
              <a:prstGeom prst="rect">
                <a:avLst/>
              </a:prstGeom>
              <a:noFill/>
            </p:spPr>
            <p:txBody>
              <a:bodyPr lIns="0" tIns="0" rIns="0" bIns="0">
                <a:spAutoFit/>
              </a:bodyPr>
              <a:lstStyle/>
              <a:p>
                <a:pPr defTabSz="642938" eaLnBrk="0" hangingPunct="0">
                  <a:defRPr/>
                </a:pPr>
                <a:r>
                  <a:rPr lang="en-US" sz="830" b="1" dirty="0">
                    <a:solidFill>
                      <a:srgbClr val="000099"/>
                    </a:solidFill>
                    <a:latin typeface="Times" panose="02020603050405020304" pitchFamily="18" charset="0"/>
                    <a:ea typeface="GungsuhChe" panose="020B0503020000020004" pitchFamily="49" charset="-127"/>
                  </a:rPr>
                  <a:t>Provide</a:t>
                </a:r>
              </a:p>
            </p:txBody>
          </p:sp>
        </p:grpSp>
        <p:grpSp>
          <p:nvGrpSpPr>
            <p:cNvPr id="90137" name="Group 29">
              <a:extLst>
                <a:ext uri="{FF2B5EF4-FFF2-40B4-BE49-F238E27FC236}">
                  <a16:creationId xmlns:a16="http://schemas.microsoft.com/office/drawing/2014/main" id="{3DF7DBBA-EC90-4196-A5CE-08C3A1995E8A}"/>
                </a:ext>
              </a:extLst>
            </p:cNvPr>
            <p:cNvGrpSpPr>
              <a:grpSpLocks/>
            </p:cNvGrpSpPr>
            <p:nvPr/>
          </p:nvGrpSpPr>
          <p:grpSpPr bwMode="auto">
            <a:xfrm rot="4254553">
              <a:off x="8241553" y="2031495"/>
              <a:ext cx="1175155" cy="938733"/>
              <a:chOff x="8743313" y="1361566"/>
              <a:chExt cx="1175155" cy="938733"/>
            </a:xfrm>
          </p:grpSpPr>
          <p:pic>
            <p:nvPicPr>
              <p:cNvPr id="90138" name="Picture 26">
                <a:extLst>
                  <a:ext uri="{FF2B5EF4-FFF2-40B4-BE49-F238E27FC236}">
                    <a16:creationId xmlns:a16="http://schemas.microsoft.com/office/drawing/2014/main" id="{0962140E-D237-46E2-86FA-7CC4D9D322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0229"/>
              <a:stretch>
                <a:fillRect/>
              </a:stretch>
            </p:blipFill>
            <p:spPr bwMode="auto">
              <a:xfrm rot="19223861" flipH="1">
                <a:off x="9586495" y="1361566"/>
                <a:ext cx="331973" cy="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rrow: Left 27">
                <a:extLst>
                  <a:ext uri="{FF2B5EF4-FFF2-40B4-BE49-F238E27FC236}">
                    <a16:creationId xmlns:a16="http://schemas.microsoft.com/office/drawing/2014/main" id="{40D369C2-86B0-43DE-AF9C-0D2138800E88}"/>
                  </a:ext>
                </a:extLst>
              </p:cNvPr>
              <p:cNvSpPr/>
              <p:nvPr/>
            </p:nvSpPr>
            <p:spPr>
              <a:xfrm rot="19203582">
                <a:off x="8743313" y="1731988"/>
                <a:ext cx="1014136" cy="568311"/>
              </a:xfrm>
              <a:prstGeom prst="leftArrow">
                <a:avLst/>
              </a:prstGeom>
              <a:solidFill>
                <a:srgbClr val="4FB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1898">
                  <a:solidFill>
                    <a:srgbClr val="FFFFFF"/>
                  </a:solidFill>
                  <a:latin typeface="Arial"/>
                </a:endParaRPr>
              </a:p>
            </p:txBody>
          </p:sp>
          <p:sp>
            <p:nvSpPr>
              <p:cNvPr id="29" name="TextBox 28">
                <a:extLst>
                  <a:ext uri="{FF2B5EF4-FFF2-40B4-BE49-F238E27FC236}">
                    <a16:creationId xmlns:a16="http://schemas.microsoft.com/office/drawing/2014/main" id="{7583BD38-3259-45A2-95A8-685D429F5DE4}"/>
                  </a:ext>
                </a:extLst>
              </p:cNvPr>
              <p:cNvSpPr txBox="1"/>
              <p:nvPr/>
            </p:nvSpPr>
            <p:spPr>
              <a:xfrm rot="19174573">
                <a:off x="8965519" y="1851944"/>
                <a:ext cx="622779" cy="215336"/>
              </a:xfrm>
              <a:prstGeom prst="rect">
                <a:avLst/>
              </a:prstGeom>
              <a:noFill/>
            </p:spPr>
            <p:txBody>
              <a:bodyPr lIns="0" tIns="0" rIns="0" bIns="0">
                <a:spAutoFit/>
              </a:bodyPr>
              <a:lstStyle/>
              <a:p>
                <a:pPr defTabSz="642938" eaLnBrk="0" hangingPunct="0">
                  <a:defRPr/>
                </a:pPr>
                <a:r>
                  <a:rPr lang="en-US" sz="830" b="1" dirty="0">
                    <a:solidFill>
                      <a:srgbClr val="000099"/>
                    </a:solidFill>
                    <a:latin typeface="Times" panose="02020603050405020304" pitchFamily="18" charset="0"/>
                    <a:ea typeface="GungsuhChe" panose="020B0503020000020004" pitchFamily="49" charset="-127"/>
                  </a:rPr>
                  <a:t>Provide</a:t>
                </a:r>
              </a:p>
            </p:txBody>
          </p:sp>
        </p:grpSp>
      </p:grpSp>
      <p:grpSp>
        <p:nvGrpSpPr>
          <p:cNvPr id="17" name="Group 16" descr="Academia faces a challenge securing funds for medium-scale clinical validation. Industry faces a challenge with exceptional technologies, which need to be validated in at least a medium-scale trial.">
            <a:extLst>
              <a:ext uri="{FF2B5EF4-FFF2-40B4-BE49-F238E27FC236}">
                <a16:creationId xmlns:a16="http://schemas.microsoft.com/office/drawing/2014/main" id="{1F289595-71A4-4722-8CED-CF98C38FBEA7}"/>
              </a:ext>
            </a:extLst>
          </p:cNvPr>
          <p:cNvGrpSpPr>
            <a:grpSpLocks/>
          </p:cNvGrpSpPr>
          <p:nvPr/>
        </p:nvGrpSpPr>
        <p:grpSpPr bwMode="auto">
          <a:xfrm>
            <a:off x="2104435" y="3798694"/>
            <a:ext cx="4858804" cy="1378521"/>
            <a:chOff x="2235307" y="4211804"/>
            <a:chExt cx="8190606" cy="2322546"/>
          </a:xfrm>
        </p:grpSpPr>
        <p:sp>
          <p:nvSpPr>
            <p:cNvPr id="16" name="TextBox 15">
              <a:extLst>
                <a:ext uri="{FF2B5EF4-FFF2-40B4-BE49-F238E27FC236}">
                  <a16:creationId xmlns:a16="http://schemas.microsoft.com/office/drawing/2014/main" id="{9917C05A-614B-4E37-8F8E-DF691F1A7953}"/>
                </a:ext>
              </a:extLst>
            </p:cNvPr>
            <p:cNvSpPr txBox="1"/>
            <p:nvPr/>
          </p:nvSpPr>
          <p:spPr>
            <a:xfrm>
              <a:off x="3208107" y="5360853"/>
              <a:ext cx="2222198" cy="738279"/>
            </a:xfrm>
            <a:prstGeom prst="rect">
              <a:avLst/>
            </a:prstGeom>
            <a:noFill/>
          </p:spPr>
          <p:txBody>
            <a:bodyPr lIns="0" tIns="0" rIns="0" bIns="0">
              <a:spAutoFit/>
            </a:bodyPr>
            <a:lstStyle/>
            <a:p>
              <a:pPr algn="ctr" defTabSz="642938" eaLnBrk="0" hangingPunct="0">
                <a:defRPr/>
              </a:pPr>
              <a:r>
                <a:rPr lang="en-US" sz="949" b="1" dirty="0">
                  <a:solidFill>
                    <a:srgbClr val="000000"/>
                  </a:solidFill>
                  <a:latin typeface="Arial" panose="020B0604020202020204" pitchFamily="34" charset="0"/>
                  <a:ea typeface="MS PGothic" panose="020B0600070205080204" pitchFamily="34" charset="-128"/>
                  <a:cs typeface="Arial" panose="020B0604020202020204" pitchFamily="34" charset="0"/>
                </a:rPr>
                <a:t>How to secure funds for medium-scale clinical validation</a:t>
              </a:r>
            </a:p>
          </p:txBody>
        </p:sp>
        <p:sp>
          <p:nvSpPr>
            <p:cNvPr id="15" name="TextBox 14">
              <a:extLst>
                <a:ext uri="{FF2B5EF4-FFF2-40B4-BE49-F238E27FC236}">
                  <a16:creationId xmlns:a16="http://schemas.microsoft.com/office/drawing/2014/main" id="{A4B13F2A-41FB-4AAB-9AE3-6E4A46437BD7}"/>
                </a:ext>
              </a:extLst>
            </p:cNvPr>
            <p:cNvSpPr txBox="1"/>
            <p:nvPr/>
          </p:nvSpPr>
          <p:spPr>
            <a:xfrm>
              <a:off x="7170131" y="5193155"/>
              <a:ext cx="2826200" cy="984372"/>
            </a:xfrm>
            <a:prstGeom prst="rect">
              <a:avLst/>
            </a:prstGeom>
            <a:solidFill>
              <a:schemeClr val="bg1"/>
            </a:solidFill>
          </p:spPr>
          <p:txBody>
            <a:bodyPr lIns="0" tIns="0" rIns="0" bIns="0">
              <a:spAutoFit/>
            </a:bodyPr>
            <a:lstStyle/>
            <a:p>
              <a:pPr algn="ctr" defTabSz="642938" eaLnBrk="0" hangingPunct="0">
                <a:defRPr/>
              </a:pPr>
              <a:r>
                <a:rPr lang="en-US" sz="949" b="1" dirty="0">
                  <a:solidFill>
                    <a:srgbClr val="FFFFFF"/>
                  </a:solidFill>
                  <a:latin typeface="Arial" panose="020B0604020202020204" pitchFamily="34" charset="0"/>
                  <a:ea typeface="MS PGothic" panose="020B0600070205080204" pitchFamily="34" charset="-128"/>
                  <a:cs typeface="Arial" panose="020B0604020202020204" pitchFamily="34" charset="0"/>
                </a:rPr>
                <a:t>How to recognize truly </a:t>
              </a:r>
              <a:r>
                <a:rPr lang="en-US" sz="949" b="1" dirty="0">
                  <a:solidFill>
                    <a:srgbClr val="000000"/>
                  </a:solidFill>
                  <a:latin typeface="Arial" panose="020B0604020202020204" pitchFamily="34" charset="0"/>
                  <a:ea typeface="MS PGothic" panose="020B0600070205080204" pitchFamily="34" charset="-128"/>
                  <a:cs typeface="Arial" panose="020B0604020202020204" pitchFamily="34" charset="0"/>
                </a:rPr>
                <a:t>exceptional technologies, which need to be validated in at least medium-scale trial</a:t>
              </a:r>
            </a:p>
          </p:txBody>
        </p:sp>
        <p:grpSp>
          <p:nvGrpSpPr>
            <p:cNvPr id="90125" name="Group 38">
              <a:extLst>
                <a:ext uri="{FF2B5EF4-FFF2-40B4-BE49-F238E27FC236}">
                  <a16:creationId xmlns:a16="http://schemas.microsoft.com/office/drawing/2014/main" id="{532359DD-2A12-47F1-AAC4-7C32CA9B7397}"/>
                </a:ext>
              </a:extLst>
            </p:cNvPr>
            <p:cNvGrpSpPr>
              <a:grpSpLocks/>
            </p:cNvGrpSpPr>
            <p:nvPr/>
          </p:nvGrpSpPr>
          <p:grpSpPr bwMode="auto">
            <a:xfrm flipH="1">
              <a:off x="2235307" y="4249024"/>
              <a:ext cx="1510532" cy="923769"/>
              <a:chOff x="8853038" y="4100045"/>
              <a:chExt cx="1510532" cy="923769"/>
            </a:xfrm>
          </p:grpSpPr>
          <p:pic>
            <p:nvPicPr>
              <p:cNvPr id="90131" name="Picture 39">
                <a:extLst>
                  <a:ext uri="{FF2B5EF4-FFF2-40B4-BE49-F238E27FC236}">
                    <a16:creationId xmlns:a16="http://schemas.microsoft.com/office/drawing/2014/main" id="{E0A281A1-E2CB-477F-A8A3-65C369B2B2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0229"/>
              <a:stretch>
                <a:fillRect/>
              </a:stretch>
            </p:blipFill>
            <p:spPr bwMode="auto">
              <a:xfrm rot="19223861" flipH="1">
                <a:off x="10031597" y="4100045"/>
                <a:ext cx="331973" cy="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Arrow: Left 40">
                <a:extLst>
                  <a:ext uri="{FF2B5EF4-FFF2-40B4-BE49-F238E27FC236}">
                    <a16:creationId xmlns:a16="http://schemas.microsoft.com/office/drawing/2014/main" id="{111AA92B-F5A5-4B76-B188-46102E948DF8}"/>
                  </a:ext>
                </a:extLst>
              </p:cNvPr>
              <p:cNvSpPr/>
              <p:nvPr/>
            </p:nvSpPr>
            <p:spPr>
              <a:xfrm rot="19203582">
                <a:off x="9196962" y="4457752"/>
                <a:ext cx="1014196" cy="56606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1898">
                  <a:solidFill>
                    <a:srgbClr val="FFFFFF"/>
                  </a:solidFill>
                  <a:latin typeface="Arial"/>
                </a:endParaRPr>
              </a:p>
            </p:txBody>
          </p:sp>
          <p:sp>
            <p:nvSpPr>
              <p:cNvPr id="42" name="TextBox 41">
                <a:extLst>
                  <a:ext uri="{FF2B5EF4-FFF2-40B4-BE49-F238E27FC236}">
                    <a16:creationId xmlns:a16="http://schemas.microsoft.com/office/drawing/2014/main" id="{2D7754C6-AA5C-4CC4-8262-102B4DC040B5}"/>
                  </a:ext>
                </a:extLst>
              </p:cNvPr>
              <p:cNvSpPr txBox="1"/>
              <p:nvPr/>
            </p:nvSpPr>
            <p:spPr>
              <a:xfrm rot="19174573">
                <a:off x="8853038" y="4437285"/>
                <a:ext cx="1075466" cy="215196"/>
              </a:xfrm>
              <a:prstGeom prst="rect">
                <a:avLst/>
              </a:prstGeom>
              <a:noFill/>
            </p:spPr>
            <p:txBody>
              <a:bodyPr wrap="square" lIns="0" tIns="0" rIns="0" bIns="0">
                <a:spAutoFit/>
              </a:bodyPr>
              <a:lstStyle/>
              <a:p>
                <a:pPr defTabSz="642938" eaLnBrk="0" hangingPunct="0">
                  <a:defRPr/>
                </a:pPr>
                <a:r>
                  <a:rPr lang="en-US" sz="830" b="1" spc="-48" dirty="0">
                    <a:solidFill>
                      <a:srgbClr val="000099"/>
                    </a:solidFill>
                    <a:latin typeface="Times" panose="02020603050405020304" pitchFamily="18" charset="0"/>
                    <a:ea typeface="GungsuhChe" panose="020B0503020000020004" pitchFamily="49" charset="-127"/>
                  </a:rPr>
                  <a:t>CHALLENGE</a:t>
                </a:r>
              </a:p>
            </p:txBody>
          </p:sp>
        </p:grpSp>
        <p:pic>
          <p:nvPicPr>
            <p:cNvPr id="90126" name="Picture 2" descr="A close up of a sign&#10;&#10;Description automatically generated">
              <a:extLst>
                <a:ext uri="{FF2B5EF4-FFF2-40B4-BE49-F238E27FC236}">
                  <a16:creationId xmlns:a16="http://schemas.microsoft.com/office/drawing/2014/main" id="{A7DEEC16-2F7B-4C76-AFC4-A378532EA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722" y="5157610"/>
              <a:ext cx="1376740" cy="137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27" name="Group 22">
              <a:extLst>
                <a:ext uri="{FF2B5EF4-FFF2-40B4-BE49-F238E27FC236}">
                  <a16:creationId xmlns:a16="http://schemas.microsoft.com/office/drawing/2014/main" id="{D5035FA6-2658-4B23-9ACD-D18FDB069552}"/>
                </a:ext>
              </a:extLst>
            </p:cNvPr>
            <p:cNvGrpSpPr>
              <a:grpSpLocks/>
            </p:cNvGrpSpPr>
            <p:nvPr/>
          </p:nvGrpSpPr>
          <p:grpSpPr bwMode="auto">
            <a:xfrm>
              <a:off x="8407037" y="4211804"/>
              <a:ext cx="2018876" cy="925257"/>
              <a:chOff x="9198296" y="4100045"/>
              <a:chExt cx="2018876" cy="925257"/>
            </a:xfrm>
          </p:grpSpPr>
          <p:pic>
            <p:nvPicPr>
              <p:cNvPr id="90128" name="Picture 19">
                <a:extLst>
                  <a:ext uri="{FF2B5EF4-FFF2-40B4-BE49-F238E27FC236}">
                    <a16:creationId xmlns:a16="http://schemas.microsoft.com/office/drawing/2014/main" id="{4989B1C0-8459-487F-B01D-7883ECEB54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0229"/>
              <a:stretch>
                <a:fillRect/>
              </a:stretch>
            </p:blipFill>
            <p:spPr bwMode="auto">
              <a:xfrm rot="19223861" flipH="1">
                <a:off x="10031597" y="4100045"/>
                <a:ext cx="331973" cy="50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rrow: Left 20">
                <a:extLst>
                  <a:ext uri="{FF2B5EF4-FFF2-40B4-BE49-F238E27FC236}">
                    <a16:creationId xmlns:a16="http://schemas.microsoft.com/office/drawing/2014/main" id="{2A812148-C678-456F-BAB1-6D024A2CEB03}"/>
                  </a:ext>
                </a:extLst>
              </p:cNvPr>
              <p:cNvSpPr/>
              <p:nvPr/>
            </p:nvSpPr>
            <p:spPr>
              <a:xfrm rot="19203582">
                <a:off x="9198296" y="4457360"/>
                <a:ext cx="1012314" cy="56794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1898">
                  <a:solidFill>
                    <a:srgbClr val="FFFFFF"/>
                  </a:solidFill>
                  <a:latin typeface="Arial"/>
                </a:endParaRPr>
              </a:p>
            </p:txBody>
          </p:sp>
          <p:sp>
            <p:nvSpPr>
              <p:cNvPr id="22" name="TextBox 21">
                <a:extLst>
                  <a:ext uri="{FF2B5EF4-FFF2-40B4-BE49-F238E27FC236}">
                    <a16:creationId xmlns:a16="http://schemas.microsoft.com/office/drawing/2014/main" id="{DCDD6DF8-15F0-4C3A-9644-9C5F6EA2D56C}"/>
                  </a:ext>
                </a:extLst>
              </p:cNvPr>
              <p:cNvSpPr txBox="1"/>
              <p:nvPr/>
            </p:nvSpPr>
            <p:spPr>
              <a:xfrm rot="19174573">
                <a:off x="10001266" y="4662377"/>
                <a:ext cx="1215906" cy="215196"/>
              </a:xfrm>
              <a:prstGeom prst="rect">
                <a:avLst/>
              </a:prstGeom>
              <a:noFill/>
            </p:spPr>
            <p:txBody>
              <a:bodyPr wrap="square" lIns="0" tIns="0" rIns="0" bIns="0">
                <a:spAutoFit/>
              </a:bodyPr>
              <a:lstStyle/>
              <a:p>
                <a:pPr defTabSz="642938" eaLnBrk="0" hangingPunct="0">
                  <a:defRPr/>
                </a:pPr>
                <a:r>
                  <a:rPr lang="en-US" sz="830" b="1" spc="-48" dirty="0">
                    <a:solidFill>
                      <a:srgbClr val="000099"/>
                    </a:solidFill>
                    <a:latin typeface="Times" panose="02020603050405020304" pitchFamily="18" charset="0"/>
                    <a:ea typeface="GungsuhChe" panose="020B0503020000020004" pitchFamily="49" charset="-127"/>
                  </a:rPr>
                  <a:t>CHALLENGE</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D771-76F4-4EE1-A5B2-6F07CE8CE7B7}"/>
              </a:ext>
            </a:extLst>
          </p:cNvPr>
          <p:cNvSpPr>
            <a:spLocks noGrp="1"/>
          </p:cNvSpPr>
          <p:nvPr>
            <p:ph type="title"/>
          </p:nvPr>
        </p:nvSpPr>
        <p:spPr/>
        <p:txBody>
          <a:bodyPr/>
          <a:lstStyle/>
          <a:p>
            <a:r>
              <a:rPr lang="en-US" b="1" dirty="0">
                <a:solidFill>
                  <a:srgbClr val="2A5DA5"/>
                </a:solidFill>
              </a:rPr>
              <a:t>LB May Revolutionize Cancer Detection: Multicancer Early Detection Test</a:t>
            </a:r>
          </a:p>
        </p:txBody>
      </p:sp>
      <p:sp>
        <p:nvSpPr>
          <p:cNvPr id="3" name="Content Placeholder 2">
            <a:extLst>
              <a:ext uri="{FF2B5EF4-FFF2-40B4-BE49-F238E27FC236}">
                <a16:creationId xmlns:a16="http://schemas.microsoft.com/office/drawing/2014/main" id="{FF413FCA-1E39-4B89-81FE-56E3623B2794}"/>
              </a:ext>
            </a:extLst>
          </p:cNvPr>
          <p:cNvSpPr>
            <a:spLocks noGrp="1"/>
          </p:cNvSpPr>
          <p:nvPr>
            <p:ph idx="1"/>
          </p:nvPr>
        </p:nvSpPr>
        <p:spPr>
          <a:xfrm>
            <a:off x="457200" y="1252595"/>
            <a:ext cx="8229600" cy="3394472"/>
          </a:xfrm>
        </p:spPr>
        <p:txBody>
          <a:bodyPr/>
          <a:lstStyle/>
          <a:p>
            <a:pPr marL="342892" indent="-342892"/>
            <a:r>
              <a:rPr lang="en-US" dirty="0">
                <a:latin typeface="Arial" panose="020B0604020202020204" pitchFamily="34" charset="0"/>
                <a:cs typeface="Arial" panose="020B0604020202020204" pitchFamily="34" charset="0"/>
              </a:rPr>
              <a:t>Paucity of single markers that have the prerequisite sensitivity and specificity to detect a particular cancer type (single organ screening)</a:t>
            </a:r>
          </a:p>
          <a:p>
            <a:pPr marL="342892" indent="-342892"/>
            <a:r>
              <a:rPr lang="en-US" dirty="0">
                <a:latin typeface="Arial" panose="020B0604020202020204" pitchFamily="34" charset="0"/>
                <a:cs typeface="Arial" panose="020B0604020202020204" pitchFamily="34" charset="0"/>
              </a:rPr>
              <a:t>Potential efficiency of universal cancer screening (UCS) in detecting cancers originating from multiple organ sites using markers that are either specific for a cancer type or common for multiple cancers </a:t>
            </a:r>
          </a:p>
          <a:p>
            <a:pPr marL="342892" indent="-342892"/>
            <a:r>
              <a:rPr lang="en-US" dirty="0">
                <a:latin typeface="Arial" panose="020B0604020202020204" pitchFamily="34" charset="0"/>
                <a:cs typeface="Arial" panose="020B0604020202020204" pitchFamily="34" charset="0"/>
              </a:rPr>
              <a:t>Aggregate sample size provides better statistical power with screening for multiple cancers compared to single cancer screening</a:t>
            </a:r>
            <a:endParaRPr lang="en-US" sz="1950" dirty="0">
              <a:latin typeface="Arial" panose="020B0604020202020204" pitchFamily="34" charset="0"/>
              <a:cs typeface="Arial" panose="020B0604020202020204" pitchFamily="34" charset="0"/>
            </a:endParaRPr>
          </a:p>
          <a:p>
            <a:endParaRPr lang="en-US" dirty="0"/>
          </a:p>
        </p:txBody>
      </p:sp>
      <p:cxnSp>
        <p:nvCxnSpPr>
          <p:cNvPr id="4" name="Straight Connector 3">
            <a:extLst>
              <a:ext uri="{FF2B5EF4-FFF2-40B4-BE49-F238E27FC236}">
                <a16:creationId xmlns:a16="http://schemas.microsoft.com/office/drawing/2014/main" id="{1711353E-5EE9-4756-A3AC-E4770E7E319F}"/>
              </a:ext>
              <a:ext uri="{C183D7F6-B498-43B3-948B-1728B52AA6E4}">
                <adec:decorative xmlns:adec="http://schemas.microsoft.com/office/drawing/2017/decorative" val="1"/>
              </a:ext>
            </a:extLst>
          </p:cNvPr>
          <p:cNvCxnSpPr/>
          <p:nvPr/>
        </p:nvCxnSpPr>
        <p:spPr>
          <a:xfrm>
            <a:off x="457200" y="990378"/>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676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sz="quarter" idx="11"/>
          </p:nvPr>
        </p:nvSpPr>
        <p:spPr>
          <a:xfrm>
            <a:off x="264182" y="642678"/>
            <a:ext cx="8448975" cy="4152535"/>
          </a:xfrm>
        </p:spPr>
        <p:txBody>
          <a:bodyPr/>
          <a:lstStyle/>
          <a:p>
            <a:endParaRPr lang="en-US" dirty="0"/>
          </a:p>
          <a:p>
            <a:r>
              <a:rPr lang="en-US" dirty="0"/>
              <a:t>Liquid Biopsy detection can change the paradigm and rationale for how we administer systemic therapies in early-stage breast and other solid cancers </a:t>
            </a:r>
          </a:p>
          <a:p>
            <a:r>
              <a:rPr lang="en-US" dirty="0"/>
              <a:t>Can avoid overtreatment and undertreatment </a:t>
            </a:r>
          </a:p>
          <a:p>
            <a:r>
              <a:rPr lang="en-US" dirty="0"/>
              <a:t>Allows for individualized precision medicine; treat patients with exactly what they need; not too little, not too much </a:t>
            </a:r>
          </a:p>
          <a:p>
            <a:r>
              <a:rPr lang="en-US" dirty="0"/>
              <a:t>To get there, we will need the same level of evidence required for new drug approval, i.e., prospective randomized trials demonstrating clinical utility </a:t>
            </a:r>
          </a:p>
          <a:p>
            <a:endParaRPr lang="en-US" dirty="0"/>
          </a:p>
        </p:txBody>
      </p:sp>
    </p:spTree>
    <p:extLst>
      <p:ext uri="{BB962C8B-B14F-4D97-AF65-F5344CB8AC3E}">
        <p14:creationId xmlns:p14="http://schemas.microsoft.com/office/powerpoint/2010/main" val="108544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626323" y="907526"/>
            <a:ext cx="3089179"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Calibri" charset="0"/>
                <a:ea typeface="ＭＳ Ｐゴシック" charset="0"/>
                <a:cs typeface="ＭＳ Ｐゴシック" charset="0"/>
              </a:rPr>
              <a:t>Thank you</a:t>
            </a:r>
          </a:p>
        </p:txBody>
      </p:sp>
    </p:spTree>
    <p:extLst>
      <p:ext uri="{BB962C8B-B14F-4D97-AF65-F5344CB8AC3E}">
        <p14:creationId xmlns:p14="http://schemas.microsoft.com/office/powerpoint/2010/main" val="324172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0959-1202-475B-BCBE-77CC3AD5B291}"/>
              </a:ext>
            </a:extLst>
          </p:cNvPr>
          <p:cNvSpPr>
            <a:spLocks noGrp="1"/>
          </p:cNvSpPr>
          <p:nvPr>
            <p:ph type="title" idx="4294967295"/>
          </p:nvPr>
        </p:nvSpPr>
        <p:spPr>
          <a:xfrm>
            <a:off x="457200" y="-346249"/>
            <a:ext cx="8229600" cy="346249"/>
          </a:xfrm>
        </p:spPr>
        <p:txBody>
          <a:bodyPr vert="horz" wrap="square" lIns="0" tIns="0" rIns="0" bIns="0" numCol="1" anchor="b" anchorCtr="0" compatLnSpc="1">
            <a:prstTxWarp prst="textNoShape">
              <a:avLst/>
            </a:prstTxWarp>
            <a:noAutofit/>
          </a:bodyPr>
          <a:lstStyle/>
          <a:p>
            <a:r>
              <a:rPr lang="en-US" sz="1200" dirty="0"/>
              <a:t>New Paradigm Shift in Treatment</a:t>
            </a:r>
          </a:p>
        </p:txBody>
      </p:sp>
      <p:pic>
        <p:nvPicPr>
          <p:cNvPr id="2050" name="Picture 2" descr="Drug Industry Bets Big On Precision Medicine: Five Trends Shaping Care  Delivery">
            <a:extLst>
              <a:ext uri="{FF2B5EF4-FFF2-40B4-BE49-F238E27FC236}">
                <a16:creationId xmlns:a16="http://schemas.microsoft.com/office/drawing/2014/main" id="{410933BF-E10C-4DB3-8076-59891BA87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0"/>
            <a:ext cx="75199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2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A5DA5"/>
                </a:solidFill>
              </a:rPr>
              <a:t>What is Liquid Biopsy?</a:t>
            </a:r>
          </a:p>
        </p:txBody>
      </p:sp>
      <p:sp>
        <p:nvSpPr>
          <p:cNvPr id="3" name="Content Placeholder 2"/>
          <p:cNvSpPr>
            <a:spLocks noGrp="1"/>
          </p:cNvSpPr>
          <p:nvPr>
            <p:ph sz="quarter" idx="11"/>
          </p:nvPr>
        </p:nvSpPr>
        <p:spPr>
          <a:xfrm>
            <a:off x="388579" y="1415902"/>
            <a:ext cx="8165592" cy="1730710"/>
          </a:xfrm>
        </p:spPr>
        <p:txBody>
          <a:bodyPr/>
          <a:lstStyle/>
          <a:p>
            <a:pPr marL="0" indent="0">
              <a:buNone/>
            </a:pPr>
            <a:r>
              <a:rPr lang="en-US" sz="2400" dirty="0"/>
              <a:t>A test performed on a sample of blood to look for circulating analytes, e.g., DNA, RNA, proteins, metabolites, etc., shed from a tumor. Liquid biopsy may be used to help find cancer at an early stage.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104" y="727582"/>
            <a:ext cx="8132769" cy="121931"/>
          </a:xfrm>
          <a:prstGeom prst="rect">
            <a:avLst/>
          </a:prstGeom>
        </p:spPr>
      </p:pic>
    </p:spTree>
    <p:extLst>
      <p:ext uri="{BB962C8B-B14F-4D97-AF65-F5344CB8AC3E}">
        <p14:creationId xmlns:p14="http://schemas.microsoft.com/office/powerpoint/2010/main" val="274205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Proving Liquid Biopsy</a:t>
            </a:r>
          </a:p>
        </p:txBody>
      </p:sp>
      <p:pic>
        <p:nvPicPr>
          <p:cNvPr id="4" name="Content Placeholder 3" descr="Illustration of how a blood sample can contain circulating tumor cells and DNA. Liquid biopsy has potential applications for cancer screening, localized cancer, metastatic cancer, and refractory cancer."/>
          <p:cNvPicPr>
            <a:picLocks noGrp="1" noChangeAspect="1"/>
          </p:cNvPicPr>
          <p:nvPr>
            <p:ph sz="quarter" idx="11"/>
          </p:nvPr>
        </p:nvPicPr>
        <p:blipFill>
          <a:blip r:embed="rId2"/>
          <a:stretch>
            <a:fillRect/>
          </a:stretch>
        </p:blipFill>
        <p:spPr>
          <a:xfrm>
            <a:off x="2171504" y="1069975"/>
            <a:ext cx="4810517" cy="3600450"/>
          </a:xfrm>
          <a:prstGeom prst="rect">
            <a:avLst/>
          </a:prstGeom>
        </p:spPr>
      </p:pic>
    </p:spTree>
    <p:extLst>
      <p:ext uri="{BB962C8B-B14F-4D97-AF65-F5344CB8AC3E}">
        <p14:creationId xmlns:p14="http://schemas.microsoft.com/office/powerpoint/2010/main" val="104503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5A31EDD-D5AF-43D2-88A8-6A947EE8D05A}"/>
              </a:ext>
            </a:extLst>
          </p:cNvPr>
          <p:cNvSpPr>
            <a:spLocks noGrp="1" noChangeArrowheads="1"/>
          </p:cNvSpPr>
          <p:nvPr>
            <p:ph type="title"/>
          </p:nvPr>
        </p:nvSpPr>
        <p:spPr>
          <a:xfrm>
            <a:off x="1103146" y="192913"/>
            <a:ext cx="6635558" cy="539353"/>
          </a:xfrm>
        </p:spPr>
        <p:txBody>
          <a:bodyPr/>
          <a:lstStyle/>
          <a:p>
            <a:pPr algn="ctr"/>
            <a:r>
              <a:rPr lang="en-US" altLang="en-US" b="1" dirty="0">
                <a:solidFill>
                  <a:srgbClr val="000000"/>
                </a:solidFill>
              </a:rPr>
              <a:t>Translation Research in Precision Medicine</a:t>
            </a:r>
          </a:p>
        </p:txBody>
      </p:sp>
      <p:pic>
        <p:nvPicPr>
          <p:cNvPr id="30723" name="Picture 2" descr="A table describing medicine's emerging transformation from the 20th Century to the 21st Century. Includes implications for prevention, prediction, and personalization.">
            <a:extLst>
              <a:ext uri="{FF2B5EF4-FFF2-40B4-BE49-F238E27FC236}">
                <a16:creationId xmlns:a16="http://schemas.microsoft.com/office/drawing/2014/main" id="{0B5AF373-2929-45DC-BD2D-5F5F0C67D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5702"/>
          <a:stretch>
            <a:fillRect/>
          </a:stretch>
        </p:blipFill>
        <p:spPr bwMode="auto">
          <a:xfrm>
            <a:off x="1150974" y="657620"/>
            <a:ext cx="6842052" cy="41990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807" y="-2381"/>
            <a:ext cx="8611319" cy="694651"/>
          </a:xfrm>
        </p:spPr>
        <p:txBody>
          <a:bodyPr rtlCol="0">
            <a:noAutofit/>
          </a:bodyPr>
          <a:lstStyle/>
          <a:p>
            <a:pPr fontAlgn="auto">
              <a:spcAft>
                <a:spcPts val="0"/>
              </a:spcAft>
              <a:defRPr/>
            </a:pPr>
            <a:r>
              <a:rPr lang="en-US" b="1" dirty="0">
                <a:solidFill>
                  <a:srgbClr val="2A67A5"/>
                </a:solidFill>
                <a:latin typeface="Arial" panose="020B0604020202020204" pitchFamily="34" charset="0"/>
                <a:cs typeface="Arial" panose="020B0604020202020204" pitchFamily="34" charset="0"/>
              </a:rPr>
              <a:t>NGS Offers Better Sensitivity: </a:t>
            </a:r>
            <a:r>
              <a:rPr lang="en-US" sz="2000" b="1" dirty="0">
                <a:solidFill>
                  <a:srgbClr val="2A67A5"/>
                </a:solidFill>
                <a:latin typeface="Arial" panose="020B0604020202020204" pitchFamily="34" charset="0"/>
                <a:cs typeface="Arial" panose="020B0604020202020204" pitchFamily="34" charset="0"/>
              </a:rPr>
              <a:t>Liquid Pap Smears (</a:t>
            </a:r>
            <a:r>
              <a:rPr lang="en-US" sz="2000" b="1" dirty="0" err="1">
                <a:solidFill>
                  <a:srgbClr val="2A67A5"/>
                </a:solidFill>
                <a:latin typeface="Arial" panose="020B0604020202020204" pitchFamily="34" charset="0"/>
                <a:cs typeface="Arial" panose="020B0604020202020204" pitchFamily="34" charset="0"/>
              </a:rPr>
              <a:t>cervico</a:t>
            </a:r>
            <a:r>
              <a:rPr lang="en-US" sz="2000" b="1" dirty="0">
                <a:solidFill>
                  <a:srgbClr val="2A67A5"/>
                </a:solidFill>
                <a:latin typeface="Arial" panose="020B0604020202020204" pitchFamily="34" charset="0"/>
                <a:cs typeface="Arial" panose="020B0604020202020204" pitchFamily="34" charset="0"/>
              </a:rPr>
              <a:t>-vaginal fluid) Capture and Sequencing of the DNA </a:t>
            </a:r>
            <a:r>
              <a:rPr lang="en-US" sz="2000" b="1" baseline="30000" dirty="0">
                <a:solidFill>
                  <a:srgbClr val="2A67A5"/>
                </a:solidFill>
                <a:latin typeface="Arial" panose="020B0604020202020204" pitchFamily="34" charset="0"/>
                <a:cs typeface="Arial" panose="020B0604020202020204" pitchFamily="34" charset="0"/>
              </a:rPr>
              <a:t>(4)</a:t>
            </a:r>
          </a:p>
        </p:txBody>
      </p:sp>
      <p:cxnSp>
        <p:nvCxnSpPr>
          <p:cNvPr id="7" name="Straight Connector 6">
            <a:extLst>
              <a:ext uri="{C183D7F6-B498-43B3-948B-1728B52AA6E4}">
                <adec:decorative xmlns:adec="http://schemas.microsoft.com/office/drawing/2017/decorative" val="1"/>
              </a:ext>
            </a:extLst>
          </p:cNvPr>
          <p:cNvCxnSpPr/>
          <p:nvPr/>
        </p:nvCxnSpPr>
        <p:spPr>
          <a:xfrm>
            <a:off x="148807" y="773962"/>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2051" name="Content Placeholder 5" descr="Illustration showing tumor cells shed from ovarian and endometrial cancers carried into the endocervical canal"/>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8609" y="1004816"/>
            <a:ext cx="3242684" cy="2306825"/>
          </a:xfrm>
        </p:spPr>
      </p:pic>
      <p:sp>
        <p:nvSpPr>
          <p:cNvPr id="5" name="TextBox 4"/>
          <p:cNvSpPr txBox="1"/>
          <p:nvPr/>
        </p:nvSpPr>
        <p:spPr>
          <a:xfrm>
            <a:off x="3621293" y="1131763"/>
            <a:ext cx="1928733" cy="923330"/>
          </a:xfrm>
          <a:prstGeom prst="rect">
            <a:avLst/>
          </a:prstGeom>
          <a:noFill/>
        </p:spPr>
        <p:txBody>
          <a:bodyPr wrap="none" rtlCol="0">
            <a:spAutoFit/>
          </a:bodyPr>
          <a:lstStyle/>
          <a:p>
            <a:r>
              <a:rPr lang="en-US" b="1" dirty="0">
                <a:solidFill>
                  <a:srgbClr val="000000"/>
                </a:solidFill>
              </a:rPr>
              <a:t>Detection:</a:t>
            </a:r>
          </a:p>
          <a:p>
            <a:r>
              <a:rPr lang="en-US" b="1" dirty="0">
                <a:solidFill>
                  <a:srgbClr val="000000"/>
                </a:solidFill>
              </a:rPr>
              <a:t>Endometrial 100%</a:t>
            </a:r>
          </a:p>
          <a:p>
            <a:r>
              <a:rPr lang="en-US" b="1" dirty="0">
                <a:solidFill>
                  <a:srgbClr val="000000"/>
                </a:solidFill>
              </a:rPr>
              <a:t>Ovarian 44%</a:t>
            </a:r>
          </a:p>
        </p:txBody>
      </p:sp>
      <p:sp>
        <p:nvSpPr>
          <p:cNvPr id="3" name="Rectangle 2"/>
          <p:cNvSpPr/>
          <p:nvPr/>
        </p:nvSpPr>
        <p:spPr>
          <a:xfrm>
            <a:off x="148807" y="3499610"/>
            <a:ext cx="4974185" cy="1200329"/>
          </a:xfrm>
          <a:prstGeom prst="rect">
            <a:avLst/>
          </a:prstGeom>
        </p:spPr>
        <p:txBody>
          <a:bodyPr wrap="square">
            <a:spAutoFit/>
          </a:bodyPr>
          <a:lstStyle/>
          <a:p>
            <a:r>
              <a:rPr lang="en-US" sz="1200" dirty="0">
                <a:solidFill>
                  <a:srgbClr val="000000"/>
                </a:solidFill>
              </a:rPr>
              <a:t>Tumor cells shed from ovarian or endometrial cancers are carried into the endo-cervical canal. These cells can be captured by the brush used for performing a routine Pap smear. The brush contents are transferred into a liquid fixative, from which DNA is isolated. By means of massively parallel sequencing, this DNA is queried for mutations that indicate the presence of a malignancy in the female reproductive tract.</a:t>
            </a:r>
          </a:p>
        </p:txBody>
      </p:sp>
      <p:pic>
        <p:nvPicPr>
          <p:cNvPr id="2053" name="Picture 7" descr="Diagram of the modified Safe-SeqS assay used in the stud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638" y="952848"/>
            <a:ext cx="2744588" cy="37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068852" y="4746138"/>
            <a:ext cx="3347391" cy="246221"/>
          </a:xfrm>
          <a:prstGeom prst="rect">
            <a:avLst/>
          </a:prstGeom>
          <a:noFill/>
        </p:spPr>
        <p:txBody>
          <a:bodyPr wrap="none" rtlCol="0">
            <a:spAutoFit/>
          </a:bodyPr>
          <a:lstStyle/>
          <a:p>
            <a:r>
              <a:rPr lang="en-US" sz="1000" b="1" i="1" dirty="0">
                <a:solidFill>
                  <a:srgbClr val="000000"/>
                </a:solidFill>
                <a:latin typeface="+mn-lt"/>
              </a:rPr>
              <a:t>(4) </a:t>
            </a:r>
            <a:r>
              <a:rPr lang="en-US" sz="1000" b="1" i="1" dirty="0" err="1">
                <a:solidFill>
                  <a:srgbClr val="000000"/>
                </a:solidFill>
                <a:latin typeface="+mn-lt"/>
              </a:rPr>
              <a:t>Kinde</a:t>
            </a:r>
            <a:r>
              <a:rPr lang="en-US" sz="1000" b="1" i="1" dirty="0">
                <a:solidFill>
                  <a:srgbClr val="000000"/>
                </a:solidFill>
                <a:latin typeface="+mn-lt"/>
              </a:rPr>
              <a:t>, et. al., </a:t>
            </a:r>
            <a:r>
              <a:rPr lang="en-US" sz="1000" b="1" i="1" dirty="0" err="1">
                <a:solidFill>
                  <a:srgbClr val="000000"/>
                </a:solidFill>
                <a:latin typeface="+mn-lt"/>
              </a:rPr>
              <a:t>Sci</a:t>
            </a:r>
            <a:r>
              <a:rPr lang="en-US" sz="1000" b="1" i="1" dirty="0">
                <a:solidFill>
                  <a:srgbClr val="000000"/>
                </a:solidFill>
                <a:latin typeface="+mn-lt"/>
              </a:rPr>
              <a:t> </a:t>
            </a:r>
            <a:r>
              <a:rPr lang="en-US" sz="1000" b="1" i="1" dirty="0" err="1">
                <a:solidFill>
                  <a:srgbClr val="000000"/>
                </a:solidFill>
                <a:latin typeface="+mn-lt"/>
              </a:rPr>
              <a:t>Transl</a:t>
            </a:r>
            <a:r>
              <a:rPr lang="en-US" sz="1000" b="1" i="1" dirty="0">
                <a:solidFill>
                  <a:srgbClr val="000000"/>
                </a:solidFill>
                <a:latin typeface="+mn-lt"/>
              </a:rPr>
              <a:t> Med (2013) Jan. 9: 5(167)</a:t>
            </a:r>
          </a:p>
        </p:txBody>
      </p:sp>
    </p:spTree>
    <p:extLst>
      <p:ext uri="{BB962C8B-B14F-4D97-AF65-F5344CB8AC3E}">
        <p14:creationId xmlns:p14="http://schemas.microsoft.com/office/powerpoint/2010/main" val="40371912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DC19-B2C6-4948-8833-501CE358C6FF}"/>
              </a:ext>
            </a:extLst>
          </p:cNvPr>
          <p:cNvSpPr>
            <a:spLocks noGrp="1"/>
          </p:cNvSpPr>
          <p:nvPr>
            <p:ph type="ctrTitle"/>
          </p:nvPr>
        </p:nvSpPr>
        <p:spPr>
          <a:xfrm>
            <a:off x="1143000" y="-1790700"/>
            <a:ext cx="6858000" cy="1790700"/>
          </a:xfrm>
        </p:spPr>
        <p:txBody>
          <a:bodyPr vert="horz" wrap="square" lIns="0" tIns="0" rIns="0" bIns="0" numCol="1" anchor="b" anchorCtr="0" compatLnSpc="1">
            <a:prstTxWarp prst="textNoShape">
              <a:avLst/>
            </a:prstTxWarp>
            <a:noAutofit/>
          </a:bodyPr>
          <a:lstStyle/>
          <a:p>
            <a:r>
              <a:rPr lang="en-US" sz="1200" dirty="0"/>
              <a:t>Competitive Landscape for Liquid biopsy</a:t>
            </a:r>
          </a:p>
        </p:txBody>
      </p:sp>
      <p:sp>
        <p:nvSpPr>
          <p:cNvPr id="9" name="object 3">
            <a:extLst>
              <a:ext uri="{FF2B5EF4-FFF2-40B4-BE49-F238E27FC236}">
                <a16:creationId xmlns:a16="http://schemas.microsoft.com/office/drawing/2014/main" id="{5C6D1476-F4CA-46AA-A614-CED649231C73}"/>
              </a:ext>
              <a:ext uri="{C183D7F6-B498-43B3-948B-1728B52AA6E4}">
                <adec:decorative xmlns:adec="http://schemas.microsoft.com/office/drawing/2017/decorative" val="1"/>
              </a:ext>
            </a:extLst>
          </p:cNvPr>
          <p:cNvSpPr txBox="1">
            <a:spLocks noChangeArrowheads="1"/>
          </p:cNvSpPr>
          <p:nvPr/>
        </p:nvSpPr>
        <p:spPr>
          <a:xfrm>
            <a:off x="605642" y="66676"/>
            <a:ext cx="8091549" cy="405368"/>
          </a:xfrm>
          <a:prstGeom prst="rect">
            <a:avLst/>
          </a:prstGeom>
        </p:spPr>
        <p:txBody>
          <a:bodyPr vert="horz" lIns="68580" tIns="8965"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335" defTabSz="685800" fontAlgn="auto">
              <a:lnSpc>
                <a:spcPct val="106000"/>
              </a:lnSpc>
              <a:spcBef>
                <a:spcPts val="75"/>
              </a:spcBef>
              <a:spcAft>
                <a:spcPts val="0"/>
              </a:spcAft>
              <a:defRPr/>
            </a:pPr>
            <a:endParaRPr lang="en-US" sz="1800" b="1" dirty="0">
              <a:solidFill>
                <a:srgbClr val="123E57"/>
              </a:solidFill>
              <a:latin typeface="Arial"/>
              <a:ea typeface="ＭＳ Ｐゴシック" charset="0"/>
            </a:endParaRPr>
          </a:p>
        </p:txBody>
      </p:sp>
      <p:graphicFrame>
        <p:nvGraphicFramePr>
          <p:cNvPr id="4" name="Table 4">
            <a:extLst>
              <a:ext uri="{FF2B5EF4-FFF2-40B4-BE49-F238E27FC236}">
                <a16:creationId xmlns:a16="http://schemas.microsoft.com/office/drawing/2014/main" id="{6F0AB922-6868-408A-939C-F6D53D2D67D7}"/>
              </a:ext>
            </a:extLst>
          </p:cNvPr>
          <p:cNvGraphicFramePr>
            <a:graphicFrameLocks noGrp="1"/>
          </p:cNvGraphicFramePr>
          <p:nvPr>
            <p:extLst>
              <p:ext uri="{D42A27DB-BD31-4B8C-83A1-F6EECF244321}">
                <p14:modId xmlns:p14="http://schemas.microsoft.com/office/powerpoint/2010/main" val="3768713782"/>
              </p:ext>
            </p:extLst>
          </p:nvPr>
        </p:nvGraphicFramePr>
        <p:xfrm>
          <a:off x="176153" y="1"/>
          <a:ext cx="8786311" cy="5094092"/>
        </p:xfrm>
        <a:graphic>
          <a:graphicData uri="http://schemas.openxmlformats.org/drawingml/2006/table">
            <a:tbl>
              <a:tblPr firstRow="1" bandRow="1">
                <a:tableStyleId>{5C22544A-7EE6-4342-B048-85BDC9FD1C3A}</a:tableStyleId>
              </a:tblPr>
              <a:tblGrid>
                <a:gridCol w="1284152">
                  <a:extLst>
                    <a:ext uri="{9D8B030D-6E8A-4147-A177-3AD203B41FA5}">
                      <a16:colId xmlns:a16="http://schemas.microsoft.com/office/drawing/2014/main" val="3747662945"/>
                    </a:ext>
                  </a:extLst>
                </a:gridCol>
                <a:gridCol w="3784872">
                  <a:extLst>
                    <a:ext uri="{9D8B030D-6E8A-4147-A177-3AD203B41FA5}">
                      <a16:colId xmlns:a16="http://schemas.microsoft.com/office/drawing/2014/main" val="2406726816"/>
                    </a:ext>
                  </a:extLst>
                </a:gridCol>
                <a:gridCol w="3717287">
                  <a:extLst>
                    <a:ext uri="{9D8B030D-6E8A-4147-A177-3AD203B41FA5}">
                      <a16:colId xmlns:a16="http://schemas.microsoft.com/office/drawing/2014/main" val="2892839064"/>
                    </a:ext>
                  </a:extLst>
                </a:gridCol>
              </a:tblGrid>
              <a:tr h="228678">
                <a:tc gridSpan="3">
                  <a:txBody>
                    <a:bodyPr/>
                    <a:lstStyle/>
                    <a:p>
                      <a:pPr algn="ctr">
                        <a:lnSpc>
                          <a:spcPts val="1400"/>
                        </a:lnSpc>
                        <a:spcBef>
                          <a:spcPts val="0"/>
                        </a:spcBef>
                        <a:spcAft>
                          <a:spcPts val="0"/>
                        </a:spcAft>
                      </a:pPr>
                      <a:r>
                        <a:rPr lang="en-US" sz="1100" dirty="0">
                          <a:latin typeface="Arial" panose="020B0604020202020204" pitchFamily="34" charset="0"/>
                          <a:cs typeface="Arial" panose="020B0604020202020204" pitchFamily="34" charset="0"/>
                        </a:rPr>
                        <a:t>Competitive Landscape for Liquid biopsy: Examples of liquid biopsy tests on the market</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12161026"/>
                  </a:ext>
                </a:extLst>
              </a:tr>
              <a:tr h="228678">
                <a:tc>
                  <a:txBody>
                    <a:bodyPr/>
                    <a:lstStyle/>
                    <a:p>
                      <a:pPr algn="l">
                        <a:lnSpc>
                          <a:spcPts val="1400"/>
                        </a:lnSpc>
                        <a:spcBef>
                          <a:spcPts val="0"/>
                        </a:spcBef>
                        <a:spcAft>
                          <a:spcPts val="0"/>
                        </a:spcAft>
                      </a:pPr>
                      <a:r>
                        <a:rPr lang="en-US" sz="1100" b="1" i="1" dirty="0">
                          <a:solidFill>
                            <a:srgbClr val="000000"/>
                          </a:solidFill>
                          <a:latin typeface="Arial" panose="020B0604020202020204" pitchFamily="34" charset="0"/>
                          <a:cs typeface="Arial" panose="020B0604020202020204" pitchFamily="34" charset="0"/>
                        </a:rPr>
                        <a:t>Companies</a:t>
                      </a:r>
                    </a:p>
                  </a:txBody>
                  <a:tcPr marL="68580" marR="68580" marT="34290" marB="34290">
                    <a:solidFill>
                      <a:schemeClr val="bg1"/>
                    </a:solidFill>
                  </a:tcPr>
                </a:tc>
                <a:tc>
                  <a:txBody>
                    <a:bodyPr/>
                    <a:lstStyle/>
                    <a:p>
                      <a:pPr algn="l">
                        <a:lnSpc>
                          <a:spcPts val="1400"/>
                        </a:lnSpc>
                        <a:spcBef>
                          <a:spcPts val="0"/>
                        </a:spcBef>
                        <a:spcAft>
                          <a:spcPts val="0"/>
                        </a:spcAft>
                      </a:pPr>
                      <a:r>
                        <a:rPr lang="en-US" sz="1100" b="1" i="1" dirty="0">
                          <a:solidFill>
                            <a:srgbClr val="000000"/>
                          </a:solidFill>
                          <a:latin typeface="Arial" panose="020B0604020202020204" pitchFamily="34" charset="0"/>
                          <a:cs typeface="Arial" panose="020B0604020202020204" pitchFamily="34" charset="0"/>
                        </a:rPr>
                        <a:t>Company Description</a:t>
                      </a:r>
                    </a:p>
                  </a:txBody>
                  <a:tcPr marL="68580" marR="68580" marT="34290" marB="34290">
                    <a:solidFill>
                      <a:schemeClr val="bg1"/>
                    </a:solidFill>
                  </a:tcPr>
                </a:tc>
                <a:tc>
                  <a:txBody>
                    <a:bodyPr/>
                    <a:lstStyle/>
                    <a:p>
                      <a:pPr algn="l">
                        <a:lnSpc>
                          <a:spcPts val="1400"/>
                        </a:lnSpc>
                        <a:spcBef>
                          <a:spcPts val="0"/>
                        </a:spcBef>
                        <a:spcAft>
                          <a:spcPts val="0"/>
                        </a:spcAft>
                      </a:pPr>
                      <a:r>
                        <a:rPr lang="en-US" sz="1100" b="1" i="1" dirty="0">
                          <a:solidFill>
                            <a:srgbClr val="000000"/>
                          </a:solidFill>
                          <a:latin typeface="Arial" panose="020B0604020202020204" pitchFamily="34" charset="0"/>
                          <a:cs typeface="Arial" panose="020B0604020202020204" pitchFamily="34" charset="0"/>
                        </a:rPr>
                        <a:t>Liquid Biopsy Offering</a:t>
                      </a:r>
                    </a:p>
                  </a:txBody>
                  <a:tcPr marL="68580" marR="68580" marT="34290" marB="34290">
                    <a:solidFill>
                      <a:schemeClr val="bg1"/>
                    </a:solidFill>
                  </a:tcPr>
                </a:tc>
                <a:extLst>
                  <a:ext uri="{0D108BD9-81ED-4DB2-BD59-A6C34878D82A}">
                    <a16:rowId xmlns:a16="http://schemas.microsoft.com/office/drawing/2014/main" val="1618868353"/>
                  </a:ext>
                </a:extLst>
              </a:tr>
              <a:tr h="458891">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Biocept </a:t>
                      </a:r>
                    </a:p>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(BIOC)</a:t>
                      </a:r>
                    </a:p>
                  </a:txBody>
                  <a:tcPr marL="0" marR="0" marT="45264" marB="0" anchor="ctr" horzOverflow="overflow"/>
                </a:tc>
                <a:tc>
                  <a:txBody>
                    <a:bodyPr/>
                    <a:lstStyle>
                      <a:lvl1pPr marL="666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developing cell-free tests using proprietary technology platform that captures and analyzes ctDNA in both CTC and plasma</a:t>
                      </a:r>
                    </a:p>
                  </a:txBody>
                  <a:tcPr marL="0" marR="0" marT="35853" marB="0" anchor="ctr" horzOverflow="overflow"/>
                </a:tc>
                <a:tc>
                  <a:txBody>
                    <a:bodyPr/>
                    <a:lstStyle>
                      <a:lvl1pPr marL="3492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492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NGS-based tests for assessing targeted mutations non-small cell lung, gastric, and breast cancers</a:t>
                      </a:r>
                    </a:p>
                  </a:txBody>
                  <a:tcPr marL="0" marR="0" marT="35853" marB="0" anchor="ctr" horzOverflow="overflow"/>
                </a:tc>
                <a:extLst>
                  <a:ext uri="{0D108BD9-81ED-4DB2-BD59-A6C34878D82A}">
                    <a16:rowId xmlns:a16="http://schemas.microsoft.com/office/drawing/2014/main" val="1978565582"/>
                  </a:ext>
                </a:extLst>
              </a:tr>
              <a:tr h="576654">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Chronix</a:t>
                      </a: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Biomedical*</a:t>
                      </a:r>
                    </a:p>
                  </a:txBody>
                  <a:tcPr marL="0" marR="0" marT="896" marB="0" anchor="ctr" horzOverflow="overflow"/>
                </a:tc>
                <a:tc>
                  <a:txBody>
                    <a:bodyPr/>
                    <a:lstStyle>
                      <a:lvl1pPr marL="666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The company discovered biomarkers present in most major cancers, which they will use to identify individual biomarkers using NGS and then develop cost-effective PCR-based tests to monitor relapse</a:t>
                      </a:r>
                    </a:p>
                  </a:txBody>
                  <a:tcPr marL="0" marR="0" marT="896" marB="0" anchor="ctr" horzOverflow="overflow"/>
                </a:tc>
                <a:tc>
                  <a:txBody>
                    <a:bodyPr/>
                    <a:lstStyle>
                      <a:lvl1pPr marL="3492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492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NGS-based test to monitor breast cancer</a:t>
                      </a:r>
                    </a:p>
                  </a:txBody>
                  <a:tcPr marL="0" marR="0" marT="896" marB="0" anchor="ctr" horzOverflow="overflow"/>
                </a:tc>
                <a:extLst>
                  <a:ext uri="{0D108BD9-81ED-4DB2-BD59-A6C34878D82A}">
                    <a16:rowId xmlns:a16="http://schemas.microsoft.com/office/drawing/2014/main" val="1836173306"/>
                  </a:ext>
                </a:extLst>
              </a:tr>
              <a:tr h="284228">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Cynvenio</a:t>
                      </a: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6724"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developing liquid biopsy tests for patients that cannot undergo standard biopsy procedures</a:t>
                      </a:r>
                    </a:p>
                  </a:txBody>
                  <a:tcPr marL="0" marR="0" marT="1793"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ClearID</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NGS evaluation of CTC for advanced breast cancer patients</a:t>
                      </a:r>
                    </a:p>
                  </a:txBody>
                  <a:tcPr marL="0" marR="0" marT="1793" marB="0" anchor="ctr" horzOverflow="overflow"/>
                </a:tc>
                <a:extLst>
                  <a:ext uri="{0D108BD9-81ED-4DB2-BD59-A6C34878D82A}">
                    <a16:rowId xmlns:a16="http://schemas.microsoft.com/office/drawing/2014/main" val="1446806693"/>
                  </a:ext>
                </a:extLst>
              </a:tr>
              <a:tr h="283488">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Epic Sciences*</a:t>
                      </a:r>
                    </a:p>
                  </a:txBody>
                  <a:tcPr marL="0" marR="0" marT="896"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Founded by Dr. Peter Kuhn from Scripps Research Institute</a:t>
                      </a:r>
                    </a:p>
                  </a:txBody>
                  <a:tcPr marL="0" marR="0" marT="896"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CTC Odyssey assay analyzes the CTCs isolated for biomarkers</a:t>
                      </a:r>
                    </a:p>
                  </a:txBody>
                  <a:tcPr marL="0" marR="0" marT="896" marB="0" anchor="ctr" horzOverflow="overflow"/>
                </a:tc>
                <a:extLst>
                  <a:ext uri="{0D108BD9-81ED-4DB2-BD59-A6C34878D82A}">
                    <a16:rowId xmlns:a16="http://schemas.microsoft.com/office/drawing/2014/main" val="212996802"/>
                  </a:ext>
                </a:extLst>
              </a:tr>
              <a:tr h="581459">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Exosome Diagnostics*</a:t>
                      </a:r>
                    </a:p>
                  </a:txBody>
                  <a:tcPr marL="0" marR="0" marT="6724"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developing exosome-based diagnostics by isolating exosomes from biofluids (including plasma/serum, urine, CSF and saliva) to assess genetic content using NGS</a:t>
                      </a:r>
                    </a:p>
                  </a:txBody>
                  <a:tcPr marL="0" marR="0" marT="6724"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NGS approach to evaluate mutations found in lung cancers, solid tumors and urine-based prostate cancer using RNA and DNA from exosomes. </a:t>
                      </a:r>
                    </a:p>
                  </a:txBody>
                  <a:tcPr marL="0" marR="0" marT="6724" marB="0" anchor="ctr" horzOverflow="overflow"/>
                </a:tc>
                <a:extLst>
                  <a:ext uri="{0D108BD9-81ED-4DB2-BD59-A6C34878D82A}">
                    <a16:rowId xmlns:a16="http://schemas.microsoft.com/office/drawing/2014/main" val="2002272796"/>
                  </a:ext>
                </a:extLst>
              </a:tr>
              <a:tr h="430071">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Guardant Health*</a:t>
                      </a:r>
                    </a:p>
                  </a:txBody>
                  <a:tcPr marL="0" marR="0" marT="896"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Co-founded by the former Sr. Director of Advanced Technology Research and Sr. Director of Diagnostics Research from Illumina</a:t>
                      </a:r>
                    </a:p>
                  </a:txBody>
                  <a:tcPr marL="0" marR="0" marT="896"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Guardant360: NGS evaluation for mutations on targeted genes in </a:t>
                      </a: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ctDNA</a:t>
                      </a:r>
                      <a:endPar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896" marB="0" anchor="ctr" horzOverflow="overflow"/>
                </a:tc>
                <a:extLst>
                  <a:ext uri="{0D108BD9-81ED-4DB2-BD59-A6C34878D82A}">
                    <a16:rowId xmlns:a16="http://schemas.microsoft.com/office/drawing/2014/main" val="2545588624"/>
                  </a:ext>
                </a:extLst>
              </a:tr>
              <a:tr h="342692">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Personal Genome Diagnostics*</a:t>
                      </a:r>
                    </a:p>
                  </a:txBody>
                  <a:tcPr marL="0" marR="0" marT="6724"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Founded by pioneers in the liquid biopsy field from JHU</a:t>
                      </a:r>
                    </a:p>
                  </a:txBody>
                  <a:tcPr marL="0" marR="0" marT="6724"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NGS evaluation of mutations for multiple targeted genes in ctDNA</a:t>
                      </a:r>
                    </a:p>
                  </a:txBody>
                  <a:tcPr marL="0" marR="0" marT="6724" marB="0" anchor="ctr" horzOverflow="overflow"/>
                </a:tc>
                <a:extLst>
                  <a:ext uri="{0D108BD9-81ED-4DB2-BD59-A6C34878D82A}">
                    <a16:rowId xmlns:a16="http://schemas.microsoft.com/office/drawing/2014/main" val="3493092623"/>
                  </a:ext>
                </a:extLst>
              </a:tr>
              <a:tr h="322244">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Qiagen </a:t>
                      </a:r>
                    </a:p>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(QGEN)</a:t>
                      </a:r>
                    </a:p>
                  </a:txBody>
                  <a:tcPr marL="0" marR="0" marT="896"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Leader in sample kit preps, currently offers sample prep kit to isolate circulating nucleic acids</a:t>
                      </a:r>
                    </a:p>
                  </a:txBody>
                  <a:tcPr marL="0" marR="0" marT="896"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CE-IVD marked </a:t>
                      </a: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CDx</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liquid biopsy kit to assess EGFR mutation in NSCLC for use with IRESSA</a:t>
                      </a:r>
                    </a:p>
                  </a:txBody>
                  <a:tcPr marL="0" marR="0" marT="896" marB="0" anchor="ctr" horzOverflow="overflow"/>
                </a:tc>
                <a:extLst>
                  <a:ext uri="{0D108BD9-81ED-4DB2-BD59-A6C34878D82A}">
                    <a16:rowId xmlns:a16="http://schemas.microsoft.com/office/drawing/2014/main" val="759229070"/>
                  </a:ext>
                </a:extLst>
              </a:tr>
              <a:tr h="342692">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Resolution Biosciences*</a:t>
                      </a:r>
                    </a:p>
                  </a:txBody>
                  <a:tcPr marL="0" marR="0" marT="6724"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developing NGS-based tests to sequence mutations</a:t>
                      </a:r>
                    </a:p>
                  </a:txBody>
                  <a:tcPr marL="0" marR="0" marT="6724"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Currently offers a cancer panel, </a:t>
                      </a: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ctDx</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Lung, that sequence commonly found mutations in lung cancer from blood</a:t>
                      </a:r>
                    </a:p>
                  </a:txBody>
                  <a:tcPr marL="0" marR="0" marT="6724" marB="0" anchor="ctr" horzOverflow="overflow"/>
                </a:tc>
                <a:extLst>
                  <a:ext uri="{0D108BD9-81ED-4DB2-BD59-A6C34878D82A}">
                    <a16:rowId xmlns:a16="http://schemas.microsoft.com/office/drawing/2014/main" val="2556723721"/>
                  </a:ext>
                </a:extLst>
              </a:tr>
              <a:tr h="430071">
                <a:tc>
                  <a:txBody>
                    <a:bodyPr/>
                    <a:lstStyle>
                      <a:lvl1pPr marL="26988">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ts val="1400"/>
                        </a:lnSpc>
                        <a:spcBef>
                          <a:spcPts val="0"/>
                        </a:spcBef>
                        <a:spcAft>
                          <a:spcPts val="0"/>
                        </a:spcAft>
                        <a:buClrTx/>
                        <a:buSzTx/>
                        <a:buFontTx/>
                        <a:buNone/>
                        <a:tabLst/>
                      </a:pPr>
                      <a:r>
                        <a:rPr kumimoji="0" lang="en-US" altLang="en-US" sz="6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Trovagene</a:t>
                      </a:r>
                      <a:r>
                        <a:rPr kumimoji="0" lang="en-US" altLang="en-US" sz="6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(TROV)</a:t>
                      </a:r>
                    </a:p>
                  </a:txBody>
                  <a:tcPr marL="0" marR="0" marT="896"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developing urine-based and blood-based cell-free molecular diagnostic tests in infectious disease and cancer</a:t>
                      </a:r>
                    </a:p>
                  </a:txBody>
                  <a:tcPr marL="0" marR="0" marT="896"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ctDNA PCR assay of BRAF, KRAS, EGFR mutations for </a:t>
                      </a: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CDx</a:t>
                      </a:r>
                      <a:endPar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896" marB="0" anchor="ctr" horzOverflow="overflow"/>
                </a:tc>
                <a:extLst>
                  <a:ext uri="{0D108BD9-81ED-4DB2-BD59-A6C34878D82A}">
                    <a16:rowId xmlns:a16="http://schemas.microsoft.com/office/drawing/2014/main" val="3673610201"/>
                  </a:ext>
                </a:extLst>
              </a:tr>
              <a:tr h="283488">
                <a:tc>
                  <a:txBody>
                    <a:bodyPr/>
                    <a:lstStyle>
                      <a:lvl1pPr>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Grail</a:t>
                      </a:r>
                    </a:p>
                  </a:txBody>
                  <a:tcPr marL="0" marR="0" marT="0" marB="0" anchor="ctr" horzOverflow="overflow"/>
                </a:tc>
                <a:tc>
                  <a:txBody>
                    <a:bodyPr/>
                    <a:lstStyle>
                      <a:lvl1pPr marL="28575">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early detection technologies based on liquid biopsy</a:t>
                      </a:r>
                    </a:p>
                  </a:txBody>
                  <a:tcPr marL="0" marR="0" marT="896" marB="0" anchor="ctr" horzOverflow="overflow"/>
                </a:tc>
                <a:tc>
                  <a:txBody>
                    <a:bodyPr/>
                    <a:lstStyle>
                      <a:lvl1pPr marL="38100">
                        <a:spcBef>
                          <a:spcPct val="20000"/>
                        </a:spcBef>
                        <a:defRPr sz="1600">
                          <a:solidFill>
                            <a:schemeClr val="tx1"/>
                          </a:solidFill>
                          <a:latin typeface="Calibri" panose="020F0502020204030204" pitchFamily="34" charset="0"/>
                        </a:defRPr>
                      </a:lvl1pPr>
                      <a:lvl2pPr marL="430213">
                        <a:spcBef>
                          <a:spcPct val="20000"/>
                        </a:spcBef>
                        <a:defRPr sz="1600">
                          <a:solidFill>
                            <a:schemeClr val="tx1"/>
                          </a:solidFill>
                          <a:latin typeface="Calibri" panose="020F0502020204030204" pitchFamily="34" charset="0"/>
                        </a:defRPr>
                      </a:lvl2pPr>
                      <a:lvl3pPr marL="860425">
                        <a:spcBef>
                          <a:spcPct val="20000"/>
                        </a:spcBef>
                        <a:defRPr sz="1600">
                          <a:solidFill>
                            <a:schemeClr val="tx1"/>
                          </a:solidFill>
                          <a:latin typeface="Calibri" panose="020F0502020204030204" pitchFamily="34" charset="0"/>
                        </a:defRPr>
                      </a:lvl3pPr>
                      <a:lvl4pPr marL="1290638">
                        <a:spcBef>
                          <a:spcPct val="20000"/>
                        </a:spcBef>
                        <a:defRPr sz="1600">
                          <a:solidFill>
                            <a:schemeClr val="tx1"/>
                          </a:solidFill>
                          <a:latin typeface="Calibri" panose="020F0502020204030204" pitchFamily="34" charset="0"/>
                        </a:defRPr>
                      </a:lvl4pPr>
                      <a:lvl5pPr marL="1720850">
                        <a:spcBef>
                          <a:spcPct val="20000"/>
                        </a:spcBef>
                        <a:defRPr sz="1600">
                          <a:solidFill>
                            <a:schemeClr val="tx1"/>
                          </a:solidFill>
                          <a:latin typeface="Calibri" panose="020F0502020204030204" pitchFamily="34" charset="0"/>
                        </a:defRPr>
                      </a:lvl5pPr>
                      <a:lvl6pPr marL="2178050" indent="1588" eaLnBrk="0" fontAlgn="base" hangingPunct="0">
                        <a:spcBef>
                          <a:spcPct val="20000"/>
                        </a:spcBef>
                        <a:spcAft>
                          <a:spcPct val="0"/>
                        </a:spcAft>
                        <a:defRPr sz="1600">
                          <a:solidFill>
                            <a:schemeClr val="tx1"/>
                          </a:solidFill>
                          <a:latin typeface="Calibri" panose="020F0502020204030204" pitchFamily="34" charset="0"/>
                        </a:defRPr>
                      </a:lvl6pPr>
                      <a:lvl7pPr marL="2635250" indent="1588" eaLnBrk="0" fontAlgn="base" hangingPunct="0">
                        <a:spcBef>
                          <a:spcPct val="20000"/>
                        </a:spcBef>
                        <a:spcAft>
                          <a:spcPct val="0"/>
                        </a:spcAft>
                        <a:defRPr sz="1600">
                          <a:solidFill>
                            <a:schemeClr val="tx1"/>
                          </a:solidFill>
                          <a:latin typeface="Calibri" panose="020F0502020204030204" pitchFamily="34" charset="0"/>
                        </a:defRPr>
                      </a:lvl7pPr>
                      <a:lvl8pPr marL="3092450" indent="1588" eaLnBrk="0" fontAlgn="base" hangingPunct="0">
                        <a:spcBef>
                          <a:spcPct val="20000"/>
                        </a:spcBef>
                        <a:spcAft>
                          <a:spcPct val="0"/>
                        </a:spcAft>
                        <a:defRPr sz="1600">
                          <a:solidFill>
                            <a:schemeClr val="tx1"/>
                          </a:solidFill>
                          <a:latin typeface="Calibri" panose="020F0502020204030204" pitchFamily="34" charset="0"/>
                        </a:defRPr>
                      </a:lvl8pPr>
                      <a:lvl9pPr marL="3549650" indent="1588"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cfDNA</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methylation assays, NGS</a:t>
                      </a:r>
                    </a:p>
                  </a:txBody>
                  <a:tcPr marL="0" marR="0" marT="896" marB="0" anchor="ctr" horzOverflow="overflow"/>
                </a:tc>
                <a:extLst>
                  <a:ext uri="{0D108BD9-81ED-4DB2-BD59-A6C34878D82A}">
                    <a16:rowId xmlns:a16="http://schemas.microsoft.com/office/drawing/2014/main" val="341254898"/>
                  </a:ext>
                </a:extLst>
              </a:tr>
              <a:tr h="283488">
                <a:tc>
                  <a:txBody>
                    <a:bodyPr/>
                    <a:lstStyle/>
                    <a:p>
                      <a:pPr marL="0"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Thrive (</a:t>
                      </a: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CancerSeek</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0" marB="0" anchor="ctr" horzOverflow="overflow"/>
                </a:tc>
                <a:tc>
                  <a:txBody>
                    <a:bodyPr/>
                    <a:lstStyle/>
                    <a:p>
                      <a:pPr marL="28575" marR="0" lvl="0" indent="0" algn="l" defTabSz="914400" rtl="0" eaLnBrk="1" fontAlgn="base" latinLnBrk="0" hangingPunct="1">
                        <a:lnSpc>
                          <a:spcPts val="1400"/>
                        </a:lnSpc>
                        <a:spcBef>
                          <a:spcPts val="0"/>
                        </a:spcBef>
                        <a:spcAft>
                          <a:spcPts val="0"/>
                        </a:spcAft>
                        <a:buClrTx/>
                        <a:buSzTx/>
                        <a:buFontTx/>
                        <a:buNone/>
                        <a:tabLst/>
                        <a:defRPr/>
                      </a:pP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Focused on early detection technologies based on liquid biopsy</a:t>
                      </a:r>
                    </a:p>
                  </a:txBody>
                  <a:tcPr marL="0" marR="0" marT="896" marB="0" anchor="ctr" horzOverflow="overflow"/>
                </a:tc>
                <a:tc>
                  <a:txBody>
                    <a:bodyPr/>
                    <a:lstStyle/>
                    <a:p>
                      <a:pPr marL="38100" marR="0" lvl="0" indent="0" algn="l" defTabSz="914400" rtl="0" eaLnBrk="1" fontAlgn="base" latinLnBrk="0" hangingPunct="1">
                        <a:lnSpc>
                          <a:spcPts val="1400"/>
                        </a:lnSpc>
                        <a:spcBef>
                          <a:spcPts val="0"/>
                        </a:spcBef>
                        <a:spcAft>
                          <a:spcPts val="0"/>
                        </a:spcAft>
                        <a:buClrTx/>
                        <a:buSzTx/>
                        <a:buFontTx/>
                        <a:buNone/>
                        <a:tabLst/>
                      </a:pPr>
                      <a:r>
                        <a:rPr kumimoji="0" lang="en-US" altLang="en-US" sz="6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cfDNA</a:t>
                      </a:r>
                      <a:r>
                        <a:rPr kumimoji="0" lang="en-US" altLang="en-US" sz="6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mutation assays, proteomics, metabolomics</a:t>
                      </a:r>
                    </a:p>
                  </a:txBody>
                  <a:tcPr marL="0" marR="0" marT="896" marB="0" anchor="ctr" horzOverflow="overflow"/>
                </a:tc>
                <a:extLst>
                  <a:ext uri="{0D108BD9-81ED-4DB2-BD59-A6C34878D82A}">
                    <a16:rowId xmlns:a16="http://schemas.microsoft.com/office/drawing/2014/main" val="2899348251"/>
                  </a:ext>
                </a:extLst>
              </a:tr>
            </a:tbl>
          </a:graphicData>
        </a:graphic>
      </p:graphicFrame>
      <p:sp>
        <p:nvSpPr>
          <p:cNvPr id="8" name="object 16">
            <a:extLst>
              <a:ext uri="{FF2B5EF4-FFF2-40B4-BE49-F238E27FC236}">
                <a16:creationId xmlns:a16="http://schemas.microsoft.com/office/drawing/2014/main" id="{36D8E656-8F7B-4420-986B-9953BC4BB6A1}"/>
              </a:ext>
            </a:extLst>
          </p:cNvPr>
          <p:cNvSpPr txBox="1"/>
          <p:nvPr/>
        </p:nvSpPr>
        <p:spPr>
          <a:xfrm>
            <a:off x="876299" y="5160768"/>
            <a:ext cx="2336006" cy="88305"/>
          </a:xfrm>
          <a:prstGeom prst="rect">
            <a:avLst/>
          </a:prstGeom>
        </p:spPr>
        <p:txBody>
          <a:bodyPr lIns="0" tIns="1345" rIns="0" bIns="0">
            <a:spAutoFit/>
          </a:bodyPr>
          <a:lstStyle/>
          <a:p>
            <a:pPr marL="8965" defTabSz="685800" fontAlgn="auto">
              <a:spcBef>
                <a:spcPts val="194"/>
              </a:spcBef>
              <a:spcAft>
                <a:spcPts val="0"/>
              </a:spcAft>
              <a:defRPr/>
            </a:pPr>
            <a:r>
              <a:rPr sz="565" spc="-4" dirty="0">
                <a:solidFill>
                  <a:srgbClr val="6C6D70"/>
                </a:solidFill>
                <a:latin typeface="Arial"/>
                <a:ea typeface="+mn-ea"/>
                <a:cs typeface="Arial"/>
              </a:rPr>
              <a:t>Sources: </a:t>
            </a:r>
            <a:r>
              <a:rPr sz="565" dirty="0">
                <a:solidFill>
                  <a:srgbClr val="6C6D70"/>
                </a:solidFill>
                <a:latin typeface="Arial"/>
                <a:ea typeface="+mn-ea"/>
                <a:cs typeface="Arial"/>
              </a:rPr>
              <a:t>Company disclosures, J.P. </a:t>
            </a:r>
            <a:r>
              <a:rPr sz="565" spc="-4" dirty="0">
                <a:solidFill>
                  <a:srgbClr val="6C6D70"/>
                </a:solidFill>
                <a:latin typeface="Arial"/>
                <a:ea typeface="+mn-ea"/>
                <a:cs typeface="Arial"/>
              </a:rPr>
              <a:t>Morgan</a:t>
            </a:r>
            <a:r>
              <a:rPr sz="565" spc="-14" dirty="0">
                <a:solidFill>
                  <a:srgbClr val="6C6D70"/>
                </a:solidFill>
                <a:latin typeface="Arial"/>
                <a:ea typeface="+mn-ea"/>
                <a:cs typeface="Arial"/>
              </a:rPr>
              <a:t> </a:t>
            </a:r>
            <a:r>
              <a:rPr sz="565" dirty="0">
                <a:solidFill>
                  <a:srgbClr val="6C6D70"/>
                </a:solidFill>
                <a:latin typeface="Arial"/>
                <a:ea typeface="+mn-ea"/>
                <a:cs typeface="Arial"/>
              </a:rPr>
              <a:t>estimates</a:t>
            </a:r>
            <a:endParaRPr sz="565" dirty="0">
              <a:solidFill>
                <a:prstClr val="black"/>
              </a:solidFill>
              <a:latin typeface="Arial"/>
              <a:ea typeface="+mn-ea"/>
              <a:cs typeface="Arial"/>
            </a:endParaRPr>
          </a:p>
        </p:txBody>
      </p:sp>
    </p:spTree>
    <p:extLst>
      <p:ext uri="{BB962C8B-B14F-4D97-AF65-F5344CB8AC3E}">
        <p14:creationId xmlns:p14="http://schemas.microsoft.com/office/powerpoint/2010/main" val="16312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206478"/>
            <a:ext cx="8482387" cy="629053"/>
          </a:xfrm>
        </p:spPr>
        <p:txBody>
          <a:bodyPr/>
          <a:lstStyle/>
          <a:p>
            <a:r>
              <a:rPr lang="en-US" b="1" dirty="0">
                <a:solidFill>
                  <a:srgbClr val="2A5DA5"/>
                </a:solidFill>
              </a:rPr>
              <a:t>LBC Encourages Research Where Liquid Biopsy May be Most Beneficial</a:t>
            </a:r>
          </a:p>
        </p:txBody>
      </p:sp>
      <p:sp>
        <p:nvSpPr>
          <p:cNvPr id="3" name="Content Placeholder 2"/>
          <p:cNvSpPr>
            <a:spLocks noGrp="1"/>
          </p:cNvSpPr>
          <p:nvPr>
            <p:ph sz="quarter" idx="11"/>
          </p:nvPr>
        </p:nvSpPr>
        <p:spPr>
          <a:xfrm>
            <a:off x="493776" y="1543050"/>
            <a:ext cx="8165592" cy="3600450"/>
          </a:xfrm>
        </p:spPr>
        <p:txBody>
          <a:bodyPr/>
          <a:lstStyle/>
          <a:p>
            <a:pPr marL="0" indent="0">
              <a:buNone/>
            </a:pPr>
            <a:r>
              <a:rPr lang="en-US" dirty="0"/>
              <a:t>Examples: </a:t>
            </a:r>
          </a:p>
          <a:p>
            <a:r>
              <a:rPr lang="en-US" dirty="0"/>
              <a:t>Where problems exit that are associated with current screening methodologies;</a:t>
            </a:r>
          </a:p>
          <a:p>
            <a:r>
              <a:rPr lang="en-US" dirty="0"/>
              <a:t>Where no tools exit for noninvasive detection/monitoring of disease progression;</a:t>
            </a:r>
          </a:p>
          <a:p>
            <a:r>
              <a:rPr lang="en-US" dirty="0"/>
              <a:t>Where no noninvasive tools exit for early detection in “high risk” populations (genetic and/or familial predispositions).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104" y="1006394"/>
            <a:ext cx="8132769" cy="121931"/>
          </a:xfrm>
          <a:prstGeom prst="rect">
            <a:avLst/>
          </a:prstGeom>
        </p:spPr>
      </p:pic>
    </p:spTree>
    <p:extLst>
      <p:ext uri="{BB962C8B-B14F-4D97-AF65-F5344CB8AC3E}">
        <p14:creationId xmlns:p14="http://schemas.microsoft.com/office/powerpoint/2010/main" val="281785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2A5DA5"/>
                </a:solidFill>
              </a:rPr>
              <a:t>Liquid Biopsy: Various Forms</a:t>
            </a:r>
          </a:p>
        </p:txBody>
      </p:sp>
      <p:sp>
        <p:nvSpPr>
          <p:cNvPr id="3" name="Content Placeholder 2"/>
          <p:cNvSpPr>
            <a:spLocks noGrp="1"/>
          </p:cNvSpPr>
          <p:nvPr>
            <p:ph sz="quarter" idx="11"/>
          </p:nvPr>
        </p:nvSpPr>
        <p:spPr>
          <a:xfrm>
            <a:off x="493776" y="697742"/>
            <a:ext cx="4903612" cy="3930902"/>
          </a:xfrm>
        </p:spPr>
        <p:txBody>
          <a:bodyPr/>
          <a:lstStyle/>
          <a:p>
            <a:endParaRPr lang="en-US" dirty="0"/>
          </a:p>
          <a:p>
            <a:r>
              <a:rPr lang="en-US" sz="1600" dirty="0"/>
              <a:t>Circulating cell-free DNA (</a:t>
            </a:r>
            <a:r>
              <a:rPr lang="en-US" sz="1600" dirty="0" err="1"/>
              <a:t>ccfDNA</a:t>
            </a:r>
            <a:r>
              <a:rPr lang="en-US" sz="1600" dirty="0"/>
              <a:t> or </a:t>
            </a:r>
            <a:r>
              <a:rPr lang="en-US" sz="1600" dirty="0" err="1"/>
              <a:t>cfDNA</a:t>
            </a:r>
            <a:r>
              <a:rPr lang="en-US" sz="1600" dirty="0"/>
              <a:t>) refers to small DNA fragments shed by all cells into the circulation. This includes blood, lymph, urine, saliva, CSF, etc. </a:t>
            </a:r>
          </a:p>
          <a:p>
            <a:r>
              <a:rPr lang="en-US" sz="1600" dirty="0"/>
              <a:t>Circulating tumor DNA (</a:t>
            </a:r>
            <a:r>
              <a:rPr lang="en-US" sz="1600" dirty="0" err="1"/>
              <a:t>ctDNA</a:t>
            </a:r>
            <a:r>
              <a:rPr lang="en-US" sz="1600" dirty="0"/>
              <a:t>) refers to DNA shed specifically by tumor cells into the circulation. </a:t>
            </a:r>
          </a:p>
          <a:p>
            <a:r>
              <a:rPr lang="en-US" sz="1600" dirty="0"/>
              <a:t>Plasma tumor DNA (</a:t>
            </a:r>
            <a:r>
              <a:rPr lang="en-US" sz="1600" dirty="0" err="1"/>
              <a:t>ptDNA</a:t>
            </a:r>
            <a:r>
              <a:rPr lang="en-US" sz="1600" dirty="0"/>
              <a:t>) refers to the plasma component of </a:t>
            </a:r>
            <a:r>
              <a:rPr lang="en-US" sz="1600" dirty="0" err="1"/>
              <a:t>ctDNA</a:t>
            </a:r>
            <a:r>
              <a:rPr lang="en-US" sz="1600" dirty="0"/>
              <a:t>. Plasma has been shown to be a superior substrate versus serum for </a:t>
            </a:r>
            <a:r>
              <a:rPr lang="en-US" sz="1600" dirty="0" err="1"/>
              <a:t>ctDNA</a:t>
            </a:r>
            <a:r>
              <a:rPr lang="en-US" sz="1600" dirty="0"/>
              <a:t> analysis</a:t>
            </a:r>
            <a:r>
              <a:rPr lang="en-US" dirty="0"/>
              <a:t>. </a:t>
            </a:r>
          </a:p>
          <a:p>
            <a:r>
              <a:rPr lang="en-US" sz="1600" dirty="0"/>
              <a:t>Circulating tumor cells, extracellular vesicles, tumor-associated cells</a:t>
            </a:r>
          </a:p>
        </p:txBody>
      </p:sp>
      <p:cxnSp>
        <p:nvCxnSpPr>
          <p:cNvPr id="4" name="Straight Connector 3">
            <a:extLst>
              <a:ext uri="{C183D7F6-B498-43B3-948B-1728B52AA6E4}">
                <adec:decorative xmlns:adec="http://schemas.microsoft.com/office/drawing/2017/decorative" val="1"/>
              </a:ext>
            </a:extLst>
          </p:cNvPr>
          <p:cNvCxnSpPr/>
          <p:nvPr/>
        </p:nvCxnSpPr>
        <p:spPr>
          <a:xfrm>
            <a:off x="493776" y="726157"/>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5" name="Picture 4" descr="Illustration of a blood vessel containing circulating tumor cells and DNA. This DNA can be collected in blood plasma or serum samples."/>
          <p:cNvPicPr>
            <a:picLocks noChangeAspect="1"/>
          </p:cNvPicPr>
          <p:nvPr/>
        </p:nvPicPr>
        <p:blipFill>
          <a:blip r:embed="rId2"/>
          <a:stretch>
            <a:fillRect/>
          </a:stretch>
        </p:blipFill>
        <p:spPr>
          <a:xfrm>
            <a:off x="5309869" y="1084333"/>
            <a:ext cx="3834131" cy="3372259"/>
          </a:xfrm>
          <a:prstGeom prst="rect">
            <a:avLst/>
          </a:prstGeom>
        </p:spPr>
      </p:pic>
      <p:sp>
        <p:nvSpPr>
          <p:cNvPr id="6" name="Rectangle 5"/>
          <p:cNvSpPr/>
          <p:nvPr/>
        </p:nvSpPr>
        <p:spPr>
          <a:xfrm>
            <a:off x="5199133" y="4137659"/>
            <a:ext cx="4572000" cy="677108"/>
          </a:xfrm>
          <a:prstGeom prst="rect">
            <a:avLst/>
          </a:prstGeom>
        </p:spPr>
        <p:txBody>
          <a:bodyPr>
            <a:spAutoFit/>
          </a:bodyPr>
          <a:lstStyle/>
          <a:p>
            <a:endParaRPr lang="en-US" sz="2000" dirty="0">
              <a:solidFill>
                <a:srgbClr val="000000"/>
              </a:solidFill>
              <a:latin typeface="Calibri" panose="020F0502020204030204" pitchFamily="34" charset="0"/>
            </a:endParaRPr>
          </a:p>
          <a:p>
            <a:r>
              <a:rPr lang="en-US" dirty="0">
                <a:latin typeface="Calibri" panose="020F0502020204030204" pitchFamily="34" charset="0"/>
              </a:rPr>
              <a:t>Crowley et al., </a:t>
            </a:r>
            <a:r>
              <a:rPr lang="en-US" dirty="0" err="1">
                <a:latin typeface="Calibri" panose="020F0502020204030204" pitchFamily="34" charset="0"/>
              </a:rPr>
              <a:t>Nat.Rev</a:t>
            </a:r>
            <a:r>
              <a:rPr lang="en-US" dirty="0">
                <a:latin typeface="Calibri" panose="020F0502020204030204" pitchFamily="34" charset="0"/>
              </a:rPr>
              <a:t>. </a:t>
            </a:r>
            <a:r>
              <a:rPr lang="en-US" dirty="0" err="1">
                <a:latin typeface="Calibri" panose="020F0502020204030204" pitchFamily="34" charset="0"/>
              </a:rPr>
              <a:t>Clin</a:t>
            </a:r>
            <a:r>
              <a:rPr lang="en-US" dirty="0">
                <a:latin typeface="Calibri" panose="020F0502020204030204" pitchFamily="34" charset="0"/>
              </a:rPr>
              <a:t>. </a:t>
            </a:r>
            <a:r>
              <a:rPr lang="en-US" dirty="0" err="1">
                <a:latin typeface="Calibri" panose="020F0502020204030204" pitchFamily="34" charset="0"/>
              </a:rPr>
              <a:t>Onc</a:t>
            </a:r>
            <a:r>
              <a:rPr lang="en-US" dirty="0">
                <a:latin typeface="Calibri" panose="020F0502020204030204" pitchFamily="34" charset="0"/>
              </a:rPr>
              <a:t>. 2013 </a:t>
            </a:r>
            <a:endParaRPr lang="en-US" dirty="0"/>
          </a:p>
        </p:txBody>
      </p:sp>
    </p:spTree>
    <p:extLst>
      <p:ext uri="{BB962C8B-B14F-4D97-AF65-F5344CB8AC3E}">
        <p14:creationId xmlns:p14="http://schemas.microsoft.com/office/powerpoint/2010/main" val="376271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A67A5"/>
                </a:solidFill>
              </a:rPr>
              <a:t>Why Liquid Biopsy?  </a:t>
            </a:r>
          </a:p>
        </p:txBody>
      </p:sp>
      <p:sp>
        <p:nvSpPr>
          <p:cNvPr id="3" name="Content Placeholder 2"/>
          <p:cNvSpPr>
            <a:spLocks noGrp="1"/>
          </p:cNvSpPr>
          <p:nvPr>
            <p:ph sz="quarter" idx="11"/>
          </p:nvPr>
        </p:nvSpPr>
        <p:spPr>
          <a:xfrm>
            <a:off x="545395" y="1029151"/>
            <a:ext cx="8165592" cy="3600450"/>
          </a:xfrm>
        </p:spPr>
        <p:txBody>
          <a:bodyPr/>
          <a:lstStyle/>
          <a:p>
            <a:pPr>
              <a:spcAft>
                <a:spcPts val="1800"/>
              </a:spcAft>
              <a:buFont typeface="Wingdings" panose="05000000000000000000" pitchFamily="2" charset="2"/>
              <a:buChar char="§"/>
            </a:pPr>
            <a:r>
              <a:rPr lang="en-US" dirty="0"/>
              <a:t>Noninvasive methods of cancer detection are advantageous.</a:t>
            </a:r>
          </a:p>
          <a:p>
            <a:pPr>
              <a:spcAft>
                <a:spcPts val="1800"/>
              </a:spcAft>
              <a:buFont typeface="Wingdings" panose="05000000000000000000" pitchFamily="2" charset="2"/>
              <a:buChar char="§"/>
            </a:pPr>
            <a:r>
              <a:rPr lang="en-US" dirty="0"/>
              <a:t>Use of many biofluids (blood, urine, sputum, saliva, etc.).</a:t>
            </a:r>
          </a:p>
          <a:p>
            <a:pPr>
              <a:spcAft>
                <a:spcPts val="1800"/>
              </a:spcAft>
              <a:buFont typeface="Wingdings" panose="05000000000000000000" pitchFamily="2" charset="2"/>
              <a:buChar char="§"/>
            </a:pPr>
            <a:r>
              <a:rPr lang="en-US" dirty="0"/>
              <a:t>Signatures of patients’ tumors can be now be characterized and can aid in understanding tumor biology as well as prove to be the best tool for early detection and monitoring of therapeutic response.</a:t>
            </a:r>
          </a:p>
          <a:p>
            <a:pPr>
              <a:buFont typeface="Wingdings" panose="05000000000000000000" pitchFamily="2" charset="2"/>
              <a:buChar char="§"/>
            </a:pPr>
            <a:r>
              <a:rPr lang="en-US" dirty="0"/>
              <a:t>To date, there are </a:t>
            </a:r>
            <a:r>
              <a:rPr lang="en-US" b="1" dirty="0">
                <a:solidFill>
                  <a:srgbClr val="2A5DA5"/>
                </a:solidFill>
              </a:rPr>
              <a:t>no standards </a:t>
            </a:r>
            <a:r>
              <a:rPr lang="en-US" dirty="0"/>
              <a:t>for capture, characterization, and evaluation of liquid biopsy markers for use in the setting of </a:t>
            </a:r>
            <a:r>
              <a:rPr lang="en-US" b="1" dirty="0">
                <a:solidFill>
                  <a:srgbClr val="2A5DA5"/>
                </a:solidFill>
              </a:rPr>
              <a:t>screening or early detection.</a:t>
            </a:r>
          </a:p>
          <a:p>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493776" y="726157"/>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00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A5DA5"/>
                </a:solidFill>
              </a:rPr>
              <a:t>Technical Advantages of Liquid Biopsy</a:t>
            </a:r>
          </a:p>
        </p:txBody>
      </p:sp>
      <p:sp>
        <p:nvSpPr>
          <p:cNvPr id="3" name="Content Placeholder 2"/>
          <p:cNvSpPr>
            <a:spLocks noGrp="1"/>
          </p:cNvSpPr>
          <p:nvPr>
            <p:ph sz="quarter" idx="11"/>
          </p:nvPr>
        </p:nvSpPr>
        <p:spPr/>
        <p:txBody>
          <a:bodyPr/>
          <a:lstStyle/>
          <a:p>
            <a:pPr>
              <a:spcAft>
                <a:spcPts val="1800"/>
              </a:spcAft>
            </a:pPr>
            <a:r>
              <a:rPr lang="en-US" dirty="0"/>
              <a:t>Repeated longitudinal sampling is possible. With tissue biopsy, this is difficult or impossible to carry out. </a:t>
            </a:r>
          </a:p>
          <a:p>
            <a:pPr>
              <a:spcAft>
                <a:spcPts val="1800"/>
              </a:spcAft>
            </a:pPr>
            <a:r>
              <a:rPr lang="en-US" dirty="0"/>
              <a:t>Technologies enable researchers and clinicians to employ a simple blood draw that will enable analysis of defined biomarkers.</a:t>
            </a:r>
          </a:p>
          <a:p>
            <a:pPr>
              <a:spcAft>
                <a:spcPts val="1800"/>
              </a:spcAft>
            </a:pPr>
            <a:r>
              <a:rPr lang="en-US" dirty="0"/>
              <a:t>Less invasive and generally less risk to patients, especially those who are not candidates for invasive biopsy.</a:t>
            </a:r>
          </a:p>
          <a:p>
            <a:pPr>
              <a:spcAft>
                <a:spcPts val="1800"/>
              </a:spcAft>
            </a:pPr>
            <a:r>
              <a:rPr lang="en-US" dirty="0"/>
              <a:t>Can be performed in the </a:t>
            </a:r>
            <a:r>
              <a:rPr lang="en-US" b="1" dirty="0">
                <a:solidFill>
                  <a:srgbClr val="2A5DA5"/>
                </a:solidFill>
              </a:rPr>
              <a:t>screening setting</a:t>
            </a:r>
            <a:r>
              <a:rPr lang="en-US" dirty="0"/>
              <a:t>.</a:t>
            </a:r>
          </a:p>
          <a:p>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493776" y="726157"/>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A5DA5"/>
                </a:solidFill>
              </a:rPr>
              <a:t>Potential Clinical Uses of Liquid Biopsy</a:t>
            </a:r>
            <a:endParaRPr lang="en-US" dirty="0"/>
          </a:p>
        </p:txBody>
      </p:sp>
      <p:sp>
        <p:nvSpPr>
          <p:cNvPr id="3" name="Content Placeholder 2"/>
          <p:cNvSpPr>
            <a:spLocks noGrp="1"/>
          </p:cNvSpPr>
          <p:nvPr>
            <p:ph sz="quarter" idx="11"/>
          </p:nvPr>
        </p:nvSpPr>
        <p:spPr>
          <a:xfrm>
            <a:off x="493776" y="1069974"/>
            <a:ext cx="8165592" cy="4073525"/>
          </a:xfrm>
        </p:spPr>
        <p:txBody>
          <a:bodyPr/>
          <a:lstStyle/>
          <a:p>
            <a:r>
              <a:rPr lang="en-US" sz="1800" dirty="0"/>
              <a:t>Screening for genetic alterations in a fetus using maternal blood, already in clinical use </a:t>
            </a:r>
          </a:p>
          <a:p>
            <a:r>
              <a:rPr lang="en-US" sz="1800" dirty="0"/>
              <a:t>Biomarkers for inflammatory states, such as acute coronary events, autoimmune disease </a:t>
            </a:r>
          </a:p>
          <a:p>
            <a:r>
              <a:rPr lang="en-US" sz="1800" dirty="0"/>
              <a:t>Solid tumor organ rejection based on DNA differences between donor and recipient </a:t>
            </a:r>
          </a:p>
          <a:p>
            <a:r>
              <a:rPr lang="en-US" sz="1800" dirty="0"/>
              <a:t>Biomarkers for graft vs. host disease </a:t>
            </a:r>
          </a:p>
          <a:p>
            <a:r>
              <a:rPr lang="en-US" sz="1800" dirty="0"/>
              <a:t>Clinical biomarkers for oncology </a:t>
            </a:r>
          </a:p>
          <a:p>
            <a:r>
              <a:rPr lang="en-US" sz="1800" dirty="0"/>
              <a:t>Assessing response to therapies, identifying drug resistance clones, detecting minimal residual disease </a:t>
            </a:r>
          </a:p>
          <a:p>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493776" y="726157"/>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57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61"/>
          <p:cNvSpPr txBox="1">
            <a:spLocks noGrp="1" noChangeArrowheads="1"/>
          </p:cNvSpPr>
          <p:nvPr>
            <p:ph type="title" idx="4294967295"/>
          </p:nvPr>
        </p:nvSpPr>
        <p:spPr bwMode="auto">
          <a:xfrm>
            <a:off x="1045384" y="151626"/>
            <a:ext cx="6858000" cy="591656"/>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square" lIns="68526" tIns="34268" rIns="68526" bIns="34268"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rtl="0" eaLnBrk="1" fontAlgn="auto" latinLnBrk="0" hangingPunct="1">
              <a:lnSpc>
                <a:spcPct val="7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00"/>
                </a:solidFill>
                <a:effectLst/>
                <a:uLnTx/>
                <a:uFillTx/>
                <a:latin typeface="Helvetica Black" charset="0"/>
                <a:ea typeface="ＭＳ Ｐゴシック" charset="0"/>
                <a:cs typeface="ＭＳ Ｐゴシック" charset="0"/>
              </a:rPr>
              <a:t>Challenges with Conventional Technology: Reach for the “Holy Grail” LB</a:t>
            </a:r>
          </a:p>
        </p:txBody>
      </p:sp>
      <p:pic>
        <p:nvPicPr>
          <p:cNvPr id="39937" name="Picture 33" descr="female-standing.png                                            0003A8C2 JLS_750GB                      C2A73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62088" y="1134073"/>
            <a:ext cx="881063" cy="2964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38" name="Picture 34" descr=" tumor.png                                                      0003A8C2 JLS_750GB                      C2A73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2555677"/>
            <a:ext cx="57150" cy="5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2" name="Picture 6" descr="uteru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8" y="2464038"/>
            <a:ext cx="3609975" cy="164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3" name="Picture 7" descr="uteru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388" y="2464038"/>
            <a:ext cx="3609975" cy="164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8" descr="Graphic depicting a cube containing 3 billion cells"/>
          <p:cNvGrpSpPr>
            <a:grpSpLocks/>
          </p:cNvGrpSpPr>
          <p:nvPr/>
        </p:nvGrpSpPr>
        <p:grpSpPr bwMode="auto">
          <a:xfrm>
            <a:off x="5257837" y="1223337"/>
            <a:ext cx="2744391" cy="1495425"/>
            <a:chOff x="3456" y="336"/>
            <a:chExt cx="2305" cy="1256"/>
          </a:xfrm>
        </p:grpSpPr>
        <p:pic>
          <p:nvPicPr>
            <p:cNvPr id="39954" name="Picture 39" descr="cube-l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336"/>
              <a:ext cx="1125" cy="1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55" name="Line 40"/>
            <p:cNvSpPr>
              <a:spLocks noChangeShapeType="1"/>
            </p:cNvSpPr>
            <p:nvPr/>
          </p:nvSpPr>
          <p:spPr bwMode="auto">
            <a:xfrm flipV="1">
              <a:off x="3975" y="1340"/>
              <a:ext cx="727" cy="144"/>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56" name="Line 41"/>
            <p:cNvSpPr>
              <a:spLocks noChangeShapeType="1"/>
            </p:cNvSpPr>
            <p:nvPr/>
          </p:nvSpPr>
          <p:spPr bwMode="auto">
            <a:xfrm>
              <a:off x="4633" y="474"/>
              <a:ext cx="0" cy="1004"/>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57" name="Rectangle 42"/>
            <p:cNvSpPr>
              <a:spLocks noChangeArrowheads="1"/>
            </p:cNvSpPr>
            <p:nvPr/>
          </p:nvSpPr>
          <p:spPr bwMode="auto">
            <a:xfrm rot="20726654">
              <a:off x="4131" y="1379"/>
              <a:ext cx="50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1050" kern="0">
                  <a:solidFill>
                    <a:srgbClr val="FFFFFF"/>
                  </a:solidFill>
                  <a:latin typeface="Helvetica" charset="0"/>
                </a:rPr>
                <a:t>10 mm</a:t>
              </a:r>
            </a:p>
          </p:txBody>
        </p:sp>
        <p:sp>
          <p:nvSpPr>
            <p:cNvPr id="39958" name="Rectangle 43"/>
            <p:cNvSpPr>
              <a:spLocks noChangeArrowheads="1"/>
            </p:cNvSpPr>
            <p:nvPr/>
          </p:nvSpPr>
          <p:spPr bwMode="auto">
            <a:xfrm rot="16200000">
              <a:off x="4532" y="748"/>
              <a:ext cx="50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1050" kern="0">
                  <a:solidFill>
                    <a:srgbClr val="FFFFFF"/>
                  </a:solidFill>
                  <a:latin typeface="Helvetica" charset="0"/>
                </a:rPr>
                <a:t>10 mm</a:t>
              </a:r>
            </a:p>
          </p:txBody>
        </p:sp>
        <p:sp>
          <p:nvSpPr>
            <p:cNvPr id="39959" name="Rectangle 44"/>
            <p:cNvSpPr>
              <a:spLocks noChangeArrowheads="1"/>
            </p:cNvSpPr>
            <p:nvPr/>
          </p:nvSpPr>
          <p:spPr bwMode="auto">
            <a:xfrm>
              <a:off x="4802" y="900"/>
              <a:ext cx="95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1050" b="1" kern="0">
                  <a:solidFill>
                    <a:srgbClr val="FFFFFF"/>
                  </a:solidFill>
                  <a:latin typeface="Helvetica" charset="0"/>
                </a:rPr>
                <a:t>   10 mm</a:t>
              </a:r>
              <a:r>
                <a:rPr lang="en-US" sz="1050" b="1" kern="0" baseline="30000">
                  <a:solidFill>
                    <a:srgbClr val="FFFFFF"/>
                  </a:solidFill>
                  <a:latin typeface="Helvetica" charset="0"/>
                </a:rPr>
                <a:t>3</a:t>
              </a:r>
              <a:endParaRPr lang="en-US" sz="1050" b="1" kern="0">
                <a:solidFill>
                  <a:srgbClr val="FFFFFF"/>
                </a:solidFill>
                <a:latin typeface="Helvetica" charset="0"/>
              </a:endParaRPr>
            </a:p>
            <a:p>
              <a:pPr defTabSz="685800" fontAlgn="auto">
                <a:spcBef>
                  <a:spcPts val="0"/>
                </a:spcBef>
                <a:spcAft>
                  <a:spcPts val="0"/>
                </a:spcAft>
              </a:pPr>
              <a:r>
                <a:rPr lang="en-US" sz="1050" b="1" kern="0">
                  <a:solidFill>
                    <a:srgbClr val="FFFFFF"/>
                  </a:solidFill>
                  <a:latin typeface="Helvetica" charset="0"/>
                </a:rPr>
                <a:t>= 3 billion cells</a:t>
              </a:r>
            </a:p>
          </p:txBody>
        </p:sp>
        <p:sp>
          <p:nvSpPr>
            <p:cNvPr id="39960" name="Line 45"/>
            <p:cNvSpPr>
              <a:spLocks noChangeShapeType="1"/>
            </p:cNvSpPr>
            <p:nvPr/>
          </p:nvSpPr>
          <p:spPr bwMode="auto">
            <a:xfrm flipV="1">
              <a:off x="4633" y="457"/>
              <a:ext cx="69" cy="14"/>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61" name="Line 46"/>
            <p:cNvSpPr>
              <a:spLocks noChangeShapeType="1"/>
            </p:cNvSpPr>
            <p:nvPr/>
          </p:nvSpPr>
          <p:spPr bwMode="auto">
            <a:xfrm>
              <a:off x="3970" y="1478"/>
              <a:ext cx="0" cy="104"/>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grpSp>
      <p:grpSp>
        <p:nvGrpSpPr>
          <p:cNvPr id="4" name="Group 47" descr="Graphic depicting a cube containing 3 million cells"/>
          <p:cNvGrpSpPr>
            <a:grpSpLocks/>
          </p:cNvGrpSpPr>
          <p:nvPr/>
        </p:nvGrpSpPr>
        <p:grpSpPr bwMode="auto">
          <a:xfrm>
            <a:off x="5639985" y="3068779"/>
            <a:ext cx="2072879" cy="761999"/>
            <a:chOff x="3894" y="1776"/>
            <a:chExt cx="1741" cy="640"/>
          </a:xfrm>
        </p:grpSpPr>
        <p:sp>
          <p:nvSpPr>
            <p:cNvPr id="39946" name="Rectangle 48"/>
            <p:cNvSpPr>
              <a:spLocks noChangeArrowheads="1"/>
            </p:cNvSpPr>
            <p:nvPr/>
          </p:nvSpPr>
          <p:spPr bwMode="auto">
            <a:xfrm>
              <a:off x="4644" y="1814"/>
              <a:ext cx="991"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1050" b="1" kern="0">
                  <a:solidFill>
                    <a:srgbClr val="FFFFFF"/>
                  </a:solidFill>
                  <a:latin typeface="Helvetica" charset="0"/>
                </a:rPr>
                <a:t>   1 mm</a:t>
              </a:r>
              <a:r>
                <a:rPr lang="en-US" sz="1050" b="1" kern="0" baseline="30000">
                  <a:solidFill>
                    <a:srgbClr val="FFFFFF"/>
                  </a:solidFill>
                  <a:latin typeface="Helvetica" charset="0"/>
                </a:rPr>
                <a:t>3</a:t>
              </a:r>
              <a:endParaRPr lang="en-US" sz="1050" b="1" kern="0">
                <a:solidFill>
                  <a:srgbClr val="FFFFFF"/>
                </a:solidFill>
                <a:latin typeface="Helvetica" charset="0"/>
              </a:endParaRPr>
            </a:p>
            <a:p>
              <a:pPr defTabSz="685800" fontAlgn="auto">
                <a:spcBef>
                  <a:spcPts val="0"/>
                </a:spcBef>
                <a:spcAft>
                  <a:spcPts val="0"/>
                </a:spcAft>
              </a:pPr>
              <a:r>
                <a:rPr lang="en-US" sz="1050" b="1" kern="0">
                  <a:solidFill>
                    <a:srgbClr val="FFFFFF"/>
                  </a:solidFill>
                  <a:latin typeface="Helvetica" charset="0"/>
                </a:rPr>
                <a:t>= 3 million cells</a:t>
              </a:r>
            </a:p>
          </p:txBody>
        </p:sp>
        <p:pic>
          <p:nvPicPr>
            <p:cNvPr id="39947" name="Picture 49" descr="cube-m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4" y="1776"/>
              <a:ext cx="473" cy="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8" name="Line 50"/>
            <p:cNvSpPr>
              <a:spLocks noChangeShapeType="1"/>
            </p:cNvSpPr>
            <p:nvPr/>
          </p:nvSpPr>
          <p:spPr bwMode="auto">
            <a:xfrm flipV="1">
              <a:off x="4102" y="2192"/>
              <a:ext cx="357" cy="71"/>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49" name="Line 51"/>
            <p:cNvSpPr>
              <a:spLocks noChangeShapeType="1"/>
            </p:cNvSpPr>
            <p:nvPr/>
          </p:nvSpPr>
          <p:spPr bwMode="auto">
            <a:xfrm>
              <a:off x="4390" y="1868"/>
              <a:ext cx="0" cy="462"/>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50" name="Rectangle 52"/>
            <p:cNvSpPr>
              <a:spLocks noChangeArrowheads="1"/>
            </p:cNvSpPr>
            <p:nvPr/>
          </p:nvSpPr>
          <p:spPr bwMode="auto">
            <a:xfrm rot="20726654">
              <a:off x="4056" y="2222"/>
              <a:ext cx="39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900" kern="0">
                  <a:solidFill>
                    <a:srgbClr val="FFFFFF"/>
                  </a:solidFill>
                  <a:latin typeface="Helvetica" charset="0"/>
                </a:rPr>
                <a:t>1 mm</a:t>
              </a:r>
            </a:p>
          </p:txBody>
        </p:sp>
        <p:sp>
          <p:nvSpPr>
            <p:cNvPr id="39951" name="Rectangle 53"/>
            <p:cNvSpPr>
              <a:spLocks noChangeArrowheads="1"/>
            </p:cNvSpPr>
            <p:nvPr/>
          </p:nvSpPr>
          <p:spPr bwMode="auto">
            <a:xfrm rot="16200000">
              <a:off x="4272" y="1943"/>
              <a:ext cx="39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900" kern="0">
                  <a:solidFill>
                    <a:srgbClr val="FFFFFF"/>
                  </a:solidFill>
                  <a:latin typeface="Helvetica" charset="0"/>
                </a:rPr>
                <a:t>1 mm</a:t>
              </a:r>
            </a:p>
          </p:txBody>
        </p:sp>
        <p:sp>
          <p:nvSpPr>
            <p:cNvPr id="39952" name="Line 54"/>
            <p:cNvSpPr>
              <a:spLocks noChangeShapeType="1"/>
            </p:cNvSpPr>
            <p:nvPr/>
          </p:nvSpPr>
          <p:spPr bwMode="auto">
            <a:xfrm flipV="1">
              <a:off x="4389" y="1863"/>
              <a:ext cx="70" cy="13"/>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sp>
          <p:nvSpPr>
            <p:cNvPr id="39953" name="Line 55"/>
            <p:cNvSpPr>
              <a:spLocks noChangeShapeType="1"/>
            </p:cNvSpPr>
            <p:nvPr/>
          </p:nvSpPr>
          <p:spPr bwMode="auto">
            <a:xfrm>
              <a:off x="4111" y="2263"/>
              <a:ext cx="0" cy="103"/>
            </a:xfrm>
            <a:prstGeom prst="line">
              <a:avLst/>
            </a:prstGeom>
            <a:noFill/>
            <a:ln w="254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pPr defTabSz="685800" fontAlgn="auto">
                <a:spcBef>
                  <a:spcPts val="0"/>
                </a:spcBef>
                <a:spcAft>
                  <a:spcPts val="0"/>
                </a:spcAft>
              </a:pPr>
              <a:endParaRPr lang="en-US" sz="1350" kern="0">
                <a:solidFill>
                  <a:sysClr val="windowText" lastClr="000000"/>
                </a:solidFill>
              </a:endParaRPr>
            </a:p>
          </p:txBody>
        </p:sp>
      </p:grpSp>
      <p:grpSp>
        <p:nvGrpSpPr>
          <p:cNvPr id="2" name="Group 35" descr="Graphic depicting a cube containing 3 thousand cells"/>
          <p:cNvGrpSpPr>
            <a:grpSpLocks/>
          </p:cNvGrpSpPr>
          <p:nvPr/>
        </p:nvGrpSpPr>
        <p:grpSpPr bwMode="auto">
          <a:xfrm>
            <a:off x="5837505" y="4089352"/>
            <a:ext cx="1669256" cy="415528"/>
            <a:chOff x="4118" y="2474"/>
            <a:chExt cx="1210" cy="349"/>
          </a:xfrm>
        </p:grpSpPr>
        <p:pic>
          <p:nvPicPr>
            <p:cNvPr id="39962" name="Picture 36" descr="cube-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8" y="2616"/>
              <a:ext cx="149"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63" name="Rectangle 37"/>
            <p:cNvSpPr>
              <a:spLocks noChangeArrowheads="1"/>
            </p:cNvSpPr>
            <p:nvPr/>
          </p:nvSpPr>
          <p:spPr bwMode="auto">
            <a:xfrm>
              <a:off x="4302" y="2474"/>
              <a:ext cx="1026"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1050" b="1" kern="0" dirty="0">
                  <a:solidFill>
                    <a:srgbClr val="FFFFFF"/>
                  </a:solidFill>
                  <a:latin typeface="Helvetica" charset="0"/>
                </a:rPr>
                <a:t>   (0.1)</a:t>
              </a:r>
              <a:r>
                <a:rPr lang="en-US" sz="1050" b="1" kern="0" baseline="30000" dirty="0">
                  <a:solidFill>
                    <a:srgbClr val="FFFFFF"/>
                  </a:solidFill>
                  <a:latin typeface="Helvetica" charset="0"/>
                </a:rPr>
                <a:t> 3</a:t>
              </a:r>
              <a:r>
                <a:rPr lang="en-US" sz="1050" b="1" kern="0" dirty="0">
                  <a:solidFill>
                    <a:srgbClr val="FFFFFF"/>
                  </a:solidFill>
                  <a:latin typeface="Helvetica" charset="0"/>
                </a:rPr>
                <a:t> mm</a:t>
              </a:r>
              <a:r>
                <a:rPr lang="en-US" sz="1050" b="1" kern="0" baseline="30000" dirty="0">
                  <a:solidFill>
                    <a:srgbClr val="FFFFFF"/>
                  </a:solidFill>
                  <a:latin typeface="Helvetica" charset="0"/>
                </a:rPr>
                <a:t>3</a:t>
              </a:r>
              <a:endParaRPr lang="en-US" sz="1050" b="1" kern="0" dirty="0">
                <a:solidFill>
                  <a:srgbClr val="FFFFFF"/>
                </a:solidFill>
                <a:latin typeface="Helvetica" charset="0"/>
              </a:endParaRPr>
            </a:p>
            <a:p>
              <a:pPr defTabSz="685800" fontAlgn="auto">
                <a:spcBef>
                  <a:spcPts val="0"/>
                </a:spcBef>
                <a:spcAft>
                  <a:spcPts val="0"/>
                </a:spcAft>
              </a:pPr>
              <a:r>
                <a:rPr lang="en-US" sz="1050" b="1" kern="0" dirty="0">
                  <a:solidFill>
                    <a:srgbClr val="FFFFFF"/>
                  </a:solidFill>
                  <a:latin typeface="Helvetica" charset="0"/>
                </a:rPr>
                <a:t>= 3 thousand cells</a:t>
              </a:r>
            </a:p>
          </p:txBody>
        </p:sp>
      </p:grpSp>
      <p:sp>
        <p:nvSpPr>
          <p:cNvPr id="30" name="TextBox 29"/>
          <p:cNvSpPr txBox="1"/>
          <p:nvPr/>
        </p:nvSpPr>
        <p:spPr>
          <a:xfrm>
            <a:off x="7315200" y="4726799"/>
            <a:ext cx="481013" cy="219291"/>
          </a:xfrm>
          <a:prstGeom prst="rect">
            <a:avLst/>
          </a:prstGeom>
          <a:noFill/>
        </p:spPr>
        <p:txBody>
          <a:bodyPr wrap="square" rtlCol="0">
            <a:spAutoFit/>
          </a:bodyPr>
          <a:lstStyle/>
          <a:p>
            <a:pPr defTabSz="685800" fontAlgn="auto">
              <a:spcBef>
                <a:spcPts val="0"/>
              </a:spcBef>
              <a:spcAft>
                <a:spcPts val="0"/>
              </a:spcAft>
              <a:defRPr/>
            </a:pPr>
            <a:r>
              <a:rPr lang="en-US" sz="825" kern="0" dirty="0">
                <a:solidFill>
                  <a:srgbClr val="FFFFFF"/>
                </a:solidFill>
              </a:rPr>
              <a:t># 8</a:t>
            </a:r>
          </a:p>
        </p:txBody>
      </p:sp>
    </p:spTree>
    <p:extLst>
      <p:ext uri="{BB962C8B-B14F-4D97-AF65-F5344CB8AC3E}">
        <p14:creationId xmlns:p14="http://schemas.microsoft.com/office/powerpoint/2010/main" val="177457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72" y="563380"/>
            <a:ext cx="8165592" cy="317395"/>
          </a:xfrm>
        </p:spPr>
        <p:txBody>
          <a:bodyPr/>
          <a:lstStyle/>
          <a:p>
            <a:br>
              <a:rPr lang="en-US" dirty="0">
                <a:solidFill>
                  <a:srgbClr val="2A5DA5"/>
                </a:solidFill>
              </a:rPr>
            </a:br>
            <a:br>
              <a:rPr lang="en-US" dirty="0">
                <a:solidFill>
                  <a:srgbClr val="2A5DA5"/>
                </a:solidFill>
              </a:rPr>
            </a:br>
            <a:r>
              <a:rPr lang="en-US" b="1" dirty="0">
                <a:solidFill>
                  <a:srgbClr val="2A5DA5"/>
                </a:solidFill>
              </a:rPr>
              <a:t>Challenges: Technological and Biological</a:t>
            </a:r>
          </a:p>
        </p:txBody>
      </p:sp>
      <p:sp>
        <p:nvSpPr>
          <p:cNvPr id="3" name="Content Placeholder 2"/>
          <p:cNvSpPr>
            <a:spLocks noGrp="1"/>
          </p:cNvSpPr>
          <p:nvPr>
            <p:ph sz="quarter" idx="11"/>
          </p:nvPr>
        </p:nvSpPr>
        <p:spPr>
          <a:xfrm>
            <a:off x="321894" y="1102182"/>
            <a:ext cx="8533347" cy="3277822"/>
          </a:xfrm>
        </p:spPr>
        <p:txBody>
          <a:bodyPr/>
          <a:lstStyle/>
          <a:p>
            <a:pPr lvl="1" indent="-457200">
              <a:spcAft>
                <a:spcPts val="0"/>
              </a:spcAft>
              <a:buNone/>
            </a:pPr>
            <a:r>
              <a:rPr lang="en-US" dirty="0">
                <a:solidFill>
                  <a:srgbClr val="2A5DA5"/>
                </a:solidFill>
              </a:rPr>
              <a:t>Low levels of genetic targets:</a:t>
            </a:r>
          </a:p>
          <a:p>
            <a:pPr marL="801688" indent="-285750">
              <a:spcAft>
                <a:spcPts val="0"/>
              </a:spcAft>
              <a:buFont typeface="Wingdings" panose="05000000000000000000" pitchFamily="2" charset="2"/>
              <a:buChar char="§"/>
            </a:pPr>
            <a:r>
              <a:rPr lang="en-US" sz="1600" dirty="0"/>
              <a:t>Low levels of mutant </a:t>
            </a:r>
            <a:r>
              <a:rPr lang="en-US" sz="1600" dirty="0" err="1"/>
              <a:t>ctDNA</a:t>
            </a:r>
            <a:r>
              <a:rPr lang="en-US" sz="1600" dirty="0"/>
              <a:t> that is “diluted” with wild-type DNA; thus requiring large</a:t>
            </a:r>
          </a:p>
          <a:p>
            <a:pPr marL="515938" indent="280988">
              <a:spcAft>
                <a:spcPts val="0"/>
              </a:spcAft>
              <a:buNone/>
            </a:pPr>
            <a:r>
              <a:rPr lang="en-US" sz="1600" dirty="0"/>
              <a:t>volumes of blood. </a:t>
            </a:r>
          </a:p>
          <a:p>
            <a:pPr marL="801688" indent="-285750">
              <a:spcAft>
                <a:spcPts val="0"/>
              </a:spcAft>
              <a:buFont typeface="Wingdings" panose="05000000000000000000" pitchFamily="2" charset="2"/>
              <a:buChar char="§"/>
            </a:pPr>
            <a:r>
              <a:rPr lang="en-US" sz="1600" dirty="0"/>
              <a:t>Low capture efficiency (</a:t>
            </a:r>
            <a:r>
              <a:rPr lang="en-US" sz="1600" dirty="0" err="1"/>
              <a:t>ctDNA</a:t>
            </a:r>
            <a:r>
              <a:rPr lang="en-US" sz="1600" dirty="0"/>
              <a:t> detection varies from 49-78% in patients with localized disease).</a:t>
            </a:r>
          </a:p>
          <a:p>
            <a:pPr marL="801688" lvl="0" indent="-285750">
              <a:spcAft>
                <a:spcPts val="0"/>
              </a:spcAft>
              <a:buFont typeface="Wingdings" panose="05000000000000000000" pitchFamily="2" charset="2"/>
              <a:buChar char="§"/>
            </a:pPr>
            <a:r>
              <a:rPr lang="en-US" sz="1600" dirty="0"/>
              <a:t>Issues with specificity.</a:t>
            </a:r>
          </a:p>
          <a:p>
            <a:pPr marL="801688" lvl="0" indent="-285750">
              <a:spcAft>
                <a:spcPts val="0"/>
              </a:spcAft>
              <a:buFont typeface="Wingdings" panose="05000000000000000000" pitchFamily="2" charset="2"/>
              <a:buChar char="§"/>
            </a:pPr>
            <a:r>
              <a:rPr lang="en-US" sz="1600" dirty="0"/>
              <a:t>What is the clinically relevant fluid to sample?</a:t>
            </a:r>
          </a:p>
          <a:p>
            <a:pPr marL="801688" lvl="0" indent="-285750">
              <a:spcAft>
                <a:spcPts val="0"/>
              </a:spcAft>
              <a:buFont typeface="Wingdings" panose="05000000000000000000" pitchFamily="2" charset="2"/>
              <a:buChar char="§"/>
            </a:pPr>
            <a:r>
              <a:rPr lang="en-US" sz="1600" dirty="0"/>
              <a:t>Detection of low allelic variants in early-stage disease</a:t>
            </a:r>
          </a:p>
          <a:p>
            <a:pPr marL="515938" lvl="0" indent="0">
              <a:spcAft>
                <a:spcPts val="0"/>
              </a:spcAft>
              <a:buNone/>
            </a:pPr>
            <a:endParaRPr lang="en-US" sz="1600" dirty="0"/>
          </a:p>
          <a:p>
            <a:pPr marL="0" indent="0">
              <a:spcAft>
                <a:spcPts val="0"/>
              </a:spcAft>
              <a:buNone/>
            </a:pPr>
            <a:r>
              <a:rPr lang="en-US" dirty="0">
                <a:solidFill>
                  <a:srgbClr val="2A5DA5"/>
                </a:solidFill>
              </a:rPr>
              <a:t>Tumor heterogeneity:</a:t>
            </a:r>
          </a:p>
          <a:p>
            <a:pPr marL="742950" lvl="1" indent="-285750">
              <a:spcAft>
                <a:spcPts val="0"/>
              </a:spcAft>
              <a:buFont typeface="Wingdings" panose="05000000000000000000" pitchFamily="2" charset="2"/>
              <a:buChar char="§"/>
            </a:pPr>
            <a:r>
              <a:rPr lang="en-US" sz="1600" dirty="0"/>
              <a:t>Is liquid biopsy representative of all the genetic clones of a tumor? </a:t>
            </a:r>
          </a:p>
          <a:p>
            <a:pPr marL="742950" lvl="1" indent="-285750">
              <a:spcAft>
                <a:spcPts val="0"/>
              </a:spcAft>
              <a:buFont typeface="Wingdings" panose="05000000000000000000" pitchFamily="2" charset="2"/>
              <a:buChar char="§"/>
            </a:pPr>
            <a:r>
              <a:rPr lang="en-US" sz="1600" dirty="0"/>
              <a:t>Is there sample bias? (i.e., are all regions of the tumor the same?)</a:t>
            </a:r>
          </a:p>
          <a:p>
            <a:pPr marL="742950" lvl="1" indent="-285750">
              <a:spcAft>
                <a:spcPts val="0"/>
              </a:spcAft>
              <a:buFont typeface="Wingdings" panose="05000000000000000000" pitchFamily="2" charset="2"/>
              <a:buChar char="§"/>
            </a:pPr>
            <a:r>
              <a:rPr lang="en-US" sz="1600" dirty="0"/>
              <a:t>What are the clinically relevant targets?</a:t>
            </a:r>
          </a:p>
          <a:p>
            <a:pPr marL="457200" lvl="2" indent="0">
              <a:buNone/>
            </a:pPr>
            <a:endParaRPr lang="en-US" dirty="0"/>
          </a:p>
        </p:txBody>
      </p:sp>
      <p:cxnSp>
        <p:nvCxnSpPr>
          <p:cNvPr id="4" name="Straight Connector 3">
            <a:extLst>
              <a:ext uri="{C183D7F6-B498-43B3-948B-1728B52AA6E4}">
                <adec:decorative xmlns:adec="http://schemas.microsoft.com/office/drawing/2017/decorative" val="1"/>
              </a:ext>
            </a:extLst>
          </p:cNvPr>
          <p:cNvCxnSpPr/>
          <p:nvPr/>
        </p:nvCxnSpPr>
        <p:spPr>
          <a:xfrm>
            <a:off x="493776" y="931281"/>
            <a:ext cx="8027137"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05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TextBox 7">
            <a:extLst>
              <a:ext uri="{FF2B5EF4-FFF2-40B4-BE49-F238E27FC236}">
                <a16:creationId xmlns:a16="http://schemas.microsoft.com/office/drawing/2014/main" id="{F72C10FC-7CFA-4A38-A4D3-ADBACE83A534}"/>
              </a:ext>
            </a:extLst>
          </p:cNvPr>
          <p:cNvSpPr txBox="1">
            <a:spLocks noGrp="1" noChangeArrowheads="1"/>
          </p:cNvSpPr>
          <p:nvPr>
            <p:ph type="title" idx="4294967295"/>
          </p:nvPr>
        </p:nvSpPr>
        <p:spPr bwMode="auto">
          <a:xfrm>
            <a:off x="799266" y="171100"/>
            <a:ext cx="7820282" cy="43858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42938" rtl="0" eaLnBrk="0" fontAlgn="base" latinLnBrk="0" hangingPunct="0">
              <a:lnSpc>
                <a:spcPct val="100000"/>
              </a:lnSpc>
              <a:spcBef>
                <a:spcPct val="0"/>
              </a:spcBef>
              <a:spcAft>
                <a:spcPct val="0"/>
              </a:spcAft>
              <a:buClrTx/>
              <a:buSzTx/>
              <a:buFontTx/>
              <a:buNone/>
              <a:tabLst/>
              <a:defRPr/>
            </a:pPr>
            <a:r>
              <a:rPr kumimoji="0" lang="en-US" altLang="en-US" sz="2250" b="1" i="0" u="none" strike="noStrike" kern="1200" cap="none" spc="0" normalizeH="0" baseline="0" noProof="0" dirty="0">
                <a:ln>
                  <a:noFill/>
                </a:ln>
                <a:solidFill>
                  <a:srgbClr val="2A67A5"/>
                </a:solidFill>
                <a:effectLst/>
                <a:uLnTx/>
                <a:uFillTx/>
                <a:latin typeface="+mj-lt"/>
                <a:ea typeface="MS PGothic" panose="020B0600070205080204" pitchFamily="34" charset="-128"/>
                <a:cs typeface="ＭＳ Ｐゴシック" charset="0"/>
              </a:rPr>
              <a:t>It Would Require Collaboration to Accomplish the Goals</a:t>
            </a:r>
          </a:p>
        </p:txBody>
      </p:sp>
      <p:sp>
        <p:nvSpPr>
          <p:cNvPr id="86021" name="TextBox 27">
            <a:extLst>
              <a:ext uri="{FF2B5EF4-FFF2-40B4-BE49-F238E27FC236}">
                <a16:creationId xmlns:a16="http://schemas.microsoft.com/office/drawing/2014/main" id="{D34CDCB9-30E6-4CE8-A7C4-6CC2BD52AF53}"/>
              </a:ext>
            </a:extLst>
          </p:cNvPr>
          <p:cNvSpPr txBox="1">
            <a:spLocks noChangeArrowheads="1"/>
          </p:cNvSpPr>
          <p:nvPr/>
        </p:nvSpPr>
        <p:spPr bwMode="auto">
          <a:xfrm>
            <a:off x="1477864" y="817067"/>
            <a:ext cx="2440092" cy="24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42938" eaLnBrk="0" hangingPunct="0"/>
            <a:r>
              <a:rPr lang="en-US" altLang="en-US" sz="985" b="1" dirty="0">
                <a:solidFill>
                  <a:srgbClr val="000000"/>
                </a:solidFill>
                <a:latin typeface="Arial" panose="020B0604020202020204" pitchFamily="34" charset="0"/>
                <a:ea typeface="MS PGothic" panose="020B0600070205080204" pitchFamily="34" charset="-128"/>
                <a:cs typeface="Arial" panose="020B0604020202020204" pitchFamily="34" charset="0"/>
              </a:rPr>
              <a:t>The major challenges in liquid biopsy</a:t>
            </a:r>
          </a:p>
        </p:txBody>
      </p:sp>
      <p:grpSp>
        <p:nvGrpSpPr>
          <p:cNvPr id="2" name="Group 1" descr="Need standardized pre-analytical workflow">
            <a:extLst>
              <a:ext uri="{FF2B5EF4-FFF2-40B4-BE49-F238E27FC236}">
                <a16:creationId xmlns:a16="http://schemas.microsoft.com/office/drawing/2014/main" id="{A73C3FA8-F063-4022-9A2A-28FA9E246EF9}"/>
              </a:ext>
            </a:extLst>
          </p:cNvPr>
          <p:cNvGrpSpPr>
            <a:grpSpLocks/>
          </p:cNvGrpSpPr>
          <p:nvPr/>
        </p:nvGrpSpPr>
        <p:grpSpPr bwMode="auto">
          <a:xfrm>
            <a:off x="1570509" y="1260203"/>
            <a:ext cx="3252639" cy="660797"/>
            <a:chOff x="1174618" y="1219200"/>
            <a:chExt cx="5483665" cy="1112520"/>
          </a:xfrm>
        </p:grpSpPr>
        <p:sp>
          <p:nvSpPr>
            <p:cNvPr id="4" name="Teardrop 3">
              <a:extLst>
                <a:ext uri="{FF2B5EF4-FFF2-40B4-BE49-F238E27FC236}">
                  <a16:creationId xmlns:a16="http://schemas.microsoft.com/office/drawing/2014/main" id="{836D6484-240C-462A-8967-771AEA9060A7}"/>
                </a:ext>
              </a:extLst>
            </p:cNvPr>
            <p:cNvSpPr/>
            <p:nvPr/>
          </p:nvSpPr>
          <p:spPr>
            <a:xfrm>
              <a:off x="5205507" y="1219200"/>
              <a:ext cx="1452776" cy="111252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985">
                <a:solidFill>
                  <a:srgbClr val="FFFFFF"/>
                </a:solidFill>
                <a:latin typeface="Arial"/>
              </a:endParaRPr>
            </a:p>
          </p:txBody>
        </p:sp>
        <p:sp>
          <p:nvSpPr>
            <p:cNvPr id="86031" name="TextBox 7">
              <a:extLst>
                <a:ext uri="{FF2B5EF4-FFF2-40B4-BE49-F238E27FC236}">
                  <a16:creationId xmlns:a16="http://schemas.microsoft.com/office/drawing/2014/main" id="{154DEA95-52B5-4590-AFBA-61CD29888537}"/>
                </a:ext>
              </a:extLst>
            </p:cNvPr>
            <p:cNvSpPr txBox="1">
              <a:spLocks noChangeArrowheads="1"/>
            </p:cNvSpPr>
            <p:nvPr/>
          </p:nvSpPr>
          <p:spPr bwMode="auto">
            <a:xfrm>
              <a:off x="1174618" y="1219200"/>
              <a:ext cx="4484843" cy="25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Need standardized pre-analytical workflow</a:t>
              </a:r>
            </a:p>
          </p:txBody>
        </p:sp>
        <p:sp>
          <p:nvSpPr>
            <p:cNvPr id="86032" name="TextBox 8">
              <a:extLst>
                <a:ext uri="{FF2B5EF4-FFF2-40B4-BE49-F238E27FC236}">
                  <a16:creationId xmlns:a16="http://schemas.microsoft.com/office/drawing/2014/main" id="{FD1ECB02-876E-4372-9D21-B9BE49AA687B}"/>
                </a:ext>
              </a:extLst>
            </p:cNvPr>
            <p:cNvSpPr txBox="1">
              <a:spLocks noChangeArrowheads="1"/>
            </p:cNvSpPr>
            <p:nvPr/>
          </p:nvSpPr>
          <p:spPr bwMode="auto">
            <a:xfrm>
              <a:off x="1608634" y="1499990"/>
              <a:ext cx="1567629" cy="7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sample collection</a:t>
              </a:r>
            </a:p>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stabilization</a:t>
              </a:r>
            </a:p>
          </p:txBody>
        </p:sp>
        <p:pic>
          <p:nvPicPr>
            <p:cNvPr id="86033" name="Picture 9">
              <a:extLst>
                <a:ext uri="{FF2B5EF4-FFF2-40B4-BE49-F238E27FC236}">
                  <a16:creationId xmlns:a16="http://schemas.microsoft.com/office/drawing/2014/main" id="{C46232F2-F55E-45D6-9AD6-E882B99866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583" r="23749"/>
            <a:stretch>
              <a:fillRect/>
            </a:stretch>
          </p:blipFill>
          <p:spPr bwMode="auto">
            <a:xfrm rot="1075627" flipH="1">
              <a:off x="5446936" y="1459589"/>
              <a:ext cx="144935" cy="56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4" name="Picture 10">
              <a:extLst>
                <a:ext uri="{FF2B5EF4-FFF2-40B4-BE49-F238E27FC236}">
                  <a16:creationId xmlns:a16="http://schemas.microsoft.com/office/drawing/2014/main" id="{8B8E1436-C9DF-475C-9DB1-911556EE60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5559">
              <a:off x="5624177" y="1431081"/>
              <a:ext cx="309143" cy="56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5" name="Picture 11">
              <a:extLst>
                <a:ext uri="{FF2B5EF4-FFF2-40B4-BE49-F238E27FC236}">
                  <a16:creationId xmlns:a16="http://schemas.microsoft.com/office/drawing/2014/main" id="{70969F16-1FE6-42F2-B0C2-6F828A170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508" y="1450902"/>
              <a:ext cx="320037" cy="32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6" name="TextBox 13">
              <a:extLst>
                <a:ext uri="{FF2B5EF4-FFF2-40B4-BE49-F238E27FC236}">
                  <a16:creationId xmlns:a16="http://schemas.microsoft.com/office/drawing/2014/main" id="{725E00A8-6AC7-455F-A44D-693C62CACB15}"/>
                </a:ext>
              </a:extLst>
            </p:cNvPr>
            <p:cNvSpPr txBox="1">
              <a:spLocks noChangeArrowheads="1"/>
            </p:cNvSpPr>
            <p:nvPr/>
          </p:nvSpPr>
          <p:spPr bwMode="auto">
            <a:xfrm>
              <a:off x="3456499" y="1499991"/>
              <a:ext cx="1311058" cy="5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extraction</a:t>
              </a:r>
            </a:p>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transportation</a:t>
              </a:r>
            </a:p>
          </p:txBody>
        </p:sp>
        <p:grpSp>
          <p:nvGrpSpPr>
            <p:cNvPr id="86037" name="Group 35">
              <a:extLst>
                <a:ext uri="{FF2B5EF4-FFF2-40B4-BE49-F238E27FC236}">
                  <a16:creationId xmlns:a16="http://schemas.microsoft.com/office/drawing/2014/main" id="{4A089B1B-8F7F-4686-BEC8-CF8B2E11BCD4}"/>
                </a:ext>
              </a:extLst>
            </p:cNvPr>
            <p:cNvGrpSpPr>
              <a:grpSpLocks/>
            </p:cNvGrpSpPr>
            <p:nvPr/>
          </p:nvGrpSpPr>
          <p:grpSpPr bwMode="auto">
            <a:xfrm>
              <a:off x="5978001" y="1655119"/>
              <a:ext cx="395025" cy="341373"/>
              <a:chOff x="5997672" y="1676803"/>
              <a:chExt cx="395025" cy="341373"/>
            </a:xfrm>
          </p:grpSpPr>
          <p:pic>
            <p:nvPicPr>
              <p:cNvPr id="86038" name="Picture 12">
                <a:extLst>
                  <a:ext uri="{FF2B5EF4-FFF2-40B4-BE49-F238E27FC236}">
                    <a16:creationId xmlns:a16="http://schemas.microsoft.com/office/drawing/2014/main" id="{3E8692DF-53A9-48E5-A383-201F1EF76D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7097" y="1676803"/>
                <a:ext cx="182343" cy="17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9" name="Picture 33">
                <a:extLst>
                  <a:ext uri="{FF2B5EF4-FFF2-40B4-BE49-F238E27FC236}">
                    <a16:creationId xmlns:a16="http://schemas.microsoft.com/office/drawing/2014/main" id="{301C42B2-F4F2-4DBF-ACB5-15CA6CE0B7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0354" y="1835692"/>
                <a:ext cx="182343" cy="17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40" name="Picture 34">
                <a:extLst>
                  <a:ext uri="{FF2B5EF4-FFF2-40B4-BE49-F238E27FC236}">
                    <a16:creationId xmlns:a16="http://schemas.microsoft.com/office/drawing/2014/main" id="{D4A00E2B-9991-4808-8F27-2D5D7D1B85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7672" y="1841394"/>
                <a:ext cx="182343" cy="17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2" descr="Heterogeneous patient populations">
            <a:extLst>
              <a:ext uri="{FF2B5EF4-FFF2-40B4-BE49-F238E27FC236}">
                <a16:creationId xmlns:a16="http://schemas.microsoft.com/office/drawing/2014/main" id="{6A189522-166C-4520-91E3-F535CB2EE200}"/>
              </a:ext>
            </a:extLst>
          </p:cNvPr>
          <p:cNvGrpSpPr>
            <a:grpSpLocks/>
          </p:cNvGrpSpPr>
          <p:nvPr/>
        </p:nvGrpSpPr>
        <p:grpSpPr bwMode="auto">
          <a:xfrm>
            <a:off x="1578322" y="2070572"/>
            <a:ext cx="3244826" cy="668610"/>
            <a:chOff x="1188477" y="2584262"/>
            <a:chExt cx="5469806" cy="1127525"/>
          </a:xfrm>
        </p:grpSpPr>
        <p:pic>
          <p:nvPicPr>
            <p:cNvPr id="86049" name="Picture 14">
              <a:extLst>
                <a:ext uri="{FF2B5EF4-FFF2-40B4-BE49-F238E27FC236}">
                  <a16:creationId xmlns:a16="http://schemas.microsoft.com/office/drawing/2014/main" id="{B5DA326D-A252-4866-9FAF-686FBF3847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0723" y="2895998"/>
              <a:ext cx="582305" cy="50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ardrop 4">
              <a:extLst>
                <a:ext uri="{FF2B5EF4-FFF2-40B4-BE49-F238E27FC236}">
                  <a16:creationId xmlns:a16="http://schemas.microsoft.com/office/drawing/2014/main" id="{D45B2985-7AB4-43C8-82E5-4AD612FD8A84}"/>
                </a:ext>
              </a:extLst>
            </p:cNvPr>
            <p:cNvSpPr/>
            <p:nvPr/>
          </p:nvSpPr>
          <p:spPr>
            <a:xfrm>
              <a:off x="5205689" y="2599321"/>
              <a:ext cx="1452594" cy="1112466"/>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985">
                <a:solidFill>
                  <a:srgbClr val="FFFFFF"/>
                </a:solidFill>
                <a:latin typeface="Arial"/>
              </a:endParaRPr>
            </a:p>
          </p:txBody>
        </p:sp>
        <p:sp>
          <p:nvSpPr>
            <p:cNvPr id="86051" name="TextBox 17">
              <a:extLst>
                <a:ext uri="{FF2B5EF4-FFF2-40B4-BE49-F238E27FC236}">
                  <a16:creationId xmlns:a16="http://schemas.microsoft.com/office/drawing/2014/main" id="{9A045D6F-8ED3-4D77-9A49-24AD29D20AFF}"/>
                </a:ext>
              </a:extLst>
            </p:cNvPr>
            <p:cNvSpPr txBox="1">
              <a:spLocks noChangeArrowheads="1"/>
            </p:cNvSpPr>
            <p:nvPr/>
          </p:nvSpPr>
          <p:spPr bwMode="auto">
            <a:xfrm>
              <a:off x="1188477" y="2584262"/>
              <a:ext cx="3469639" cy="51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Heterogeneous patient populations</a:t>
              </a:r>
            </a:p>
          </p:txBody>
        </p:sp>
        <p:sp>
          <p:nvSpPr>
            <p:cNvPr id="86052" name="TextBox 18">
              <a:extLst>
                <a:ext uri="{FF2B5EF4-FFF2-40B4-BE49-F238E27FC236}">
                  <a16:creationId xmlns:a16="http://schemas.microsoft.com/office/drawing/2014/main" id="{7D61B0A4-674F-4F0F-B6A6-023C4C9CE1E1}"/>
                </a:ext>
              </a:extLst>
            </p:cNvPr>
            <p:cNvSpPr txBox="1">
              <a:spLocks noChangeArrowheads="1"/>
            </p:cNvSpPr>
            <p:nvPr/>
          </p:nvSpPr>
          <p:spPr bwMode="auto">
            <a:xfrm>
              <a:off x="1572303" y="3069350"/>
              <a:ext cx="3207922" cy="51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common approaches based on small panels </a:t>
              </a:r>
            </a:p>
          </p:txBody>
        </p:sp>
        <p:pic>
          <p:nvPicPr>
            <p:cNvPr id="86053" name="Picture 19">
              <a:extLst>
                <a:ext uri="{FF2B5EF4-FFF2-40B4-BE49-F238E27FC236}">
                  <a16:creationId xmlns:a16="http://schemas.microsoft.com/office/drawing/2014/main" id="{EAB358F3-A9C1-4F4A-BC86-53CFB12D4D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221" t="1872" r="3316" b="9644"/>
            <a:stretch>
              <a:fillRect/>
            </a:stretch>
          </p:blipFill>
          <p:spPr bwMode="auto">
            <a:xfrm>
              <a:off x="6097097" y="2940027"/>
              <a:ext cx="465575" cy="37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descr="Lack of bioinformatics teams/tools">
            <a:extLst>
              <a:ext uri="{FF2B5EF4-FFF2-40B4-BE49-F238E27FC236}">
                <a16:creationId xmlns:a16="http://schemas.microsoft.com/office/drawing/2014/main" id="{E4C608DC-EFDA-4026-B071-79594942BBEA}"/>
              </a:ext>
            </a:extLst>
          </p:cNvPr>
          <p:cNvGrpSpPr>
            <a:grpSpLocks/>
          </p:cNvGrpSpPr>
          <p:nvPr/>
        </p:nvGrpSpPr>
        <p:grpSpPr bwMode="auto">
          <a:xfrm>
            <a:off x="1570509" y="2791028"/>
            <a:ext cx="3285009" cy="763095"/>
            <a:chOff x="1162314" y="3979440"/>
            <a:chExt cx="5536609" cy="1286800"/>
          </a:xfrm>
        </p:grpSpPr>
        <p:pic>
          <p:nvPicPr>
            <p:cNvPr id="86045" name="Picture 21" descr="A close up of a logo&#10;&#10;Description automatically generated">
              <a:extLst>
                <a:ext uri="{FF2B5EF4-FFF2-40B4-BE49-F238E27FC236}">
                  <a16:creationId xmlns:a16="http://schemas.microsoft.com/office/drawing/2014/main" id="{988FD591-8AF2-4762-AED9-2220A0AC4E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69209" y="4052987"/>
              <a:ext cx="1206548" cy="80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ardrop 5">
              <a:extLst>
                <a:ext uri="{FF2B5EF4-FFF2-40B4-BE49-F238E27FC236}">
                  <a16:creationId xmlns:a16="http://schemas.microsoft.com/office/drawing/2014/main" id="{72155BAB-8AD1-4391-A34C-8EB56E8623BF}"/>
                </a:ext>
              </a:extLst>
            </p:cNvPr>
            <p:cNvSpPr/>
            <p:nvPr/>
          </p:nvSpPr>
          <p:spPr>
            <a:xfrm>
              <a:off x="5246574" y="3979440"/>
              <a:ext cx="1452349" cy="1112414"/>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985">
                <a:solidFill>
                  <a:srgbClr val="FFFFFF"/>
                </a:solidFill>
                <a:latin typeface="Arial"/>
              </a:endParaRPr>
            </a:p>
          </p:txBody>
        </p:sp>
        <p:sp>
          <p:nvSpPr>
            <p:cNvPr id="86047" name="TextBox 22">
              <a:extLst>
                <a:ext uri="{FF2B5EF4-FFF2-40B4-BE49-F238E27FC236}">
                  <a16:creationId xmlns:a16="http://schemas.microsoft.com/office/drawing/2014/main" id="{924AA55C-D5C0-4F06-BEFE-D926E372372A}"/>
                </a:ext>
              </a:extLst>
            </p:cNvPr>
            <p:cNvSpPr txBox="1">
              <a:spLocks noChangeArrowheads="1"/>
            </p:cNvSpPr>
            <p:nvPr/>
          </p:nvSpPr>
          <p:spPr bwMode="auto">
            <a:xfrm>
              <a:off x="1162314" y="4310928"/>
              <a:ext cx="3469639" cy="51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Lack of bioinformatics teams/tools </a:t>
              </a:r>
            </a:p>
          </p:txBody>
        </p:sp>
        <p:sp>
          <p:nvSpPr>
            <p:cNvPr id="86048" name="TextBox 23">
              <a:extLst>
                <a:ext uri="{FF2B5EF4-FFF2-40B4-BE49-F238E27FC236}">
                  <a16:creationId xmlns:a16="http://schemas.microsoft.com/office/drawing/2014/main" id="{B251BF2C-69FF-4779-A806-D0940B02E0C0}"/>
                </a:ext>
              </a:extLst>
            </p:cNvPr>
            <p:cNvSpPr txBox="1">
              <a:spLocks noChangeArrowheads="1"/>
            </p:cNvSpPr>
            <p:nvPr/>
          </p:nvSpPr>
          <p:spPr bwMode="auto">
            <a:xfrm>
              <a:off x="1175482" y="4755024"/>
              <a:ext cx="3750612" cy="51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642938" eaLnBrk="0" hangingPunct="0"/>
              <a:r>
                <a:rPr lang="en-US" altLang="en-US" sz="985" dirty="0">
                  <a:solidFill>
                    <a:srgbClr val="FFFFFF"/>
                  </a:solidFill>
                  <a:latin typeface="Arial" panose="020B0604020202020204" pitchFamily="34" charset="0"/>
                  <a:ea typeface="MS PGothic" panose="020B0600070205080204" pitchFamily="34" charset="-128"/>
                  <a:cs typeface="Arial" panose="020B0604020202020204" pitchFamily="34" charset="0"/>
                </a:rPr>
                <a:t>prevent many small to medium companies to enter this space</a:t>
              </a:r>
            </a:p>
          </p:txBody>
        </p:sp>
      </p:grpSp>
      <p:grpSp>
        <p:nvGrpSpPr>
          <p:cNvPr id="17" name="Group 16" descr="Scarcity of publicly available data">
            <a:extLst>
              <a:ext uri="{FF2B5EF4-FFF2-40B4-BE49-F238E27FC236}">
                <a16:creationId xmlns:a16="http://schemas.microsoft.com/office/drawing/2014/main" id="{C3F84777-C6A5-4C66-8A0A-7D45A530A637}"/>
              </a:ext>
            </a:extLst>
          </p:cNvPr>
          <p:cNvGrpSpPr>
            <a:grpSpLocks/>
          </p:cNvGrpSpPr>
          <p:nvPr/>
        </p:nvGrpSpPr>
        <p:grpSpPr bwMode="auto">
          <a:xfrm>
            <a:off x="1586136" y="3690195"/>
            <a:ext cx="3237012" cy="686470"/>
            <a:chOff x="1202329" y="5314386"/>
            <a:chExt cx="5455954" cy="1157534"/>
          </a:xfrm>
        </p:grpSpPr>
        <p:pic>
          <p:nvPicPr>
            <p:cNvPr id="86041" name="Picture 24">
              <a:extLst>
                <a:ext uri="{FF2B5EF4-FFF2-40B4-BE49-F238E27FC236}">
                  <a16:creationId xmlns:a16="http://schemas.microsoft.com/office/drawing/2014/main" id="{E30B2A27-2E9D-47F3-84C8-58E56786A9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7487" y="5475599"/>
              <a:ext cx="1125185" cy="8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ardrop 6">
              <a:extLst>
                <a:ext uri="{FF2B5EF4-FFF2-40B4-BE49-F238E27FC236}">
                  <a16:creationId xmlns:a16="http://schemas.microsoft.com/office/drawing/2014/main" id="{D2AB0BB6-A211-4583-A82C-F4332B1D821A}"/>
                </a:ext>
              </a:extLst>
            </p:cNvPr>
            <p:cNvSpPr/>
            <p:nvPr/>
          </p:nvSpPr>
          <p:spPr>
            <a:xfrm>
              <a:off x="5205870" y="5359558"/>
              <a:ext cx="1452413" cy="1112362"/>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2938" eaLnBrk="0" hangingPunct="0">
                <a:defRPr/>
              </a:pPr>
              <a:endParaRPr lang="en-US" sz="985">
                <a:solidFill>
                  <a:srgbClr val="FFFFFF"/>
                </a:solidFill>
                <a:latin typeface="Arial"/>
              </a:endParaRPr>
            </a:p>
          </p:txBody>
        </p:sp>
        <p:sp>
          <p:nvSpPr>
            <p:cNvPr id="86043" name="TextBox 25">
              <a:extLst>
                <a:ext uri="{FF2B5EF4-FFF2-40B4-BE49-F238E27FC236}">
                  <a16:creationId xmlns:a16="http://schemas.microsoft.com/office/drawing/2014/main" id="{BA292B8E-A374-4756-986B-B5BEB6888F06}"/>
                </a:ext>
              </a:extLst>
            </p:cNvPr>
            <p:cNvSpPr txBox="1">
              <a:spLocks noChangeArrowheads="1"/>
            </p:cNvSpPr>
            <p:nvPr/>
          </p:nvSpPr>
          <p:spPr bwMode="auto">
            <a:xfrm>
              <a:off x="1202329" y="5314386"/>
              <a:ext cx="3469640" cy="25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Scarcity of publicly available data </a:t>
              </a:r>
            </a:p>
          </p:txBody>
        </p:sp>
        <p:sp>
          <p:nvSpPr>
            <p:cNvPr id="86044" name="TextBox 26">
              <a:extLst>
                <a:ext uri="{FF2B5EF4-FFF2-40B4-BE49-F238E27FC236}">
                  <a16:creationId xmlns:a16="http://schemas.microsoft.com/office/drawing/2014/main" id="{9B9A2591-F890-4C43-B958-2452F94A83A6}"/>
                </a:ext>
              </a:extLst>
            </p:cNvPr>
            <p:cNvSpPr txBox="1">
              <a:spLocks noChangeArrowheads="1"/>
            </p:cNvSpPr>
            <p:nvPr/>
          </p:nvSpPr>
          <p:spPr bwMode="auto">
            <a:xfrm>
              <a:off x="1651074" y="5595177"/>
              <a:ext cx="3207922" cy="51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642938" eaLnBrk="0" hangingPunct="0"/>
              <a:r>
                <a:rPr lang="en-US" altLang="en-US" sz="985">
                  <a:solidFill>
                    <a:srgbClr val="FFFFFF"/>
                  </a:solidFill>
                  <a:latin typeface="Arial" panose="020B0604020202020204" pitchFamily="34" charset="0"/>
                  <a:ea typeface="MS PGothic" panose="020B0600070205080204" pitchFamily="34" charset="-128"/>
                  <a:cs typeface="Arial" panose="020B0604020202020204" pitchFamily="34" charset="0"/>
                </a:rPr>
                <a:t>hard to reproduce the claimed accuracy</a:t>
              </a:r>
            </a:p>
          </p:txBody>
        </p:sp>
      </p:grpSp>
      <p:sp>
        <p:nvSpPr>
          <p:cNvPr id="29" name="TextBox 28">
            <a:extLst>
              <a:ext uri="{FF2B5EF4-FFF2-40B4-BE49-F238E27FC236}">
                <a16:creationId xmlns:a16="http://schemas.microsoft.com/office/drawing/2014/main" id="{E2FEB040-A151-4C9E-9C29-2BCF3FBBD95D}"/>
              </a:ext>
            </a:extLst>
          </p:cNvPr>
          <p:cNvSpPr txBox="1"/>
          <p:nvPr/>
        </p:nvSpPr>
        <p:spPr>
          <a:xfrm>
            <a:off x="5127873" y="821532"/>
            <a:ext cx="2149948" cy="243913"/>
          </a:xfrm>
          <a:prstGeom prst="rect">
            <a:avLst/>
          </a:prstGeom>
          <a:noFill/>
        </p:spPr>
        <p:txBody>
          <a:bodyPr wrap="none">
            <a:spAutoFit/>
          </a:bodyPr>
          <a:lstStyle/>
          <a:p>
            <a:pPr defTabSz="642938" eaLnBrk="0" hangingPunct="0">
              <a:defRPr/>
            </a:pPr>
            <a:r>
              <a:rPr lang="en-US" sz="985" b="1" dirty="0">
                <a:latin typeface="Arial" panose="020B0604020202020204" pitchFamily="34" charset="0"/>
                <a:ea typeface="MS PGothic" panose="020B0600070205080204" pitchFamily="34" charset="-128"/>
                <a:cs typeface="Arial" panose="020B0604020202020204" pitchFamily="34" charset="0"/>
              </a:rPr>
              <a:t>What can we do to address them</a:t>
            </a:r>
          </a:p>
        </p:txBody>
      </p:sp>
      <p:sp>
        <p:nvSpPr>
          <p:cNvPr id="30" name="TextBox 29">
            <a:extLst>
              <a:ext uri="{FF2B5EF4-FFF2-40B4-BE49-F238E27FC236}">
                <a16:creationId xmlns:a16="http://schemas.microsoft.com/office/drawing/2014/main" id="{E6158EB7-AC21-4560-AE6B-3A371F754C81}"/>
              </a:ext>
            </a:extLst>
          </p:cNvPr>
          <p:cNvSpPr txBox="1"/>
          <p:nvPr/>
        </p:nvSpPr>
        <p:spPr>
          <a:xfrm>
            <a:off x="5213346" y="1210648"/>
            <a:ext cx="2499196" cy="606320"/>
          </a:xfrm>
          <a:prstGeom prst="rect">
            <a:avLst/>
          </a:prstGeom>
          <a:noFill/>
        </p:spPr>
        <p:txBody>
          <a:bodyPr lIns="0" tIns="0" rIns="0" bIns="0">
            <a:spAutoFit/>
          </a:bodyPr>
          <a:lstStyle/>
          <a:p>
            <a:pPr defTabSz="642938" eaLnBrk="0" hangingPunct="0">
              <a:defRPr/>
            </a:pPr>
            <a:r>
              <a:rPr 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Recommendations from professional organizations (e.g., Association for Molecular Pathology, American Society of Clinical Pathology).</a:t>
            </a:r>
          </a:p>
        </p:txBody>
      </p:sp>
      <p:sp>
        <p:nvSpPr>
          <p:cNvPr id="31" name="TextBox 30">
            <a:extLst>
              <a:ext uri="{FF2B5EF4-FFF2-40B4-BE49-F238E27FC236}">
                <a16:creationId xmlns:a16="http://schemas.microsoft.com/office/drawing/2014/main" id="{92C71F4D-0576-4A99-85D9-C2DE3F07C74B}"/>
              </a:ext>
            </a:extLst>
          </p:cNvPr>
          <p:cNvSpPr txBox="1"/>
          <p:nvPr/>
        </p:nvSpPr>
        <p:spPr>
          <a:xfrm>
            <a:off x="5127874" y="2070572"/>
            <a:ext cx="2499197" cy="303160"/>
          </a:xfrm>
          <a:prstGeom prst="rect">
            <a:avLst/>
          </a:prstGeom>
          <a:noFill/>
        </p:spPr>
        <p:txBody>
          <a:bodyPr lIns="0" tIns="0" rIns="0" bIns="0">
            <a:spAutoFit/>
          </a:bodyPr>
          <a:lstStyle/>
          <a:p>
            <a:pPr defTabSz="642938" eaLnBrk="0" hangingPunct="0">
              <a:defRPr/>
            </a:pPr>
            <a:r>
              <a:rPr 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Broad and shallow genome-based approach as the alternative</a:t>
            </a:r>
          </a:p>
        </p:txBody>
      </p:sp>
      <p:sp>
        <p:nvSpPr>
          <p:cNvPr id="32" name="TextBox 31">
            <a:extLst>
              <a:ext uri="{FF2B5EF4-FFF2-40B4-BE49-F238E27FC236}">
                <a16:creationId xmlns:a16="http://schemas.microsoft.com/office/drawing/2014/main" id="{17315A38-97EC-42F4-8013-C016B24143C5}"/>
              </a:ext>
            </a:extLst>
          </p:cNvPr>
          <p:cNvSpPr txBox="1"/>
          <p:nvPr/>
        </p:nvSpPr>
        <p:spPr>
          <a:xfrm>
            <a:off x="5127874" y="2880941"/>
            <a:ext cx="2499197" cy="303160"/>
          </a:xfrm>
          <a:prstGeom prst="rect">
            <a:avLst/>
          </a:prstGeom>
          <a:noFill/>
        </p:spPr>
        <p:txBody>
          <a:bodyPr lIns="0" tIns="0" rIns="0" bIns="0">
            <a:spAutoFit/>
          </a:bodyPr>
          <a:lstStyle/>
          <a:p>
            <a:pPr defTabSz="642938" eaLnBrk="0" hangingPunct="0">
              <a:defRPr/>
            </a:pPr>
            <a:r>
              <a:rPr 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More grants to bioinformatics efforts both for research and for small businesses</a:t>
            </a:r>
          </a:p>
        </p:txBody>
      </p:sp>
      <p:sp>
        <p:nvSpPr>
          <p:cNvPr id="33" name="TextBox 32">
            <a:extLst>
              <a:ext uri="{FF2B5EF4-FFF2-40B4-BE49-F238E27FC236}">
                <a16:creationId xmlns:a16="http://schemas.microsoft.com/office/drawing/2014/main" id="{5DEB6EB7-8FBE-440D-B2B3-246E6AAB444C}"/>
              </a:ext>
            </a:extLst>
          </p:cNvPr>
          <p:cNvSpPr txBox="1"/>
          <p:nvPr/>
        </p:nvSpPr>
        <p:spPr>
          <a:xfrm>
            <a:off x="5158011" y="3690194"/>
            <a:ext cx="2499196" cy="454740"/>
          </a:xfrm>
          <a:prstGeom prst="rect">
            <a:avLst/>
          </a:prstGeom>
          <a:noFill/>
        </p:spPr>
        <p:txBody>
          <a:bodyPr lIns="0" tIns="0" rIns="0" bIns="0">
            <a:spAutoFit/>
          </a:bodyPr>
          <a:lstStyle/>
          <a:p>
            <a:pPr defTabSz="642938" eaLnBrk="0" hangingPunct="0">
              <a:defRPr/>
            </a:pPr>
            <a:r>
              <a:rPr lang="en-US" sz="985" b="1" i="1" dirty="0">
                <a:solidFill>
                  <a:srgbClr val="000000"/>
                </a:solidFill>
                <a:latin typeface="Arial" panose="020B0604020202020204" pitchFamily="34" charset="0"/>
                <a:ea typeface="MS PGothic" panose="020B0600070205080204" pitchFamily="34" charset="-128"/>
                <a:cs typeface="Arial" panose="020B0604020202020204" pitchFamily="34" charset="0"/>
              </a:rPr>
              <a:t>Release of sufficient data to reproduce the method should be a requirement by journals  for publications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right)">
                                      <p:cBhvr>
                                        <p:cTn id="30" dur="500"/>
                                        <p:tgtEl>
                                          <p:spTgt spid="3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12742</TotalTime>
  <Words>2242</Words>
  <Application>Microsoft Office PowerPoint</Application>
  <PresentationFormat>On-screen Show (16:9)</PresentationFormat>
  <Paragraphs>209</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Helvetica</vt:lpstr>
      <vt:lpstr>Helvetica Black</vt:lpstr>
      <vt:lpstr>SapientCentroSlab-Light</vt:lpstr>
      <vt:lpstr>Times</vt:lpstr>
      <vt:lpstr>Wingdings</vt:lpstr>
      <vt:lpstr>NCI PPT Template 16x9 WHITE</vt:lpstr>
      <vt:lpstr>Blank Presentation</vt:lpstr>
      <vt:lpstr>Symposium on The Course of Liquid Biopsy in Precision Prevention and Treatment</vt:lpstr>
      <vt:lpstr>Translation Research in Precision Medicine</vt:lpstr>
      <vt:lpstr>Liquid Biopsy: Various Forms</vt:lpstr>
      <vt:lpstr>Why Liquid Biopsy?  </vt:lpstr>
      <vt:lpstr>Technical Advantages of Liquid Biopsy</vt:lpstr>
      <vt:lpstr>Potential Clinical Uses of Liquid Biopsy</vt:lpstr>
      <vt:lpstr>Challenges with Conventional Technology: Reach for the “Holy Grail” LB</vt:lpstr>
      <vt:lpstr>  Challenges: Technological and Biological</vt:lpstr>
      <vt:lpstr>It Would Require Collaboration to Accomplish the Goals</vt:lpstr>
      <vt:lpstr>Liquid Biopsy Offers an Environment Suitable for Precompetitive Collaboration</vt:lpstr>
      <vt:lpstr>Precompetitive Collaboration?</vt:lpstr>
      <vt:lpstr>NCI Precompetitive Collaboration on Liquid Biopsy: The Liquid Biopsy Consortium (LBC)</vt:lpstr>
      <vt:lpstr>Areas Where Academic and Industry Partners Can Bring Liquid Biopsy to Clinical Fruition</vt:lpstr>
      <vt:lpstr>LB May Revolutionize Cancer Detection: Multicancer Early Detection Test</vt:lpstr>
      <vt:lpstr>Summary</vt:lpstr>
      <vt:lpstr>Thank you</vt:lpstr>
      <vt:lpstr>New Paradigm Shift in Treatment</vt:lpstr>
      <vt:lpstr>What is Liquid Biopsy?</vt:lpstr>
      <vt:lpstr>Proving Liquid Biopsy</vt:lpstr>
      <vt:lpstr>NGS Offers Better Sensitivity: Liquid Pap Smears (cervico-vaginal fluid) Capture and Sequencing of the DNA (4)</vt:lpstr>
      <vt:lpstr>Competitive Landscape for Liquid biopsy</vt:lpstr>
      <vt:lpstr>LBC Encourages Research Where Liquid Biopsy May be Most Beneficial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Charge</dc:title>
  <dc:creator>NCI Division of Cancer Prevention</dc:creator>
  <cp:keywords>Liquid Biopsy Symposium; Day1; December 15, 2021; Sudhir Srivastava, Ph.D., M.P.H.; Introduction; Charge</cp:keywords>
  <cp:lastModifiedBy>Lee, Jack (NIH/NCI) [F]</cp:lastModifiedBy>
  <cp:revision>396</cp:revision>
  <cp:lastPrinted>2017-03-20T13:13:28Z</cp:lastPrinted>
  <dcterms:created xsi:type="dcterms:W3CDTF">2013-05-02T18:01:03Z</dcterms:created>
  <dcterms:modified xsi:type="dcterms:W3CDTF">2022-03-29T22:04:26Z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